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92" r:id="rId9"/>
    <p:sldId id="291" r:id="rId10"/>
    <p:sldId id="260" r:id="rId11"/>
    <p:sldId id="261" r:id="rId12"/>
    <p:sldId id="262" r:id="rId13"/>
    <p:sldId id="268" r:id="rId14"/>
    <p:sldId id="270" r:id="rId15"/>
    <p:sldId id="271" r:id="rId16"/>
    <p:sldId id="272" r:id="rId17"/>
    <p:sldId id="281" r:id="rId18"/>
    <p:sldId id="273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74" r:id="rId27"/>
    <p:sldId id="275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/>
    <p:restoredTop sz="77228"/>
  </p:normalViewPr>
  <p:slideViewPr>
    <p:cSldViewPr>
      <p:cViewPr>
        <p:scale>
          <a:sx n="68" d="100"/>
          <a:sy n="68" d="100"/>
        </p:scale>
        <p:origin x="223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7E014-EF36-4FC9-A1B1-E467351487C7}" type="datetimeFigureOut">
              <a:rPr lang="tr-TR" smtClean="0"/>
              <a:t>10.02.2019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EB688-6EC6-48CF-809A-C7864194A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0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B688-6EC6-48CF-809A-C7864194AC3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00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B688-6EC6-48CF-809A-C7864194AC3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98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kaya.edu.tr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kaya.edu.tr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nkaya.edu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nkaya.edu.tr/images/logo_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Metin kutusu 3"/>
          <p:cNvSpPr txBox="1"/>
          <p:nvPr/>
        </p:nvSpPr>
        <p:spPr>
          <a:xfrm>
            <a:off x="1115616" y="155679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Research</a:t>
            </a:r>
            <a:r>
              <a:rPr lang="tr-TR" sz="3200" i="1" dirty="0" smtClean="0">
                <a:solidFill>
                  <a:srgbClr val="FFFF00"/>
                </a:solidFill>
              </a:rPr>
              <a:t> </a:t>
            </a:r>
            <a:r>
              <a:rPr lang="tr-TR" sz="3200" i="1" dirty="0" err="1" smtClean="0">
                <a:solidFill>
                  <a:srgbClr val="FFFF00"/>
                </a:solidFill>
              </a:rPr>
              <a:t>Methods</a:t>
            </a:r>
            <a:r>
              <a:rPr lang="tr-TR" sz="3200" i="1" dirty="0">
                <a:solidFill>
                  <a:srgbClr val="FFFF00"/>
                </a:solidFill>
              </a:rPr>
              <a:t> </a:t>
            </a:r>
            <a:r>
              <a:rPr lang="tr-TR" sz="3200" i="1" dirty="0" err="1" smtClean="0">
                <a:solidFill>
                  <a:srgbClr val="FFFF00"/>
                </a:solidFill>
              </a:rPr>
              <a:t>For</a:t>
            </a:r>
            <a:r>
              <a:rPr lang="tr-TR" sz="3200" i="1" dirty="0" smtClean="0">
                <a:solidFill>
                  <a:srgbClr val="FFFF00"/>
                </a:solidFill>
              </a:rPr>
              <a:t> International </a:t>
            </a:r>
            <a:r>
              <a:rPr lang="tr-TR" sz="3200" i="1" dirty="0" err="1" smtClean="0">
                <a:solidFill>
                  <a:srgbClr val="FFFF00"/>
                </a:solidFill>
              </a:rPr>
              <a:t>Relations</a:t>
            </a:r>
            <a:endParaRPr lang="tr-TR" sz="3200" i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83768" y="270892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Prof. Dr. Mahir Nakip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95736" y="335699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mnakip</a:t>
            </a:r>
            <a:r>
              <a:rPr lang="tr-TR" sz="2800" dirty="0" smtClean="0"/>
              <a:t>@cankaya.edu.tr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122018" y="4017109"/>
            <a:ext cx="7274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Office hours:</a:t>
            </a:r>
          </a:p>
          <a:p>
            <a:r>
              <a:rPr lang="en-US" sz="2400" dirty="0" smtClean="0"/>
              <a:t>Wednesday:10.00-11.30 and 13.00-14.00 </a:t>
            </a:r>
            <a:endParaRPr lang="en-US" sz="2400" dirty="0"/>
          </a:p>
          <a:p>
            <a:r>
              <a:rPr lang="en-US" sz="2400" dirty="0"/>
              <a:t>Thursday:  	10.00-11.30 </a:t>
            </a:r>
            <a:r>
              <a:rPr lang="en-US" sz="2400" dirty="0" smtClean="0"/>
              <a:t> and 13.00-14.00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2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323528" y="1988840"/>
            <a:ext cx="84249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smtClean="0"/>
              <a:t>to teach</a:t>
            </a:r>
            <a:r>
              <a:rPr lang="tr-TR" sz="2200" dirty="0" smtClean="0"/>
              <a:t> </a:t>
            </a:r>
            <a:r>
              <a:rPr lang="en-US" sz="2200" dirty="0" smtClean="0"/>
              <a:t>the students how to conduct a research in </a:t>
            </a:r>
            <a:r>
              <a:rPr lang="tr-TR" sz="2200" dirty="0" err="1" smtClean="0"/>
              <a:t>international</a:t>
            </a:r>
            <a:r>
              <a:rPr lang="tr-TR" sz="2200" dirty="0" smtClean="0"/>
              <a:t> </a:t>
            </a:r>
            <a:r>
              <a:rPr lang="en-US" sz="2200" dirty="0" smtClean="0"/>
              <a:t>field, 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how many research types </a:t>
            </a:r>
            <a:r>
              <a:rPr lang="en-US" sz="2200" dirty="0"/>
              <a:t>there are, </a:t>
            </a:r>
            <a:endParaRPr lang="en-US" sz="2200" dirty="0" smtClean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how to </a:t>
            </a:r>
            <a:r>
              <a:rPr lang="en-US" sz="2200" dirty="0" err="1" smtClean="0"/>
              <a:t>appl</a:t>
            </a:r>
            <a:r>
              <a:rPr lang="tr-TR" sz="2200" dirty="0" smtClean="0"/>
              <a:t>y</a:t>
            </a:r>
            <a:r>
              <a:rPr lang="en-US" sz="2200" dirty="0" smtClean="0"/>
              <a:t> </a:t>
            </a:r>
            <a:r>
              <a:rPr lang="tr-TR" sz="2200" dirty="0" err="1" smtClean="0"/>
              <a:t>international</a:t>
            </a:r>
            <a:r>
              <a:rPr lang="tr-TR" sz="2200" dirty="0" smtClean="0"/>
              <a:t> </a:t>
            </a:r>
            <a:r>
              <a:rPr lang="en-US" sz="2200" dirty="0" smtClean="0"/>
              <a:t>methods, 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what does it mean secondary and primary data, 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how many stages a research </a:t>
            </a:r>
            <a:r>
              <a:rPr lang="en-US" sz="2200" dirty="0"/>
              <a:t>process have, </a:t>
            </a:r>
            <a:endParaRPr lang="en-US" sz="2200" dirty="0" smtClean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how can prepare survey and observation questionnaire, 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what does it mean sampling and where should </a:t>
            </a:r>
            <a:r>
              <a:rPr lang="tr-TR" sz="2200" dirty="0" smtClean="0"/>
              <a:t>be</a:t>
            </a:r>
            <a:r>
              <a:rPr lang="en-US" sz="2200" dirty="0" smtClean="0"/>
              <a:t> used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how hypothesis can be designed, 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how SPSS package program can b</a:t>
            </a:r>
            <a:r>
              <a:rPr lang="tr-TR" sz="2200" dirty="0" smtClean="0"/>
              <a:t>e</a:t>
            </a:r>
            <a:r>
              <a:rPr lang="en-US" sz="2200" dirty="0" smtClean="0"/>
              <a:t> used, 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how many statistical methods can be used in interpreting the findings?</a:t>
            </a:r>
            <a:endParaRPr lang="tr-TR" sz="2200" dirty="0" smtClean="0"/>
          </a:p>
          <a:p>
            <a:pPr marL="285750" indent="-285750">
              <a:buFontTx/>
              <a:buChar char="-"/>
            </a:pPr>
            <a:r>
              <a:rPr lang="tr-TR" sz="2200" dirty="0" smtClean="0"/>
              <a:t>How to </a:t>
            </a:r>
            <a:r>
              <a:rPr lang="tr-TR" sz="2200" dirty="0" err="1" smtClean="0"/>
              <a:t>write</a:t>
            </a:r>
            <a:r>
              <a:rPr lang="tr-TR" sz="2200" dirty="0" smtClean="0"/>
              <a:t> an </a:t>
            </a:r>
            <a:r>
              <a:rPr lang="tr-TR" sz="2200" dirty="0" err="1" smtClean="0"/>
              <a:t>international</a:t>
            </a:r>
            <a:r>
              <a:rPr lang="tr-TR" sz="2200" dirty="0" smtClean="0"/>
              <a:t> </a:t>
            </a:r>
            <a:r>
              <a:rPr lang="tr-TR" sz="2200" dirty="0" err="1" smtClean="0"/>
              <a:t>relationship</a:t>
            </a:r>
            <a:r>
              <a:rPr lang="tr-TR" sz="2200" dirty="0" smtClean="0"/>
              <a:t> </a:t>
            </a:r>
            <a:r>
              <a:rPr lang="tr-TR" sz="2200" dirty="0" err="1" smtClean="0"/>
              <a:t>report</a:t>
            </a:r>
            <a:r>
              <a:rPr lang="tr-TR" sz="2200" dirty="0" smtClean="0"/>
              <a:t>?</a:t>
            </a:r>
            <a:endParaRPr lang="en-US" sz="22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395536" y="105273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main purpose of </a:t>
            </a:r>
            <a:r>
              <a:rPr lang="en-US" sz="2800" dirty="0" smtClean="0">
                <a:solidFill>
                  <a:srgbClr val="FFFF00"/>
                </a:solidFill>
              </a:rPr>
              <a:t>teaching this course is….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Metin kutusu 3"/>
          <p:cNvSpPr txBox="1"/>
          <p:nvPr/>
        </p:nvSpPr>
        <p:spPr>
          <a:xfrm>
            <a:off x="35496" y="836712"/>
            <a:ext cx="676875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This Course Gives What to the Students?</a:t>
            </a:r>
            <a:endParaRPr lang="tr-TR" sz="32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1520" y="1916832"/>
            <a:ext cx="8712968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200" dirty="0" smtClean="0"/>
              <a:t>Elementary information in how to design an international research plan or proposal</a:t>
            </a:r>
          </a:p>
          <a:p>
            <a:pPr marL="342900" indent="-342900" algn="just">
              <a:buAutoNum type="arabicPeriod"/>
            </a:pPr>
            <a:r>
              <a:rPr lang="en-US" sz="2200" dirty="0" smtClean="0"/>
              <a:t>Basic information in scientific international research</a:t>
            </a:r>
            <a:r>
              <a:rPr lang="tr-TR" sz="2200" dirty="0" smtClean="0"/>
              <a:t> </a:t>
            </a:r>
            <a:r>
              <a:rPr lang="tr-TR" sz="2200" dirty="0" err="1" smtClean="0"/>
              <a:t>sources</a:t>
            </a:r>
            <a:r>
              <a:rPr lang="tr-TR" sz="2200" dirty="0" smtClean="0"/>
              <a:t>. </a:t>
            </a: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smtClean="0"/>
              <a:t> How to reach secondary data and get benefit of it?</a:t>
            </a:r>
          </a:p>
          <a:p>
            <a:pPr marL="342900" indent="-342900" algn="just">
              <a:buAutoNum type="arabicPeriod"/>
            </a:pPr>
            <a:r>
              <a:rPr lang="en-US" sz="2200" dirty="0" smtClean="0"/>
              <a:t>What does it mean primary data, qualitative and quantitative data</a:t>
            </a:r>
          </a:p>
          <a:p>
            <a:pPr marL="342900" indent="-342900" algn="just">
              <a:buAutoNum type="arabicPeriod"/>
            </a:pPr>
            <a:r>
              <a:rPr lang="en-US" sz="2200" dirty="0" smtClean="0"/>
              <a:t>Preparing a questionnaire and conducting survey methods to collect original data</a:t>
            </a:r>
          </a:p>
          <a:p>
            <a:pPr marL="342900" indent="-342900" algn="just">
              <a:buAutoNum type="arabicPeriod"/>
            </a:pPr>
            <a:r>
              <a:rPr lang="en-US" sz="2200" dirty="0" smtClean="0"/>
              <a:t>Using hypothesis testing, Chi-Square, regression, correlation and variance analysis to solve any problems. </a:t>
            </a:r>
          </a:p>
          <a:p>
            <a:pPr marL="342900" indent="-342900" algn="just">
              <a:buAutoNum type="arabicPeriod"/>
            </a:pPr>
            <a:r>
              <a:rPr lang="en-US" sz="2200" dirty="0" smtClean="0"/>
              <a:t>Using statistical package program such as SPSS</a:t>
            </a:r>
          </a:p>
          <a:p>
            <a:pPr marL="342900" indent="-342900" algn="just">
              <a:buAutoNum type="arabicPeriod"/>
            </a:pPr>
            <a:r>
              <a:rPr lang="tr-TR" sz="2200" dirty="0" err="1" smtClean="0"/>
              <a:t>Writing</a:t>
            </a:r>
            <a:r>
              <a:rPr lang="tr-TR" sz="2200" dirty="0" smtClean="0"/>
              <a:t> </a:t>
            </a:r>
            <a:r>
              <a:rPr lang="en-US" sz="2200" dirty="0" smtClean="0"/>
              <a:t>an international relationship </a:t>
            </a:r>
            <a:r>
              <a:rPr lang="tr-TR" sz="2200" dirty="0" err="1" smtClean="0"/>
              <a:t>scientific</a:t>
            </a:r>
            <a:r>
              <a:rPr lang="tr-TR" sz="2200" dirty="0" smtClean="0"/>
              <a:t> </a:t>
            </a:r>
            <a:r>
              <a:rPr lang="tr-TR" sz="2200" dirty="0" err="1" smtClean="0"/>
              <a:t>paper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53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1763688" y="9087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Mid term examine</a:t>
            </a:r>
            <a:endParaRPr lang="tr-TR" sz="3600" i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763688" y="27089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Final examine</a:t>
            </a:r>
            <a:endParaRPr lang="tr-TR" sz="3600" i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43608" y="365721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Style: </a:t>
            </a:r>
            <a:r>
              <a:rPr lang="en-US" sz="2000" b="1" dirty="0"/>
              <a:t>Classic, fill blanks, multiple </a:t>
            </a:r>
            <a:r>
              <a:rPr lang="en-US" sz="2000" b="1" dirty="0" smtClean="0"/>
              <a:t>choice</a:t>
            </a:r>
            <a:endParaRPr lang="en-US" sz="2000" b="1" dirty="0" smtClean="0"/>
          </a:p>
          <a:p>
            <a:r>
              <a:rPr lang="en-US" sz="2000" b="1" dirty="0" smtClean="0"/>
              <a:t>Weight: </a:t>
            </a:r>
            <a:r>
              <a:rPr lang="en-US" sz="2000" b="1" dirty="0" smtClean="0"/>
              <a:t>40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763688" y="446170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err="1" smtClean="0"/>
              <a:t>Assignment</a:t>
            </a:r>
            <a:endParaRPr lang="tr-TR" sz="3600" i="1" dirty="0"/>
          </a:p>
        </p:txBody>
      </p:sp>
      <p:sp>
        <p:nvSpPr>
          <p:cNvPr id="5" name="Dikdörtgen 4"/>
          <p:cNvSpPr/>
          <p:nvPr/>
        </p:nvSpPr>
        <p:spPr>
          <a:xfrm>
            <a:off x="1065806" y="5266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Style</a:t>
            </a:r>
            <a:r>
              <a:rPr lang="en-US" b="1" dirty="0" smtClean="0"/>
              <a:t>: </a:t>
            </a:r>
            <a:r>
              <a:rPr lang="tr-TR" b="1" dirty="0" err="1" smtClean="0"/>
              <a:t>Scientific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, </a:t>
            </a:r>
            <a:r>
              <a:rPr lang="tr-TR" b="1" dirty="0" err="1" smtClean="0"/>
              <a:t>solving</a:t>
            </a:r>
            <a:r>
              <a:rPr lang="tr-TR" b="1" dirty="0" smtClean="0"/>
              <a:t> 	</a:t>
            </a:r>
            <a:r>
              <a:rPr lang="tr-TR" b="1" dirty="0" err="1" smtClean="0"/>
              <a:t>statistical</a:t>
            </a:r>
            <a:r>
              <a:rPr lang="tr-TR" b="1" dirty="0" smtClean="0"/>
              <a:t> </a:t>
            </a:r>
            <a:r>
              <a:rPr lang="tr-TR" b="1" dirty="0" err="1" smtClean="0"/>
              <a:t>problems</a:t>
            </a:r>
            <a:r>
              <a:rPr lang="tr-TR" b="1" dirty="0" smtClean="0"/>
              <a:t>, </a:t>
            </a:r>
            <a:r>
              <a:rPr lang="tr-TR" b="1" dirty="0" err="1" smtClean="0"/>
              <a:t>short</a:t>
            </a:r>
            <a:r>
              <a:rPr lang="tr-TR" b="1" dirty="0" smtClean="0"/>
              <a:t> 	</a:t>
            </a:r>
            <a:r>
              <a:rPr lang="tr-TR" b="1" dirty="0" err="1" smtClean="0"/>
              <a:t>research</a:t>
            </a:r>
            <a:r>
              <a:rPr lang="tr-TR" b="1" dirty="0" smtClean="0"/>
              <a:t> </a:t>
            </a:r>
            <a:r>
              <a:rPr lang="tr-TR" b="1" dirty="0" err="1" smtClean="0"/>
              <a:t>essay</a:t>
            </a:r>
            <a:endParaRPr lang="en-US" b="1" dirty="0"/>
          </a:p>
          <a:p>
            <a:r>
              <a:rPr lang="tr-TR" b="1" dirty="0" smtClean="0"/>
              <a:t>	</a:t>
            </a:r>
            <a:r>
              <a:rPr lang="en-US" b="1" dirty="0" smtClean="0"/>
              <a:t>Weight</a:t>
            </a:r>
            <a:r>
              <a:rPr lang="en-US" b="1" dirty="0"/>
              <a:t>: </a:t>
            </a:r>
            <a:r>
              <a:rPr lang="tr-TR" b="1" dirty="0"/>
              <a:t>2</a:t>
            </a:r>
            <a:r>
              <a:rPr lang="en-US" b="1" dirty="0" smtClean="0"/>
              <a:t>0</a:t>
            </a:r>
            <a:r>
              <a:rPr lang="en-US" b="1" dirty="0"/>
              <a:t>%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764308" y="89904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Mid term examine</a:t>
            </a:r>
            <a:endParaRPr lang="tr-TR" sz="3600" i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547664" y="1667043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Style: </a:t>
            </a:r>
            <a:r>
              <a:rPr lang="en-US" sz="2000" b="1" dirty="0" smtClean="0"/>
              <a:t>Classic, fill blanks, multiple choice</a:t>
            </a:r>
            <a:endParaRPr lang="en-US" sz="2000" b="1" dirty="0" smtClean="0"/>
          </a:p>
          <a:p>
            <a:r>
              <a:rPr lang="en-US" sz="2000" b="1" dirty="0" smtClean="0"/>
              <a:t>Weight: </a:t>
            </a:r>
            <a:r>
              <a:rPr lang="en-US" sz="2000" b="1" dirty="0"/>
              <a:t>4</a:t>
            </a:r>
            <a:r>
              <a:rPr lang="en-US" sz="2000" b="1" dirty="0" smtClean="0"/>
              <a:t>0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53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251520" y="1096288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1. WEEK</a:t>
            </a:r>
            <a:r>
              <a:rPr lang="tr-TR" dirty="0" smtClean="0"/>
              <a:t>: </a:t>
            </a:r>
            <a:r>
              <a:rPr lang="tr-TR" sz="2400" dirty="0" smtClean="0">
                <a:solidFill>
                  <a:srgbClr val="FFFF00"/>
                </a:solidFill>
              </a:rPr>
              <a:t>An </a:t>
            </a:r>
            <a:r>
              <a:rPr lang="tr-TR" sz="2400" dirty="0" err="1" smtClean="0">
                <a:solidFill>
                  <a:srgbClr val="FFFF00"/>
                </a:solidFill>
              </a:rPr>
              <a:t>Introduction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to</a:t>
            </a:r>
            <a:r>
              <a:rPr lang="tr-TR" sz="2400" dirty="0" smtClean="0">
                <a:solidFill>
                  <a:srgbClr val="FFFF00"/>
                </a:solidFill>
              </a:rPr>
              <a:t> International 				</a:t>
            </a:r>
            <a:r>
              <a:rPr lang="tr-TR" sz="2400" dirty="0" err="1" smtClean="0">
                <a:solidFill>
                  <a:srgbClr val="FFFF00"/>
                </a:solidFill>
              </a:rPr>
              <a:t>Research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Methods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317290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- </a:t>
            </a:r>
            <a:r>
              <a:rPr lang="en-US" sz="2000" dirty="0" smtClean="0"/>
              <a:t>The </a:t>
            </a:r>
            <a:r>
              <a:rPr lang="en-US" sz="2000" dirty="0"/>
              <a:t>Nature of </a:t>
            </a:r>
            <a:r>
              <a:rPr lang="tr-TR" sz="2000" dirty="0"/>
              <a:t>International </a:t>
            </a:r>
            <a:r>
              <a:rPr lang="en-US" sz="2000" dirty="0" smtClean="0"/>
              <a:t>Research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353294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Some</a:t>
            </a:r>
            <a:r>
              <a:rPr lang="tr-TR" sz="2000" dirty="0" smtClean="0"/>
              <a:t> Basic </a:t>
            </a:r>
            <a:r>
              <a:rPr lang="tr-TR" sz="2000" dirty="0" err="1" smtClean="0"/>
              <a:t>Definitions</a:t>
            </a:r>
            <a:r>
              <a:rPr lang="tr-TR" sz="2000" dirty="0" smtClean="0"/>
              <a:t> </a:t>
            </a:r>
            <a:r>
              <a:rPr lang="tr-TR" sz="2000" dirty="0" err="1"/>
              <a:t>R</a:t>
            </a:r>
            <a:r>
              <a:rPr lang="tr-TR" sz="2000" dirty="0" err="1" smtClean="0"/>
              <a:t>elated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IBM 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6" name="Metin kutusu 2"/>
          <p:cNvSpPr txBox="1">
            <a:spLocks noChangeArrowheads="1"/>
          </p:cNvSpPr>
          <p:nvPr/>
        </p:nvSpPr>
        <p:spPr bwMode="auto">
          <a:xfrm>
            <a:off x="251520" y="3892986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000" dirty="0" smtClean="0"/>
              <a:t>- </a:t>
            </a:r>
            <a:r>
              <a:rPr lang="tr-TR" sz="2000" dirty="0" err="1" smtClean="0"/>
              <a:t>Decision-making</a:t>
            </a:r>
            <a:r>
              <a:rPr lang="tr-TR" sz="2000" dirty="0" smtClean="0"/>
              <a:t> </a:t>
            </a:r>
            <a:r>
              <a:rPr lang="tr-TR" sz="2000" dirty="0" err="1" smtClean="0"/>
              <a:t>process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251520" y="46130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 smtClean="0"/>
              <a:t>-</a:t>
            </a:r>
            <a:r>
              <a:rPr lang="tr-TR" sz="2000" dirty="0" err="1" smtClean="0"/>
              <a:t>Calssifications</a:t>
            </a:r>
            <a:r>
              <a:rPr lang="tr-TR" sz="2000" dirty="0" smtClean="0"/>
              <a:t> of  IRM 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251520" y="4973106"/>
            <a:ext cx="4490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dirty="0" smtClean="0"/>
              <a:t>-</a:t>
            </a:r>
            <a:r>
              <a:rPr lang="tr-TR" sz="2000" dirty="0" err="1" smtClean="0"/>
              <a:t>Research</a:t>
            </a:r>
            <a:r>
              <a:rPr lang="tr-TR" sz="2000" dirty="0" smtClean="0"/>
              <a:t> </a:t>
            </a:r>
            <a:r>
              <a:rPr lang="tr-TR" sz="2000" dirty="0" err="1"/>
              <a:t>suppliers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services</a:t>
            </a:r>
            <a:endParaRPr lang="tr-TR" sz="2000" dirty="0"/>
          </a:p>
        </p:txBody>
      </p:sp>
      <p:sp>
        <p:nvSpPr>
          <p:cNvPr id="9" name="Dikdörtgen 8"/>
          <p:cNvSpPr/>
          <p:nvPr/>
        </p:nvSpPr>
        <p:spPr>
          <a:xfrm>
            <a:off x="222145" y="5333146"/>
            <a:ext cx="7347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dirty="0" smtClean="0"/>
              <a:t>-International </a:t>
            </a:r>
            <a:r>
              <a:rPr lang="tr-TR" sz="2000" dirty="0" err="1" smtClean="0"/>
              <a:t>Research</a:t>
            </a:r>
            <a:r>
              <a:rPr lang="tr-TR" sz="2000" dirty="0" smtClean="0"/>
              <a:t> </a:t>
            </a:r>
            <a:r>
              <a:rPr lang="tr-TR" sz="2000" dirty="0" err="1"/>
              <a:t>Process</a:t>
            </a:r>
            <a:endParaRPr lang="tr-TR" sz="2000" dirty="0"/>
          </a:p>
        </p:txBody>
      </p:sp>
      <p:sp>
        <p:nvSpPr>
          <p:cNvPr id="10" name="Dikdörtgen 9"/>
          <p:cNvSpPr/>
          <p:nvPr/>
        </p:nvSpPr>
        <p:spPr>
          <a:xfrm>
            <a:off x="251520" y="4253026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dirty="0" smtClean="0"/>
              <a:t>-</a:t>
            </a:r>
            <a:r>
              <a:rPr lang="en-US" sz="2000" dirty="0" smtClean="0"/>
              <a:t>International </a:t>
            </a:r>
            <a:r>
              <a:rPr lang="tr-TR" sz="2000" dirty="0" err="1" smtClean="0"/>
              <a:t>Research</a:t>
            </a:r>
            <a:r>
              <a:rPr lang="tr-TR" sz="2000" dirty="0" smtClean="0"/>
              <a:t> </a:t>
            </a:r>
            <a:r>
              <a:rPr lang="tr-TR" sz="2000" dirty="0"/>
              <a:t>&amp; </a:t>
            </a:r>
            <a:r>
              <a:rPr lang="tr-TR" sz="2000" dirty="0" err="1"/>
              <a:t>Ethics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812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251520" y="1096288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2. WEEK</a:t>
            </a:r>
            <a:r>
              <a:rPr lang="tr-TR" dirty="0" smtClean="0"/>
              <a:t>: </a:t>
            </a:r>
            <a:r>
              <a:rPr lang="tr-TR" sz="2400" dirty="0" smtClean="0">
                <a:solidFill>
                  <a:srgbClr val="FFFF00"/>
                </a:solidFill>
              </a:rPr>
              <a:t>International </a:t>
            </a:r>
            <a:r>
              <a:rPr lang="tr-TR" sz="2400" dirty="0" err="1" smtClean="0">
                <a:solidFill>
                  <a:srgbClr val="FFFF00"/>
                </a:solidFill>
              </a:rPr>
              <a:t>Relationship</a:t>
            </a:r>
            <a:r>
              <a:rPr lang="tr-TR" sz="2400" dirty="0" smtClean="0">
                <a:solidFill>
                  <a:srgbClr val="FFFF00"/>
                </a:solidFill>
              </a:rPr>
              <a:t> Information </a:t>
            </a:r>
            <a:r>
              <a:rPr lang="tr-TR" sz="2400" dirty="0" err="1" smtClean="0">
                <a:solidFill>
                  <a:srgbClr val="FFFF00"/>
                </a:solidFill>
              </a:rPr>
              <a:t>and</a:t>
            </a:r>
            <a:r>
              <a:rPr lang="tr-TR" sz="2400" dirty="0" smtClean="0">
                <a:solidFill>
                  <a:srgbClr val="FFFF00"/>
                </a:solidFill>
              </a:rPr>
              <a:t> 		         </a:t>
            </a:r>
            <a:r>
              <a:rPr lang="tr-TR" sz="2400" dirty="0" err="1" smtClean="0">
                <a:solidFill>
                  <a:srgbClr val="FFFF00"/>
                </a:solidFill>
              </a:rPr>
              <a:t>Support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System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7584" y="2492896"/>
            <a:ext cx="7192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Some</a:t>
            </a:r>
            <a:r>
              <a:rPr lang="tr-TR" sz="2000" dirty="0"/>
              <a:t> </a:t>
            </a:r>
            <a:r>
              <a:rPr lang="tr-TR" sz="2000" dirty="0" err="1" smtClean="0"/>
              <a:t>basic</a:t>
            </a:r>
            <a:r>
              <a:rPr lang="tr-TR" sz="2000" dirty="0" smtClean="0"/>
              <a:t> </a:t>
            </a:r>
            <a:r>
              <a:rPr lang="tr-TR" sz="2000" dirty="0" err="1" smtClean="0"/>
              <a:t>definitions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794520" y="29001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en-US" sz="2000" dirty="0" smtClean="0"/>
              <a:t>The </a:t>
            </a:r>
            <a:r>
              <a:rPr lang="en-US" sz="2000" dirty="0"/>
              <a:t>Characteristics of Valuable Information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794520" y="3284984"/>
            <a:ext cx="8169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International </a:t>
            </a:r>
            <a:r>
              <a:rPr lang="tr-TR" sz="2000" dirty="0"/>
              <a:t>Knowledge </a:t>
            </a:r>
            <a:r>
              <a:rPr lang="tr-TR" sz="2000" dirty="0" smtClean="0"/>
              <a:t>Management</a:t>
            </a:r>
            <a:endParaRPr lang="tr-TR" sz="2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27584" y="3645024"/>
            <a:ext cx="606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- International </a:t>
            </a:r>
            <a:r>
              <a:rPr lang="tr-TR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Dicision</a:t>
            </a:r>
            <a:r>
              <a:rPr lang="tr-T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tr-TR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Support</a:t>
            </a:r>
            <a:r>
              <a:rPr lang="tr-T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tr-TR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System</a:t>
            </a: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27584" y="4005064"/>
            <a:ext cx="58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/>
              <a:t>P</a:t>
            </a:r>
            <a:r>
              <a:rPr lang="tr-TR" sz="2000" dirty="0" smtClean="0"/>
              <a:t>roblem </a:t>
            </a:r>
            <a:r>
              <a:rPr lang="tr-TR" sz="2000" dirty="0" err="1" smtClean="0"/>
              <a:t>definition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process</a:t>
            </a:r>
            <a:endParaRPr lang="tr-TR" sz="20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27584" y="4365104"/>
            <a:ext cx="58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Types</a:t>
            </a:r>
            <a:r>
              <a:rPr lang="tr-TR" sz="2000" dirty="0" smtClean="0"/>
              <a:t> of </a:t>
            </a:r>
            <a:r>
              <a:rPr lang="tr-TR" sz="2000" dirty="0" err="1" smtClean="0"/>
              <a:t>variables</a:t>
            </a:r>
            <a:endParaRPr lang="tr-TR" sz="2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27584" y="4685074"/>
            <a:ext cx="58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Proposal</a:t>
            </a:r>
            <a:r>
              <a:rPr lang="tr-TR" sz="2000" dirty="0" smtClean="0"/>
              <a:t>  as a </a:t>
            </a:r>
            <a:r>
              <a:rPr lang="tr-TR" sz="2000" dirty="0" err="1" smtClean="0"/>
              <a:t>planning</a:t>
            </a:r>
            <a:r>
              <a:rPr lang="tr-TR" sz="2000" dirty="0" smtClean="0"/>
              <a:t> </a:t>
            </a:r>
            <a:r>
              <a:rPr lang="tr-TR" sz="2000" dirty="0" err="1" smtClean="0"/>
              <a:t>tool</a:t>
            </a:r>
            <a:endParaRPr lang="tr-TR" sz="20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807740" y="5021469"/>
            <a:ext cx="58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Information </a:t>
            </a:r>
            <a:r>
              <a:rPr lang="tr-TR" sz="2000" dirty="0" err="1" smtClean="0"/>
              <a:t>Technology</a:t>
            </a:r>
            <a:endParaRPr lang="tr-TR" sz="20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807740" y="5421579"/>
            <a:ext cx="58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Research</a:t>
            </a:r>
            <a:r>
              <a:rPr lang="tr-TR" sz="2000" dirty="0" smtClean="0"/>
              <a:t> </a:t>
            </a:r>
            <a:r>
              <a:rPr lang="tr-TR" sz="2000" dirty="0" err="1" smtClean="0"/>
              <a:t>design</a:t>
            </a:r>
            <a:r>
              <a:rPr lang="tr-TR" sz="2000" dirty="0" smtClean="0"/>
              <a:t> </a:t>
            </a:r>
            <a:r>
              <a:rPr lang="tr-TR" sz="2000" dirty="0" err="1" smtClean="0"/>
              <a:t>definition</a:t>
            </a:r>
            <a:r>
              <a:rPr lang="tr-TR" sz="2000" dirty="0"/>
              <a:t> </a:t>
            </a:r>
            <a:r>
              <a:rPr lang="tr-TR" sz="2000" dirty="0" smtClean="0"/>
              <a:t>&amp; </a:t>
            </a:r>
            <a:r>
              <a:rPr lang="tr-TR" sz="2000" dirty="0" err="1" smtClean="0"/>
              <a:t>calssification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807740" y="5774034"/>
            <a:ext cx="58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Experiments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789548" y="6174144"/>
            <a:ext cx="58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Theory</a:t>
            </a:r>
            <a:r>
              <a:rPr lang="tr-TR" sz="2000" dirty="0"/>
              <a:t> </a:t>
            </a:r>
            <a:r>
              <a:rPr lang="tr-TR" sz="2000" dirty="0" smtClean="0"/>
              <a:t>in </a:t>
            </a:r>
            <a:r>
              <a:rPr lang="tr-TR" sz="2000" dirty="0" err="1" smtClean="0"/>
              <a:t>international</a:t>
            </a:r>
            <a:r>
              <a:rPr lang="tr-TR" sz="2000" dirty="0"/>
              <a:t> </a:t>
            </a:r>
            <a:r>
              <a:rPr lang="tr-TR" sz="2000" dirty="0" err="1" smtClean="0"/>
              <a:t>research</a:t>
            </a:r>
            <a:r>
              <a:rPr lang="tr-TR" sz="2000" dirty="0" smtClean="0"/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812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251520" y="1116033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3. WEEK: </a:t>
            </a:r>
            <a:r>
              <a:rPr lang="tr-TR" sz="3200" dirty="0" err="1" smtClean="0">
                <a:solidFill>
                  <a:srgbClr val="FFFF00"/>
                </a:solidFill>
              </a:rPr>
              <a:t>Secondary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>
                <a:solidFill>
                  <a:srgbClr val="FFFF00"/>
                </a:solidFill>
              </a:rPr>
              <a:t>data </a:t>
            </a:r>
            <a:r>
              <a:rPr lang="tr-TR" sz="3200" dirty="0" err="1" smtClean="0">
                <a:solidFill>
                  <a:srgbClr val="FFFF00"/>
                </a:solidFill>
              </a:rPr>
              <a:t>collection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9552" y="198884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Secondary</a:t>
            </a:r>
            <a:r>
              <a:rPr lang="tr-TR" sz="2000" dirty="0" smtClean="0"/>
              <a:t> data </a:t>
            </a:r>
            <a:r>
              <a:rPr lang="tr-TR" sz="2000" dirty="0" err="1" smtClean="0"/>
              <a:t>types</a:t>
            </a:r>
            <a:endParaRPr lang="tr-TR" sz="2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68152" y="238895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Advantages</a:t>
            </a:r>
            <a:r>
              <a:rPr lang="tr-TR" sz="2000" dirty="0" smtClean="0"/>
              <a:t> &amp; </a:t>
            </a:r>
            <a:r>
              <a:rPr lang="tr-TR" sz="2000" dirty="0" err="1" smtClean="0"/>
              <a:t>disadvantages</a:t>
            </a:r>
            <a:r>
              <a:rPr lang="tr-TR" sz="2000" dirty="0" smtClean="0"/>
              <a:t> of </a:t>
            </a:r>
            <a:r>
              <a:rPr lang="tr-TR" sz="2000" dirty="0" err="1" smtClean="0"/>
              <a:t>secondary</a:t>
            </a:r>
            <a:r>
              <a:rPr lang="tr-TR" sz="2000" dirty="0" smtClean="0"/>
              <a:t> data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539552" y="2780928"/>
            <a:ext cx="5376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- </a:t>
            </a:r>
            <a:r>
              <a:rPr lang="tr-TR" sz="2000" dirty="0" err="1" smtClean="0"/>
              <a:t>Criterias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evaluating</a:t>
            </a:r>
            <a:r>
              <a:rPr lang="tr-TR" sz="2000" dirty="0" smtClean="0"/>
              <a:t> </a:t>
            </a:r>
            <a:r>
              <a:rPr lang="tr-TR" sz="2000" dirty="0" err="1" smtClean="0"/>
              <a:t>secondary</a:t>
            </a:r>
            <a:r>
              <a:rPr lang="tr-TR" sz="2000" dirty="0" smtClean="0"/>
              <a:t> data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577480" y="3217025"/>
            <a:ext cx="4442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- </a:t>
            </a:r>
            <a:r>
              <a:rPr lang="tr-TR" sz="2000" dirty="0" err="1" smtClean="0"/>
              <a:t>Classification</a:t>
            </a:r>
            <a:r>
              <a:rPr lang="tr-TR" sz="2000" dirty="0" smtClean="0"/>
              <a:t> of </a:t>
            </a:r>
            <a:r>
              <a:rPr lang="tr-TR" sz="2000" dirty="0" err="1" smtClean="0"/>
              <a:t>secondary</a:t>
            </a:r>
            <a:r>
              <a:rPr lang="tr-TR" sz="2000" dirty="0" smtClean="0"/>
              <a:t> data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560380" y="3635732"/>
            <a:ext cx="3435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Computerised</a:t>
            </a:r>
            <a:r>
              <a:rPr lang="tr-TR" sz="2000" dirty="0" smtClean="0"/>
              <a:t> </a:t>
            </a:r>
            <a:r>
              <a:rPr lang="tr-TR" sz="2000" dirty="0" err="1" smtClean="0"/>
              <a:t>database</a:t>
            </a:r>
            <a:endParaRPr lang="tr-TR" sz="2000" dirty="0"/>
          </a:p>
        </p:txBody>
      </p:sp>
      <p:sp>
        <p:nvSpPr>
          <p:cNvPr id="9" name="Dikdörtgen 8"/>
          <p:cNvSpPr/>
          <p:nvPr/>
        </p:nvSpPr>
        <p:spPr>
          <a:xfrm>
            <a:off x="597727" y="4005064"/>
            <a:ext cx="5270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Syndicated</a:t>
            </a:r>
            <a:r>
              <a:rPr lang="tr-TR" sz="2000" dirty="0" smtClean="0"/>
              <a:t> </a:t>
            </a:r>
            <a:r>
              <a:rPr lang="tr-TR" sz="2000" dirty="0" err="1" smtClean="0"/>
              <a:t>sources</a:t>
            </a:r>
            <a:r>
              <a:rPr lang="tr-TR" sz="2000" dirty="0" smtClean="0"/>
              <a:t> of </a:t>
            </a:r>
            <a:r>
              <a:rPr lang="tr-TR" sz="2000" dirty="0" err="1" smtClean="0"/>
              <a:t>secondary</a:t>
            </a:r>
            <a:r>
              <a:rPr lang="tr-TR" sz="2000" dirty="0" smtClean="0"/>
              <a:t> data</a:t>
            </a:r>
            <a:endParaRPr lang="tr-TR" sz="2000" dirty="0"/>
          </a:p>
        </p:txBody>
      </p:sp>
      <p:sp>
        <p:nvSpPr>
          <p:cNvPr id="10" name="Dikdörtgen 9"/>
          <p:cNvSpPr/>
          <p:nvPr/>
        </p:nvSpPr>
        <p:spPr>
          <a:xfrm>
            <a:off x="572109" y="4374396"/>
            <a:ext cx="313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Internal</a:t>
            </a:r>
            <a:r>
              <a:rPr lang="tr-TR" sz="2000" dirty="0" smtClean="0"/>
              <a:t> data </a:t>
            </a:r>
            <a:r>
              <a:rPr lang="tr-TR" sz="2000" dirty="0" err="1" smtClean="0"/>
              <a:t>sources</a:t>
            </a:r>
            <a:endParaRPr lang="tr-TR" sz="2000" dirty="0"/>
          </a:p>
        </p:txBody>
      </p:sp>
      <p:sp>
        <p:nvSpPr>
          <p:cNvPr id="11" name="Dikdörtgen 10"/>
          <p:cNvSpPr/>
          <p:nvPr/>
        </p:nvSpPr>
        <p:spPr>
          <a:xfrm>
            <a:off x="539552" y="4743728"/>
            <a:ext cx="321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- </a:t>
            </a:r>
            <a:r>
              <a:rPr lang="tr-TR" sz="2000" dirty="0" err="1" smtClean="0"/>
              <a:t>Geodemographic</a:t>
            </a:r>
            <a:r>
              <a:rPr lang="tr-TR" sz="2000" dirty="0" smtClean="0"/>
              <a:t> data</a:t>
            </a:r>
            <a:endParaRPr lang="tr-TR" sz="2000" dirty="0"/>
          </a:p>
        </p:txBody>
      </p:sp>
      <p:sp>
        <p:nvSpPr>
          <p:cNvPr id="12" name="Dikdörtgen 11"/>
          <p:cNvSpPr/>
          <p:nvPr/>
        </p:nvSpPr>
        <p:spPr>
          <a:xfrm>
            <a:off x="539552" y="5085184"/>
            <a:ext cx="2507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- Data </a:t>
            </a:r>
            <a:r>
              <a:rPr lang="tr-TR" sz="2000" dirty="0" err="1" smtClean="0"/>
              <a:t>Warehouse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812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611560" y="1260049"/>
            <a:ext cx="7201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4. WEEK: </a:t>
            </a:r>
            <a:r>
              <a:rPr lang="tr-TR" sz="3200" b="1" dirty="0" err="1" smtClean="0">
                <a:solidFill>
                  <a:srgbClr val="FFFF00"/>
                </a:solidFill>
              </a:rPr>
              <a:t>Qualitative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Research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7584" y="22768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Definition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uses</a:t>
            </a:r>
            <a:r>
              <a:rPr lang="tr-TR" dirty="0" smtClean="0"/>
              <a:t> of </a:t>
            </a:r>
            <a:r>
              <a:rPr lang="tr-TR" dirty="0" err="1" smtClean="0"/>
              <a:t>qualitative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 smtClean="0"/>
          </a:p>
          <a:p>
            <a:r>
              <a:rPr lang="tr-TR" dirty="0" smtClean="0"/>
              <a:t>2.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qualitative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?</a:t>
            </a:r>
          </a:p>
          <a:p>
            <a:r>
              <a:rPr lang="tr-TR" dirty="0" smtClean="0"/>
              <a:t>3. </a:t>
            </a:r>
            <a:r>
              <a:rPr lang="tr-TR" dirty="0" err="1" smtClean="0"/>
              <a:t>Qualitative</a:t>
            </a:r>
            <a:r>
              <a:rPr lang="tr-TR" dirty="0" smtClean="0"/>
              <a:t> </a:t>
            </a:r>
            <a:r>
              <a:rPr lang="tr-TR" dirty="0" err="1" smtClean="0"/>
              <a:t>versus</a:t>
            </a:r>
            <a:r>
              <a:rPr lang="tr-TR" dirty="0" smtClean="0"/>
              <a:t> </a:t>
            </a:r>
            <a:r>
              <a:rPr lang="tr-TR" dirty="0" err="1" smtClean="0"/>
              <a:t>Quantitative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 smtClean="0"/>
          </a:p>
          <a:p>
            <a:r>
              <a:rPr lang="tr-TR" dirty="0" smtClean="0"/>
              <a:t>4. </a:t>
            </a:r>
            <a:r>
              <a:rPr lang="tr-TR" dirty="0" err="1" smtClean="0"/>
              <a:t>Categories</a:t>
            </a:r>
            <a:r>
              <a:rPr lang="tr-TR" dirty="0" smtClean="0"/>
              <a:t> of </a:t>
            </a:r>
            <a:r>
              <a:rPr lang="tr-TR" dirty="0" err="1" smtClean="0"/>
              <a:t>quantitative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 smtClean="0"/>
          </a:p>
          <a:p>
            <a:r>
              <a:rPr lang="tr-TR" dirty="0" smtClean="0"/>
              <a:t>5. </a:t>
            </a:r>
            <a:r>
              <a:rPr lang="tr-TR" dirty="0" err="1" smtClean="0"/>
              <a:t>Ethnography</a:t>
            </a:r>
            <a:endParaRPr lang="tr-TR" dirty="0" smtClean="0"/>
          </a:p>
          <a:p>
            <a:r>
              <a:rPr lang="tr-TR" dirty="0" smtClean="0"/>
              <a:t>6. </a:t>
            </a:r>
            <a:r>
              <a:rPr lang="tr-TR" dirty="0" err="1" smtClean="0"/>
              <a:t>Grounded</a:t>
            </a:r>
            <a:r>
              <a:rPr lang="tr-TR" dirty="0" smtClean="0"/>
              <a:t> </a:t>
            </a:r>
            <a:r>
              <a:rPr lang="tr-TR" dirty="0" err="1" smtClean="0"/>
              <a:t>Theory</a:t>
            </a:r>
            <a:endParaRPr lang="tr-TR" dirty="0" smtClean="0"/>
          </a:p>
          <a:p>
            <a:r>
              <a:rPr lang="tr-TR" dirty="0" smtClean="0"/>
              <a:t>7. </a:t>
            </a:r>
            <a:r>
              <a:rPr lang="tr-TR" dirty="0" err="1" smtClean="0"/>
              <a:t>Philosophy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quantitative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 smtClean="0"/>
          </a:p>
          <a:p>
            <a:r>
              <a:rPr lang="tr-TR" dirty="0" smtClean="0"/>
              <a:t>8. </a:t>
            </a:r>
            <a:r>
              <a:rPr lang="tr-TR" dirty="0" err="1" smtClean="0"/>
              <a:t>Calssification</a:t>
            </a:r>
            <a:r>
              <a:rPr lang="tr-TR" dirty="0" smtClean="0"/>
              <a:t> of </a:t>
            </a:r>
            <a:r>
              <a:rPr lang="tr-TR" dirty="0" err="1" smtClean="0"/>
              <a:t>quantitative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 smtClean="0"/>
          </a:p>
          <a:p>
            <a:r>
              <a:rPr lang="tr-TR" dirty="0" smtClean="0"/>
              <a:t>9. </a:t>
            </a:r>
            <a:r>
              <a:rPr lang="tr-TR" dirty="0" err="1" smtClean="0"/>
              <a:t>Focus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endParaRPr lang="tr-TR" dirty="0" smtClean="0"/>
          </a:p>
          <a:p>
            <a:r>
              <a:rPr lang="tr-TR" dirty="0" smtClean="0"/>
              <a:t>10. Depth </a:t>
            </a:r>
            <a:r>
              <a:rPr lang="tr-TR" dirty="0" err="1" smtClean="0"/>
              <a:t>interviews</a:t>
            </a:r>
            <a:endParaRPr lang="tr-TR" dirty="0" smtClean="0"/>
          </a:p>
          <a:p>
            <a:r>
              <a:rPr lang="tr-TR" dirty="0" smtClean="0"/>
              <a:t>11.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networking</a:t>
            </a:r>
            <a:endParaRPr lang="tr-TR" dirty="0" smtClean="0"/>
          </a:p>
          <a:p>
            <a:r>
              <a:rPr lang="tr-TR" dirty="0" smtClean="0"/>
              <a:t>12. </a:t>
            </a:r>
            <a:r>
              <a:rPr lang="tr-TR" dirty="0" err="1" smtClean="0"/>
              <a:t>Projective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12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214264" y="1127646"/>
            <a:ext cx="82461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5</a:t>
            </a:r>
            <a:r>
              <a:rPr lang="tr-TR" sz="3200" b="1" dirty="0" smtClean="0"/>
              <a:t>. </a:t>
            </a:r>
            <a:r>
              <a:rPr lang="tr-TR" sz="3200" b="1" dirty="0" err="1" smtClean="0"/>
              <a:t>Week</a:t>
            </a:r>
            <a:r>
              <a:rPr lang="tr-TR" sz="3200" b="1" dirty="0" smtClean="0"/>
              <a:t>: </a:t>
            </a:r>
            <a:r>
              <a:rPr lang="tr-TR" sz="3200" dirty="0" err="1" smtClean="0">
                <a:solidFill>
                  <a:srgbClr val="FFFF00"/>
                </a:solidFill>
              </a:rPr>
              <a:t>Sources</a:t>
            </a:r>
            <a:r>
              <a:rPr lang="tr-TR" sz="3200" dirty="0" smtClean="0">
                <a:solidFill>
                  <a:srgbClr val="FFFF00"/>
                </a:solidFill>
              </a:rPr>
              <a:t> of </a:t>
            </a:r>
            <a:r>
              <a:rPr lang="tr-TR" sz="3200" dirty="0" err="1" smtClean="0">
                <a:solidFill>
                  <a:srgbClr val="FFFF00"/>
                </a:solidFill>
              </a:rPr>
              <a:t>Secondary</a:t>
            </a:r>
            <a:r>
              <a:rPr lang="tr-TR" sz="3200" dirty="0" smtClean="0">
                <a:solidFill>
                  <a:srgbClr val="FFFF00"/>
                </a:solidFill>
              </a:rPr>
              <a:t> Data  </a:t>
            </a:r>
          </a:p>
          <a:p>
            <a:r>
              <a:rPr lang="tr-TR" sz="3200" dirty="0" err="1">
                <a:solidFill>
                  <a:srgbClr val="FFFF00"/>
                </a:solidFill>
              </a:rPr>
              <a:t>a</a:t>
            </a:r>
            <a:r>
              <a:rPr lang="tr-TR" sz="3200" dirty="0" err="1" smtClean="0">
                <a:solidFill>
                  <a:srgbClr val="FFFF00"/>
                </a:solidFill>
              </a:rPr>
              <a:t>nd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Qualitative</a:t>
            </a:r>
            <a:r>
              <a:rPr lang="tr-TR" sz="3200" dirty="0" smtClean="0">
                <a:solidFill>
                  <a:srgbClr val="FFFF00"/>
                </a:solidFill>
              </a:rPr>
              <a:t> Data Analysis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27584" y="22768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</a:t>
            </a:r>
            <a:r>
              <a:rPr lang="en-US" dirty="0" smtClean="0"/>
              <a:t>Sources </a:t>
            </a:r>
            <a:r>
              <a:rPr lang="en-US" dirty="0"/>
              <a:t>of Internal and </a:t>
            </a:r>
            <a:r>
              <a:rPr lang="en-US" dirty="0" smtClean="0"/>
              <a:t>Proprietary </a:t>
            </a:r>
            <a:r>
              <a:rPr lang="en-US" dirty="0"/>
              <a:t>Data</a:t>
            </a:r>
            <a:endParaRPr lang="tr-TR" dirty="0"/>
          </a:p>
          <a:p>
            <a:r>
              <a:rPr lang="tr-TR" dirty="0" smtClean="0"/>
              <a:t>2. </a:t>
            </a:r>
            <a:r>
              <a:rPr lang="tr-TR" dirty="0" err="1"/>
              <a:t>External</a:t>
            </a:r>
            <a:r>
              <a:rPr lang="tr-TR" dirty="0"/>
              <a:t> Data</a:t>
            </a:r>
          </a:p>
          <a:p>
            <a:r>
              <a:rPr lang="tr-TR" dirty="0" smtClean="0"/>
              <a:t>3. </a:t>
            </a:r>
            <a:r>
              <a:rPr lang="en-US" dirty="0"/>
              <a:t>The process of </a:t>
            </a:r>
            <a:r>
              <a:rPr lang="en-US" dirty="0" smtClean="0"/>
              <a:t>qualitative</a:t>
            </a:r>
            <a:r>
              <a:rPr lang="tr-TR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analysis</a:t>
            </a:r>
            <a:endParaRPr lang="tr-TR" dirty="0"/>
          </a:p>
          <a:p>
            <a:r>
              <a:rPr lang="tr-TR" dirty="0" smtClean="0"/>
              <a:t>4. </a:t>
            </a:r>
            <a:r>
              <a:rPr lang="en-US" dirty="0"/>
              <a:t>Using computers in qualitative research and analysis</a:t>
            </a:r>
            <a:endParaRPr lang="tr-TR" dirty="0"/>
          </a:p>
          <a:p>
            <a:r>
              <a:rPr lang="tr-TR" dirty="0" smtClean="0"/>
              <a:t>5. </a:t>
            </a:r>
            <a:r>
              <a:rPr lang="en-US" dirty="0"/>
              <a:t>Package programs used in qualitative researches</a:t>
            </a:r>
          </a:p>
          <a:p>
            <a:r>
              <a:rPr lang="tr-TR" dirty="0" smtClean="0"/>
              <a:t>6. </a:t>
            </a:r>
            <a:r>
              <a:rPr lang="en-US" dirty="0"/>
              <a:t>Advantages of computer-assisted qualitative data analysis</a:t>
            </a:r>
            <a:endParaRPr lang="tr-TR" dirty="0"/>
          </a:p>
          <a:p>
            <a:r>
              <a:rPr lang="tr-TR" dirty="0" smtClean="0"/>
              <a:t>7. </a:t>
            </a:r>
            <a:r>
              <a:rPr lang="tr-TR" dirty="0" err="1"/>
              <a:t>Disa</a:t>
            </a:r>
            <a:r>
              <a:rPr lang="en-US" dirty="0" err="1"/>
              <a:t>dvantages</a:t>
            </a:r>
            <a:r>
              <a:rPr lang="en-US" dirty="0"/>
              <a:t> of computer-assisted qualitative data analysis</a:t>
            </a:r>
            <a:endParaRPr lang="tr-TR" dirty="0"/>
          </a:p>
          <a:p>
            <a:r>
              <a:rPr lang="tr-TR" dirty="0" smtClean="0"/>
              <a:t>8. How </a:t>
            </a:r>
            <a:r>
              <a:rPr lang="tr-TR" dirty="0" err="1" smtClean="0"/>
              <a:t>to</a:t>
            </a:r>
            <a:r>
              <a:rPr lang="tr-TR" dirty="0" smtClean="0"/>
              <a:t> Write a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Paper</a:t>
            </a:r>
            <a:r>
              <a:rPr lang="tr-TR" dirty="0" smtClean="0"/>
              <a:t>?</a:t>
            </a:r>
            <a:endParaRPr lang="tr-TR" dirty="0"/>
          </a:p>
          <a:p>
            <a:r>
              <a:rPr lang="tr-TR" dirty="0" smtClean="0"/>
              <a:t>	- </a:t>
            </a:r>
            <a:r>
              <a:rPr lang="tr-TR" dirty="0" err="1" smtClean="0"/>
              <a:t>Choosing</a:t>
            </a:r>
            <a:r>
              <a:rPr lang="tr-TR" dirty="0" smtClean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Topic</a:t>
            </a:r>
            <a:endParaRPr lang="tr-TR" dirty="0"/>
          </a:p>
          <a:p>
            <a:r>
              <a:rPr lang="tr-TR" dirty="0" smtClean="0"/>
              <a:t> 	- </a:t>
            </a:r>
            <a:r>
              <a:rPr lang="tr-TR" dirty="0" err="1" smtClean="0"/>
              <a:t>Researching</a:t>
            </a:r>
            <a:endParaRPr lang="tr-TR" dirty="0"/>
          </a:p>
          <a:p>
            <a:r>
              <a:rPr lang="tr-TR" dirty="0" smtClean="0"/>
              <a:t> 	- </a:t>
            </a:r>
            <a:r>
              <a:rPr lang="tr-TR" dirty="0" err="1" smtClean="0"/>
              <a:t>Making</a:t>
            </a:r>
            <a:r>
              <a:rPr lang="tr-TR" dirty="0" smtClean="0"/>
              <a:t> </a:t>
            </a:r>
            <a:r>
              <a:rPr lang="tr-TR" dirty="0"/>
              <a:t>an </a:t>
            </a:r>
            <a:r>
              <a:rPr lang="tr-TR" dirty="0" err="1"/>
              <a:t>Outline</a:t>
            </a:r>
            <a:endParaRPr lang="tr-TR" dirty="0"/>
          </a:p>
          <a:p>
            <a:r>
              <a:rPr lang="tr-TR" dirty="0" smtClean="0"/>
              <a:t> 	- </a:t>
            </a:r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83671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6. WEEK: </a:t>
            </a:r>
            <a:r>
              <a:rPr lang="en-US" sz="3200" dirty="0" smtClean="0">
                <a:solidFill>
                  <a:srgbClr val="FFFF00"/>
                </a:solidFill>
              </a:rPr>
              <a:t>Primary </a:t>
            </a:r>
            <a:r>
              <a:rPr lang="en-US" sz="3200" dirty="0">
                <a:solidFill>
                  <a:srgbClr val="FFFF00"/>
                </a:solidFill>
              </a:rPr>
              <a:t>Data </a:t>
            </a:r>
            <a:r>
              <a:rPr lang="tr-TR" sz="3200" dirty="0" smtClean="0">
                <a:solidFill>
                  <a:srgbClr val="FFFF00"/>
                </a:solidFill>
              </a:rPr>
              <a:t>a</a:t>
            </a:r>
            <a:r>
              <a:rPr lang="en-US" sz="3200" dirty="0" err="1">
                <a:solidFill>
                  <a:srgbClr val="FFFF00"/>
                </a:solidFill>
              </a:rPr>
              <a:t>nd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endParaRPr lang="tr-TR" sz="3200" dirty="0" smtClean="0">
              <a:solidFill>
                <a:srgbClr val="FFFF00"/>
              </a:solidFill>
            </a:endParaRPr>
          </a:p>
          <a:p>
            <a:r>
              <a:rPr lang="tr-TR" sz="3200" dirty="0" smtClean="0">
                <a:solidFill>
                  <a:srgbClr val="FFFF00"/>
                </a:solidFill>
              </a:rPr>
              <a:t>		Data </a:t>
            </a:r>
            <a:r>
              <a:rPr lang="en-US" sz="3200" dirty="0" smtClean="0">
                <a:solidFill>
                  <a:srgbClr val="FFFF00"/>
                </a:solidFill>
              </a:rPr>
              <a:t>Collecting </a:t>
            </a:r>
            <a:r>
              <a:rPr lang="en-US" sz="3200" dirty="0">
                <a:solidFill>
                  <a:srgbClr val="FFFF00"/>
                </a:solidFill>
              </a:rPr>
              <a:t>Techniques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27584" y="2276872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Primary </a:t>
            </a:r>
            <a:r>
              <a:rPr lang="en-US" sz="2800" dirty="0"/>
              <a:t>data </a:t>
            </a:r>
            <a:endParaRPr lang="tr-TR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Classification </a:t>
            </a:r>
            <a:r>
              <a:rPr lang="en-US" sz="2800" dirty="0"/>
              <a:t>of Survey Methods</a:t>
            </a:r>
            <a:endParaRPr lang="tr-TR" sz="2800" dirty="0"/>
          </a:p>
          <a:p>
            <a:r>
              <a:rPr lang="tr-TR" sz="2800" dirty="0" smtClean="0"/>
              <a:t>3. </a:t>
            </a:r>
            <a:r>
              <a:rPr lang="tr-TR" sz="2800" dirty="0"/>
              <a:t>Telephone </a:t>
            </a:r>
            <a:r>
              <a:rPr lang="tr-TR" sz="2800" dirty="0" err="1"/>
              <a:t>interviews</a:t>
            </a:r>
            <a:endParaRPr lang="tr-TR" sz="2800" dirty="0"/>
          </a:p>
          <a:p>
            <a:r>
              <a:rPr lang="tr-TR" sz="2800" dirty="0" smtClean="0"/>
              <a:t>4. </a:t>
            </a:r>
            <a:r>
              <a:rPr lang="tr-TR" sz="2800" dirty="0" err="1"/>
              <a:t>Personal</a:t>
            </a:r>
            <a:r>
              <a:rPr lang="tr-TR" sz="2800" dirty="0"/>
              <a:t> </a:t>
            </a:r>
            <a:r>
              <a:rPr lang="tr-TR" sz="2800" dirty="0" err="1"/>
              <a:t>Face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Face</a:t>
            </a:r>
            <a:r>
              <a:rPr lang="tr-TR" sz="2800" dirty="0"/>
              <a:t> </a:t>
            </a:r>
            <a:endParaRPr lang="tr-TR" sz="2800" dirty="0" smtClean="0"/>
          </a:p>
          <a:p>
            <a:r>
              <a:rPr lang="tr-TR" sz="2800" dirty="0" smtClean="0"/>
              <a:t>5. </a:t>
            </a:r>
            <a:r>
              <a:rPr lang="tr-TR" sz="2800" dirty="0" err="1"/>
              <a:t>Traditional</a:t>
            </a:r>
            <a:r>
              <a:rPr lang="tr-TR" sz="2800" dirty="0"/>
              <a:t> mail </a:t>
            </a:r>
            <a:r>
              <a:rPr lang="tr-TR" sz="2800" dirty="0" err="1"/>
              <a:t>interviews</a:t>
            </a:r>
            <a:endParaRPr lang="tr-TR" sz="2800" dirty="0"/>
          </a:p>
          <a:p>
            <a:r>
              <a:rPr lang="tr-TR" sz="2800" dirty="0" smtClean="0"/>
              <a:t>6. </a:t>
            </a:r>
            <a:r>
              <a:rPr lang="tr-TR" sz="2800" dirty="0"/>
              <a:t>Internet </a:t>
            </a:r>
            <a:r>
              <a:rPr lang="tr-TR" sz="2800" dirty="0" err="1"/>
              <a:t>Surveys</a:t>
            </a:r>
            <a:endParaRPr lang="tr-TR" sz="2800" dirty="0"/>
          </a:p>
          <a:p>
            <a:r>
              <a:rPr lang="tr-TR" sz="2800" dirty="0" smtClean="0"/>
              <a:t>7. </a:t>
            </a:r>
            <a:r>
              <a:rPr lang="tr-TR" sz="2800" dirty="0" err="1" smtClean="0"/>
              <a:t>Pretesting</a:t>
            </a:r>
            <a:endParaRPr lang="tr-TR" sz="2800" dirty="0"/>
          </a:p>
          <a:p>
            <a:r>
              <a:rPr lang="tr-TR" sz="2800" dirty="0" smtClean="0"/>
              <a:t>8. </a:t>
            </a:r>
            <a:r>
              <a:rPr lang="tr-TR" sz="2800" dirty="0" err="1" smtClean="0"/>
              <a:t>Observation</a:t>
            </a:r>
            <a:r>
              <a:rPr lang="tr-TR" sz="2800" dirty="0" smtClean="0"/>
              <a:t>	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812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111603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7</a:t>
            </a:r>
            <a:r>
              <a:rPr lang="tr-TR" sz="3200" b="1" dirty="0" smtClean="0"/>
              <a:t>. WEEK: </a:t>
            </a:r>
            <a:r>
              <a:rPr lang="en-US" sz="3200" dirty="0" smtClean="0">
                <a:solidFill>
                  <a:srgbClr val="FFFF00"/>
                </a:solidFill>
              </a:rPr>
              <a:t>Measurement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and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Scaling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7584" y="2276872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Primary scales and measurement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Classification of measurement scales</a:t>
            </a:r>
          </a:p>
          <a:p>
            <a:r>
              <a:rPr lang="en-US" sz="2800" dirty="0" smtClean="0"/>
              <a:t>3. Scaling techniques</a:t>
            </a:r>
          </a:p>
          <a:p>
            <a:r>
              <a:rPr lang="en-US" sz="2800" dirty="0" smtClean="0"/>
              <a:t>4. Comparative scales</a:t>
            </a:r>
          </a:p>
          <a:p>
            <a:r>
              <a:rPr lang="en-US" sz="2800" dirty="0" smtClean="0"/>
              <a:t>5. Non-comparative scales</a:t>
            </a:r>
          </a:p>
          <a:p>
            <a:r>
              <a:rPr lang="en-US" sz="2800" dirty="0" smtClean="0"/>
              <a:t>6. Reliability and validity</a:t>
            </a:r>
          </a:p>
          <a:p>
            <a:r>
              <a:rPr lang="en-US" sz="2800" dirty="0" smtClean="0"/>
              <a:t>7. Graphics and pie charts</a:t>
            </a:r>
          </a:p>
          <a:p>
            <a:r>
              <a:rPr lang="en-US" sz="2800" dirty="0" smtClean="0"/>
              <a:t>8. Tabulation and cross tabulation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899592" y="141277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Teaching Sources </a:t>
            </a:r>
            <a:endParaRPr lang="tr-TR" sz="4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8981" y="234888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1. Main Source: </a:t>
            </a:r>
            <a:r>
              <a:rPr lang="en-US" sz="3600" dirty="0" smtClean="0">
                <a:solidFill>
                  <a:srgbClr val="FFFF00"/>
                </a:solidFill>
              </a:rPr>
              <a:t>Business Research    	   Methods</a:t>
            </a:r>
          </a:p>
          <a:p>
            <a:endParaRPr lang="en-US" sz="3600" dirty="0"/>
          </a:p>
          <a:p>
            <a:r>
              <a:rPr lang="en-US" sz="3600" dirty="0" smtClean="0"/>
              <a:t>Zikmund,  Babin, Griffin</a:t>
            </a:r>
          </a:p>
          <a:p>
            <a:endParaRPr lang="en-US" sz="3600" dirty="0"/>
          </a:p>
          <a:p>
            <a:r>
              <a:rPr lang="en-US" sz="3600" dirty="0" smtClean="0"/>
              <a:t>Ninth Edition, 2013</a:t>
            </a:r>
            <a:endParaRPr lang="tr-T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79" y="3530239"/>
            <a:ext cx="3240021" cy="24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83671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8</a:t>
            </a:r>
            <a:r>
              <a:rPr lang="tr-TR" sz="3200" b="1" dirty="0" smtClean="0"/>
              <a:t>. WEEK: </a:t>
            </a:r>
            <a:r>
              <a:rPr lang="tr-TR" sz="3200" dirty="0" err="1" smtClean="0">
                <a:solidFill>
                  <a:srgbClr val="FFFF00"/>
                </a:solidFill>
              </a:rPr>
              <a:t>Questionnaire</a:t>
            </a:r>
            <a:r>
              <a:rPr lang="tr-TR" sz="3200" dirty="0" smtClean="0">
                <a:solidFill>
                  <a:srgbClr val="FFFF00"/>
                </a:solidFill>
              </a:rPr>
              <a:t> Design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7584" y="1941613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should be asked? </a:t>
            </a:r>
            <a:endParaRPr lang="tr-TR" sz="2800" dirty="0"/>
          </a:p>
          <a:p>
            <a:pPr marL="342900" indent="-342900">
              <a:buAutoNum type="arabicPeriod"/>
            </a:pPr>
            <a:r>
              <a:rPr lang="tr-TR" sz="2800" dirty="0" smtClean="0"/>
              <a:t>Three </a:t>
            </a:r>
            <a:r>
              <a:rPr lang="tr-TR" sz="2800" dirty="0" err="1" smtClean="0"/>
              <a:t>basic</a:t>
            </a:r>
            <a:r>
              <a:rPr lang="tr-TR" sz="2800" dirty="0" smtClean="0"/>
              <a:t> </a:t>
            </a:r>
            <a:r>
              <a:rPr lang="tr-TR" sz="2800" dirty="0" err="1" smtClean="0"/>
              <a:t>objectives</a:t>
            </a:r>
            <a:endParaRPr lang="tr-TR" sz="2800" dirty="0"/>
          </a:p>
          <a:p>
            <a:r>
              <a:rPr lang="tr-TR" sz="2800" dirty="0" smtClean="0"/>
              <a:t>3. </a:t>
            </a:r>
            <a:r>
              <a:rPr lang="tr-TR" sz="2800" dirty="0" err="1" smtClean="0"/>
              <a:t>Questionnaire</a:t>
            </a:r>
            <a:r>
              <a:rPr lang="tr-TR" sz="2800" dirty="0" smtClean="0"/>
              <a:t> </a:t>
            </a:r>
            <a:r>
              <a:rPr lang="tr-TR" sz="2800" dirty="0" err="1" smtClean="0"/>
              <a:t>design</a:t>
            </a:r>
            <a:r>
              <a:rPr lang="tr-TR" sz="2800" dirty="0" smtClean="0"/>
              <a:t> </a:t>
            </a:r>
            <a:r>
              <a:rPr lang="tr-TR" sz="2800" dirty="0" err="1" smtClean="0"/>
              <a:t>process</a:t>
            </a:r>
            <a:endParaRPr lang="tr-TR" sz="2800" dirty="0"/>
          </a:p>
          <a:p>
            <a:r>
              <a:rPr lang="tr-TR" sz="2800" dirty="0" smtClean="0"/>
              <a:t>4. </a:t>
            </a:r>
            <a:r>
              <a:rPr lang="tr-TR" sz="2800" dirty="0" err="1" smtClean="0"/>
              <a:t>Structured</a:t>
            </a:r>
            <a:r>
              <a:rPr lang="tr-TR" sz="2800" dirty="0" smtClean="0"/>
              <a:t> </a:t>
            </a:r>
            <a:r>
              <a:rPr lang="tr-TR" sz="2800" dirty="0" err="1" smtClean="0"/>
              <a:t>questions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5. </a:t>
            </a:r>
            <a:r>
              <a:rPr lang="tr-TR" sz="2800" dirty="0" err="1" smtClean="0"/>
              <a:t>Types</a:t>
            </a:r>
            <a:r>
              <a:rPr lang="tr-TR" sz="2800" dirty="0" smtClean="0"/>
              <a:t> of </a:t>
            </a:r>
            <a:r>
              <a:rPr lang="tr-TR" sz="2800" dirty="0" err="1" smtClean="0"/>
              <a:t>fixed</a:t>
            </a:r>
            <a:r>
              <a:rPr lang="tr-TR" sz="2800" dirty="0" smtClean="0"/>
              <a:t> </a:t>
            </a:r>
            <a:r>
              <a:rPr lang="tr-TR" sz="2800" dirty="0" err="1" smtClean="0"/>
              <a:t>alternative</a:t>
            </a:r>
            <a:r>
              <a:rPr lang="tr-TR" sz="2800" dirty="0" smtClean="0"/>
              <a:t> </a:t>
            </a:r>
            <a:r>
              <a:rPr lang="tr-TR" sz="2800" dirty="0" err="1" smtClean="0"/>
              <a:t>questions</a:t>
            </a:r>
            <a:endParaRPr lang="tr-TR" sz="2800" dirty="0"/>
          </a:p>
          <a:p>
            <a:r>
              <a:rPr lang="tr-TR" sz="2800" dirty="0" smtClean="0"/>
              <a:t>6. </a:t>
            </a:r>
            <a:r>
              <a:rPr lang="tr-TR" sz="2800" dirty="0" err="1" smtClean="0"/>
              <a:t>Choose</a:t>
            </a:r>
            <a:r>
              <a:rPr lang="tr-TR" sz="2800" dirty="0" smtClean="0"/>
              <a:t> </a:t>
            </a:r>
            <a:r>
              <a:rPr lang="tr-TR" sz="2800" dirty="0" err="1" smtClean="0"/>
              <a:t>question</a:t>
            </a:r>
            <a:r>
              <a:rPr lang="tr-TR" sz="2800" dirty="0" smtClean="0"/>
              <a:t> </a:t>
            </a:r>
            <a:r>
              <a:rPr lang="tr-TR" sz="2800" dirty="0" err="1" smtClean="0"/>
              <a:t>wording</a:t>
            </a:r>
            <a:endParaRPr lang="tr-TR" sz="2800" dirty="0"/>
          </a:p>
          <a:p>
            <a:r>
              <a:rPr lang="tr-TR" sz="2800" dirty="0" smtClean="0"/>
              <a:t>7. </a:t>
            </a:r>
            <a:r>
              <a:rPr lang="tr-TR" sz="2800" dirty="0" err="1" smtClean="0"/>
              <a:t>Arranging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order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questions</a:t>
            </a:r>
            <a:endParaRPr lang="tr-TR" sz="2800" dirty="0"/>
          </a:p>
          <a:p>
            <a:r>
              <a:rPr lang="tr-TR" sz="2800" dirty="0" smtClean="0"/>
              <a:t>8. Internet </a:t>
            </a:r>
            <a:r>
              <a:rPr lang="tr-TR" sz="2800" dirty="0" err="1" smtClean="0"/>
              <a:t>questions</a:t>
            </a:r>
            <a:endParaRPr lang="tr-TR" sz="2800" dirty="0" smtClean="0"/>
          </a:p>
          <a:p>
            <a:r>
              <a:rPr lang="tr-TR" sz="2800" dirty="0" smtClean="0"/>
              <a:t>9. </a:t>
            </a:r>
            <a:r>
              <a:rPr lang="tr-TR" sz="2800" dirty="0" err="1" smtClean="0"/>
              <a:t>Pretesting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questionnaire</a:t>
            </a:r>
            <a:r>
              <a:rPr lang="tr-TR" dirty="0" smtClean="0"/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0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83671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9</a:t>
            </a:r>
            <a:r>
              <a:rPr lang="tr-TR" sz="3200" b="1" dirty="0" smtClean="0"/>
              <a:t>. WEEK: </a:t>
            </a:r>
            <a:r>
              <a:rPr lang="tr-TR" sz="3200" dirty="0" err="1" smtClean="0">
                <a:solidFill>
                  <a:srgbClr val="FFFF00"/>
                </a:solidFill>
              </a:rPr>
              <a:t>Sampling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7584" y="2276872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Meaning of the sampling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Differences between sampling and census</a:t>
            </a:r>
          </a:p>
          <a:p>
            <a:r>
              <a:rPr lang="en-US" sz="2800" dirty="0" smtClean="0"/>
              <a:t>3. The sampling design process</a:t>
            </a:r>
          </a:p>
          <a:p>
            <a:r>
              <a:rPr lang="en-US" sz="2800" dirty="0" smtClean="0"/>
              <a:t>4. </a:t>
            </a:r>
            <a:r>
              <a:rPr lang="en-US" sz="2800" dirty="0" err="1" smtClean="0"/>
              <a:t>Calssification</a:t>
            </a:r>
            <a:r>
              <a:rPr lang="en-US" sz="2800" dirty="0" smtClean="0"/>
              <a:t> of sampling techniques</a:t>
            </a:r>
          </a:p>
          <a:p>
            <a:r>
              <a:rPr lang="en-US" sz="2800" dirty="0" smtClean="0"/>
              <a:t>5. Internet sampling</a:t>
            </a:r>
          </a:p>
          <a:p>
            <a:r>
              <a:rPr lang="en-US" sz="2800" dirty="0" smtClean="0"/>
              <a:t>6. Sampling size determination</a:t>
            </a:r>
          </a:p>
          <a:p>
            <a:r>
              <a:rPr lang="en-US" sz="2800" dirty="0" smtClean="0"/>
              <a:t>7. Calculating sampling size</a:t>
            </a:r>
            <a:r>
              <a:rPr lang="tr-TR" sz="2800" dirty="0" smtClean="0"/>
              <a:t>	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226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98465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10. WEEK: </a:t>
            </a:r>
            <a:r>
              <a:rPr lang="tr-TR" sz="3200" dirty="0" smtClean="0">
                <a:solidFill>
                  <a:srgbClr val="FFFF00"/>
                </a:solidFill>
              </a:rPr>
              <a:t>Data </a:t>
            </a:r>
            <a:r>
              <a:rPr lang="tr-TR" sz="3200" dirty="0" err="1" smtClean="0">
                <a:solidFill>
                  <a:srgbClr val="FFFF00"/>
                </a:solidFill>
              </a:rPr>
              <a:t>Inputing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Preparing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Coding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Presenting</a:t>
            </a:r>
            <a:r>
              <a:rPr lang="tr-TR" sz="3200" dirty="0">
                <a:solidFill>
                  <a:srgbClr val="FFFF00"/>
                </a:solidFill>
              </a:rPr>
              <a:t>,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Tabulaing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and</a:t>
            </a:r>
            <a:r>
              <a:rPr lang="tr-TR" sz="3200" dirty="0" smtClean="0">
                <a:solidFill>
                  <a:srgbClr val="FFFF00"/>
                </a:solidFill>
              </a:rPr>
              <a:t> Index </a:t>
            </a:r>
            <a:r>
              <a:rPr lang="tr-TR" sz="3200" dirty="0" err="1" smtClean="0">
                <a:solidFill>
                  <a:srgbClr val="FFFF00"/>
                </a:solidFill>
              </a:rPr>
              <a:t>Numbers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7544" y="278092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Data inputting by using SPSS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Showing an </a:t>
            </a:r>
            <a:r>
              <a:rPr lang="en-US" sz="2400" dirty="0" err="1" smtClean="0"/>
              <a:t>examplie</a:t>
            </a:r>
            <a:r>
              <a:rPr lang="en-US" sz="2400" dirty="0" smtClean="0"/>
              <a:t> on SPSS with Likert scale</a:t>
            </a:r>
          </a:p>
          <a:p>
            <a:r>
              <a:rPr lang="en-US" sz="2400" dirty="0" smtClean="0"/>
              <a:t>3. Stages of data analysis</a:t>
            </a:r>
          </a:p>
          <a:p>
            <a:r>
              <a:rPr lang="en-US" sz="2400" dirty="0" smtClean="0"/>
              <a:t>4. Classification of statistical analysis</a:t>
            </a:r>
          </a:p>
          <a:p>
            <a:r>
              <a:rPr lang="en-US" sz="2400" dirty="0" smtClean="0"/>
              <a:t>5. Descriptive analysis </a:t>
            </a:r>
          </a:p>
          <a:p>
            <a:r>
              <a:rPr lang="en-US" sz="2400" dirty="0" smtClean="0"/>
              <a:t>6. How to graph the descriptive data</a:t>
            </a:r>
          </a:p>
          <a:p>
            <a:r>
              <a:rPr lang="en-US" sz="2400" dirty="0" smtClean="0"/>
              <a:t>7. Graphics and pie chart</a:t>
            </a:r>
          </a:p>
          <a:p>
            <a:r>
              <a:rPr lang="en-US" sz="2400" dirty="0" smtClean="0"/>
              <a:t>8. Tabulation and cross tabulation</a:t>
            </a:r>
          </a:p>
          <a:p>
            <a:r>
              <a:rPr lang="en-US" sz="2400" dirty="0" smtClean="0"/>
              <a:t>9. Index numbers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1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112474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11. WEEK: </a:t>
            </a:r>
            <a:r>
              <a:rPr lang="tr-TR" sz="3200" dirty="0" smtClean="0">
                <a:solidFill>
                  <a:srgbClr val="FFFF00"/>
                </a:solidFill>
              </a:rPr>
              <a:t>Using </a:t>
            </a:r>
            <a:r>
              <a:rPr lang="tr-TR" sz="3200" dirty="0" err="1" smtClean="0">
                <a:solidFill>
                  <a:srgbClr val="FFFF00"/>
                </a:solidFill>
              </a:rPr>
              <a:t>Univariate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Statistics</a:t>
            </a:r>
            <a:r>
              <a:rPr lang="tr-TR" sz="3200" dirty="0" smtClean="0">
                <a:solidFill>
                  <a:srgbClr val="FFFF00"/>
                </a:solidFill>
              </a:rPr>
              <a:t> Analysis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2492896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Hypothesis Testing </a:t>
            </a:r>
            <a:endParaRPr lang="tr-TR" sz="2800" dirty="0"/>
          </a:p>
          <a:p>
            <a:pPr marL="342900" indent="-342900">
              <a:buAutoNum type="arabicPeriod"/>
            </a:pPr>
            <a:r>
              <a:rPr lang="tr-TR" sz="2800" dirty="0" err="1" smtClean="0"/>
              <a:t>Stages</a:t>
            </a:r>
            <a:r>
              <a:rPr lang="tr-TR" sz="2800" dirty="0" smtClean="0"/>
              <a:t> of </a:t>
            </a:r>
            <a:r>
              <a:rPr lang="tr-TR" sz="2800" dirty="0" err="1" smtClean="0"/>
              <a:t>hypothesis</a:t>
            </a:r>
            <a:r>
              <a:rPr lang="tr-TR" sz="2800" dirty="0" smtClean="0"/>
              <a:t> </a:t>
            </a:r>
            <a:r>
              <a:rPr lang="tr-TR" sz="2800" dirty="0" err="1" smtClean="0"/>
              <a:t>testing</a:t>
            </a:r>
            <a:endParaRPr lang="tr-TR" sz="2800" dirty="0"/>
          </a:p>
          <a:p>
            <a:r>
              <a:rPr lang="tr-TR" sz="2800" dirty="0" smtClean="0"/>
              <a:t>3. </a:t>
            </a:r>
            <a:r>
              <a:rPr lang="tr-TR" sz="2800" dirty="0" err="1" smtClean="0"/>
              <a:t>Parametric</a:t>
            </a:r>
            <a:r>
              <a:rPr lang="tr-TR" sz="2800" dirty="0" smtClean="0"/>
              <a:t> </a:t>
            </a:r>
            <a:r>
              <a:rPr lang="tr-TR" sz="2800" dirty="0" err="1" smtClean="0"/>
              <a:t>tests</a:t>
            </a:r>
            <a:endParaRPr lang="tr-TR" sz="2800" dirty="0"/>
          </a:p>
          <a:p>
            <a:r>
              <a:rPr lang="tr-TR" sz="2800" dirty="0" smtClean="0"/>
              <a:t>4. </a:t>
            </a:r>
            <a:r>
              <a:rPr lang="tr-TR" sz="2800" dirty="0" err="1" smtClean="0"/>
              <a:t>Non-parametric</a:t>
            </a:r>
            <a:r>
              <a:rPr lang="tr-TR" sz="2800" dirty="0" smtClean="0"/>
              <a:t> </a:t>
            </a:r>
            <a:r>
              <a:rPr lang="tr-TR" sz="2800" dirty="0" err="1" smtClean="0"/>
              <a:t>tests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5. </a:t>
            </a:r>
            <a:r>
              <a:rPr lang="tr-TR" sz="2800" dirty="0" err="1" smtClean="0"/>
              <a:t>Single</a:t>
            </a:r>
            <a:r>
              <a:rPr lang="tr-TR" sz="2800" dirty="0" smtClean="0"/>
              <a:t> </a:t>
            </a:r>
            <a:r>
              <a:rPr lang="tr-TR" sz="2800" dirty="0" err="1" smtClean="0"/>
              <a:t>sample</a:t>
            </a:r>
            <a:endParaRPr lang="tr-TR" sz="2800" dirty="0"/>
          </a:p>
          <a:p>
            <a:r>
              <a:rPr lang="tr-TR" sz="2800" dirty="0" smtClean="0"/>
              <a:t>6. </a:t>
            </a:r>
            <a:r>
              <a:rPr lang="tr-TR" sz="2800" dirty="0" err="1" smtClean="0"/>
              <a:t>Two</a:t>
            </a:r>
            <a:r>
              <a:rPr lang="tr-TR" sz="2800" dirty="0" smtClean="0"/>
              <a:t> </a:t>
            </a:r>
            <a:r>
              <a:rPr lang="tr-TR" sz="2800" dirty="0" err="1" smtClean="0"/>
              <a:t>samples</a:t>
            </a:r>
            <a:endParaRPr lang="tr-TR" sz="2800" dirty="0"/>
          </a:p>
          <a:p>
            <a:r>
              <a:rPr lang="tr-TR" sz="2800" dirty="0" smtClean="0"/>
              <a:t>7. </a:t>
            </a:r>
            <a:r>
              <a:rPr lang="tr-TR" sz="2800" dirty="0" err="1" smtClean="0"/>
              <a:t>Double</a:t>
            </a:r>
            <a:r>
              <a:rPr lang="tr-TR" sz="2800" dirty="0" smtClean="0"/>
              <a:t> </a:t>
            </a:r>
            <a:r>
              <a:rPr lang="tr-TR" sz="2800" dirty="0" err="1" smtClean="0"/>
              <a:t>sample</a:t>
            </a:r>
            <a:endParaRPr lang="tr-TR" sz="2800" dirty="0"/>
          </a:p>
          <a:p>
            <a:r>
              <a:rPr lang="tr-TR" sz="2800" dirty="0" smtClean="0"/>
              <a:t>8. </a:t>
            </a:r>
            <a:r>
              <a:rPr lang="tr-TR" sz="2800" dirty="0" err="1" smtClean="0"/>
              <a:t>Chi</a:t>
            </a:r>
            <a:r>
              <a:rPr lang="tr-TR" sz="2800" dirty="0" smtClean="0"/>
              <a:t> </a:t>
            </a:r>
            <a:r>
              <a:rPr lang="tr-TR" sz="2800" dirty="0" err="1" smtClean="0"/>
              <a:t>Square</a:t>
            </a:r>
            <a:r>
              <a:rPr lang="tr-TR" sz="2800" dirty="0" smtClean="0"/>
              <a:t> </a:t>
            </a:r>
            <a:r>
              <a:rPr lang="tr-TR" sz="2800" dirty="0" err="1" smtClean="0"/>
              <a:t>analysis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718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83671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12. WEEK: </a:t>
            </a:r>
            <a:r>
              <a:rPr lang="tr-TR" sz="3200" dirty="0" smtClean="0">
                <a:solidFill>
                  <a:srgbClr val="FFFF00"/>
                </a:solidFill>
              </a:rPr>
              <a:t>Simple </a:t>
            </a:r>
            <a:r>
              <a:rPr lang="tr-TR" sz="3200" dirty="0" err="1" smtClean="0">
                <a:solidFill>
                  <a:srgbClr val="FFFF00"/>
                </a:solidFill>
              </a:rPr>
              <a:t>linear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Rregression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29308" y="1951803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Meaning of causality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Types of regression</a:t>
            </a:r>
          </a:p>
          <a:p>
            <a:r>
              <a:rPr lang="en-US" sz="2800" dirty="0" smtClean="0"/>
              <a:t>3. Simple linear regression</a:t>
            </a:r>
          </a:p>
          <a:p>
            <a:r>
              <a:rPr lang="en-US" sz="2800" dirty="0" smtClean="0"/>
              <a:t>4. Application of regression analysis </a:t>
            </a:r>
          </a:p>
          <a:p>
            <a:r>
              <a:rPr lang="en-US" sz="2800" dirty="0" smtClean="0"/>
              <a:t>5. Testing the validity of regression equation</a:t>
            </a:r>
          </a:p>
          <a:p>
            <a:r>
              <a:rPr lang="en-US" sz="2800" dirty="0" smtClean="0"/>
              <a:t>6. Determination coefficient</a:t>
            </a:r>
          </a:p>
          <a:p>
            <a:r>
              <a:rPr lang="en-US" sz="2800" dirty="0" smtClean="0"/>
              <a:t>7. Multiple regression</a:t>
            </a:r>
          </a:p>
          <a:p>
            <a:r>
              <a:rPr lang="en-US" sz="2800" dirty="0" smtClean="0"/>
              <a:t>8. Some problems of multiple regression</a:t>
            </a:r>
            <a:r>
              <a:rPr lang="tr-TR" dirty="0" smtClean="0"/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0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Dikdörtgen 2"/>
          <p:cNvSpPr/>
          <p:nvPr/>
        </p:nvSpPr>
        <p:spPr>
          <a:xfrm>
            <a:off x="107504" y="83671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13. WEEK: </a:t>
            </a:r>
            <a:r>
              <a:rPr lang="tr-TR" sz="3200" dirty="0" err="1" smtClean="0">
                <a:solidFill>
                  <a:srgbClr val="FFFF00"/>
                </a:solidFill>
              </a:rPr>
              <a:t>Correlation</a:t>
            </a:r>
            <a:r>
              <a:rPr lang="tr-TR" sz="3200" dirty="0" smtClean="0">
                <a:solidFill>
                  <a:srgbClr val="FFFF00"/>
                </a:solidFill>
              </a:rPr>
              <a:t> Analysis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7584" y="227687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The logic of correlation analysis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Types of correlation</a:t>
            </a:r>
          </a:p>
          <a:p>
            <a:r>
              <a:rPr lang="en-US" sz="2800" dirty="0" smtClean="0"/>
              <a:t>3. Application of correlation analysis</a:t>
            </a:r>
          </a:p>
          <a:p>
            <a:r>
              <a:rPr lang="en-US" sz="2800" dirty="0" smtClean="0"/>
              <a:t>4. Multiple correlation and its interpretation </a:t>
            </a:r>
          </a:p>
          <a:p>
            <a:r>
              <a:rPr lang="en-US" sz="2800" dirty="0" smtClean="0"/>
              <a:t>5. Partial correlation</a:t>
            </a:r>
          </a:p>
          <a:p>
            <a:r>
              <a:rPr lang="en-US" sz="2800" dirty="0" smtClean="0"/>
              <a:t>6. Non parametric correlation analysis</a:t>
            </a:r>
          </a:p>
          <a:p>
            <a:r>
              <a:rPr lang="en-US" sz="2800" dirty="0" smtClean="0"/>
              <a:t>7. Using SPSS in correlation analysis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12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12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175023" r="34783" b="-100970"/>
          <a:stretch/>
        </p:blipFill>
        <p:spPr bwMode="auto">
          <a:xfrm>
            <a:off x="706582" y="872836"/>
            <a:ext cx="6390904" cy="18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395536" y="234888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Main Source: </a:t>
            </a:r>
            <a:r>
              <a:rPr lang="tr-TR" sz="3600" dirty="0" smtClean="0">
                <a:solidFill>
                  <a:srgbClr val="FFFF00"/>
                </a:solidFill>
              </a:rPr>
              <a:t>Marketing </a:t>
            </a:r>
            <a:r>
              <a:rPr lang="tr-TR" sz="3600" dirty="0" err="1" smtClean="0">
                <a:solidFill>
                  <a:srgbClr val="FFFF00"/>
                </a:solidFill>
              </a:rPr>
              <a:t>Research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/>
          </a:p>
          <a:p>
            <a:r>
              <a:rPr lang="tr-TR" sz="3600" dirty="0" err="1" smtClean="0"/>
              <a:t>Naresh</a:t>
            </a:r>
            <a:r>
              <a:rPr lang="tr-TR" sz="3600" dirty="0" smtClean="0"/>
              <a:t> </a:t>
            </a:r>
            <a:r>
              <a:rPr lang="tr-TR" sz="3600" dirty="0" err="1" smtClean="0"/>
              <a:t>Malhotra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Imad</a:t>
            </a:r>
            <a:r>
              <a:rPr lang="tr-TR" sz="3600" dirty="0" smtClean="0"/>
              <a:t> B. </a:t>
            </a:r>
            <a:r>
              <a:rPr lang="tr-TR" sz="3600" dirty="0" err="1" smtClean="0"/>
              <a:t>Baalbaki</a:t>
            </a:r>
            <a:r>
              <a:rPr lang="tr-TR" sz="3600" dirty="0" smtClean="0"/>
              <a:t>, 2013 </a:t>
            </a:r>
            <a:endParaRPr lang="tr-T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9843"/>
            <a:ext cx="2235200" cy="23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Metin kutusu 2"/>
          <p:cNvSpPr txBox="1"/>
          <p:nvPr/>
        </p:nvSpPr>
        <p:spPr>
          <a:xfrm>
            <a:off x="323528" y="155679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Auxiliary Source: </a:t>
            </a:r>
            <a:r>
              <a:rPr lang="en-US" sz="3200" dirty="0" err="1" smtClean="0">
                <a:solidFill>
                  <a:srgbClr val="FFFF00"/>
                </a:solidFill>
              </a:rPr>
              <a:t>Pazarlama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smtClean="0">
                <a:solidFill>
                  <a:srgbClr val="FFFF00"/>
                </a:solidFill>
              </a:rPr>
              <a:t>Araştırmalarına Giriş</a:t>
            </a:r>
          </a:p>
          <a:p>
            <a:endParaRPr lang="tr-TR" sz="3200" dirty="0" smtClean="0"/>
          </a:p>
          <a:p>
            <a:r>
              <a:rPr lang="tr-TR" sz="3200" dirty="0" smtClean="0"/>
              <a:t>Prof. Dr. Mahir Nakip, </a:t>
            </a:r>
          </a:p>
          <a:p>
            <a:r>
              <a:rPr lang="tr-TR" sz="3200" dirty="0" smtClean="0"/>
              <a:t>Prof. Dr. </a:t>
            </a:r>
            <a:r>
              <a:rPr lang="tr-TR" sz="3200" dirty="0" err="1" smtClean="0"/>
              <a:t>Eyyup</a:t>
            </a:r>
            <a:r>
              <a:rPr lang="tr-TR" sz="3200" dirty="0" smtClean="0"/>
              <a:t> Yaraş</a:t>
            </a:r>
          </a:p>
          <a:p>
            <a:endParaRPr lang="tr-TR" sz="3200" dirty="0"/>
          </a:p>
          <a:p>
            <a:r>
              <a:rPr lang="tr-TR" sz="3200" dirty="0" smtClean="0"/>
              <a:t>Seçkin Yayın Evi</a:t>
            </a:r>
          </a:p>
          <a:p>
            <a:endParaRPr lang="tr-TR" sz="3200" dirty="0"/>
          </a:p>
          <a:p>
            <a:r>
              <a:rPr lang="tr-TR" sz="3200" dirty="0" smtClean="0"/>
              <a:t>Üçüncü Baskı, 2017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553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pazarlamada-arastirma-teknikleri-mahir-nak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909911" cy="3515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995491"/>
            <a:ext cx="2788680" cy="34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8550"/>
            <a:ext cx="52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kaya.edu.tr/images/logo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843"/>
            <a:ext cx="2247900" cy="11049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149"/>
            <a:ext cx="4522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TC102455610[[fn=Sonbahar]]</Template>
  <TotalTime>3362</TotalTime>
  <Words>982</Words>
  <Application>Microsoft Macintosh PowerPoint</Application>
  <PresentationFormat>On-screen Show (4:3)</PresentationFormat>
  <Paragraphs>188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Courier New</vt:lpstr>
      <vt:lpstr>Trebuchet MS</vt:lpstr>
      <vt:lpstr>Verdana</vt:lpstr>
      <vt:lpstr>Wingdings 2</vt:lpstr>
      <vt:lpstr>Arial</vt:lpstr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Microsoft Office User</cp:lastModifiedBy>
  <cp:revision>76</cp:revision>
  <dcterms:created xsi:type="dcterms:W3CDTF">2013-07-30T22:58:11Z</dcterms:created>
  <dcterms:modified xsi:type="dcterms:W3CDTF">2019-02-10T16:24:11Z</dcterms:modified>
</cp:coreProperties>
</file>