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25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50000"/>
  </p:normalViewPr>
  <p:slideViewPr>
    <p:cSldViewPr snapToGrid="0" snapToObjects="1">
      <p:cViewPr varScale="1">
        <p:scale>
          <a:sx n="28" d="100"/>
          <a:sy n="28" d="100"/>
        </p:scale>
        <p:origin x="10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67D82DAC-1596-8247-AD8C-299D6A4C22EC}"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80044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67D82DAC-1596-8247-AD8C-299D6A4C22EC}"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25288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67D82DAC-1596-8247-AD8C-299D6A4C22EC}"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12480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67D82DAC-1596-8247-AD8C-299D6A4C22EC}"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44926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67D82DAC-1596-8247-AD8C-299D6A4C22EC}"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08512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67D82DAC-1596-8247-AD8C-299D6A4C22EC}"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34598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67D82DAC-1596-8247-AD8C-299D6A4C22EC}" type="datetimeFigureOut">
              <a:rPr lang="en-US" smtClean="0"/>
              <a:t>2/10/19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45638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67D82DAC-1596-8247-AD8C-299D6A4C22EC}" type="datetimeFigureOut">
              <a:rPr lang="en-US" smtClean="0"/>
              <a:t>2/10/19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81035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82DAC-1596-8247-AD8C-299D6A4C22EC}" type="datetimeFigureOut">
              <a:rPr lang="en-US" smtClean="0"/>
              <a:t>2/10/19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11276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67D82DAC-1596-8247-AD8C-299D6A4C22EC}"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91921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67D82DAC-1596-8247-AD8C-299D6A4C22EC}"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2B3DF-0630-5145-AC6B-95FB25F2FAA9}" type="slidenum">
              <a:rPr lang="en-US" smtClean="0"/>
              <a:t>‹#›</a:t>
            </a:fld>
            <a:endParaRPr lang="en-US"/>
          </a:p>
        </p:txBody>
      </p:sp>
    </p:spTree>
    <p:extLst>
      <p:ext uri="{BB962C8B-B14F-4D97-AF65-F5344CB8AC3E}">
        <p14:creationId xmlns:p14="http://schemas.microsoft.com/office/powerpoint/2010/main" val="1101607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82DAC-1596-8247-AD8C-299D6A4C22EC}" type="datetimeFigureOut">
              <a:rPr lang="en-US" smtClean="0"/>
              <a:t>2/10/19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2B3DF-0630-5145-AC6B-95FB25F2FAA9}" type="slidenum">
              <a:rPr lang="en-US" smtClean="0"/>
              <a:t>‹#›</a:t>
            </a:fld>
            <a:endParaRPr lang="en-US"/>
          </a:p>
        </p:txBody>
      </p:sp>
    </p:spTree>
    <p:extLst>
      <p:ext uri="{BB962C8B-B14F-4D97-AF65-F5344CB8AC3E}">
        <p14:creationId xmlns:p14="http://schemas.microsoft.com/office/powerpoint/2010/main" val="146425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2yE9aJ1exeC_9M&amp;tbnid=SRAKiZ8eLLrxPM:&amp;ved=0CAUQjRw&amp;url=http://atrisk.net/tag/the-hackett-group/&amp;ei=UTv4Ubz_KYjqswaBwIG4Cg&amp;psig=AFQjCNG7YsVXzEsQDE2Uy1BkqYTHIA2pKA&amp;ust=1375309002788848"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google.com.tr/url?sa=i&amp;source=images&amp;cd=&amp;cad=rja&amp;docid=lyxMnrlOwFejqM&amp;tbnid=DvlICD5xIktbyM:&amp;ved=0CAgQjRwwAA&amp;url=http://www.descriptivepsychologypress.com/&amp;ei=WDz4UdLnKcT1sgaJtYCQCQ&amp;psig=AFQjCNGTBi989-WNg553rEHzgFo3FnsQqA&amp;ust=1375309272745497" TargetMode="External"/><Relationship Id="rId5" Type="http://schemas.openxmlformats.org/officeDocument/2006/relationships/image" Target="../media/image6.jpeg"/><Relationship Id="rId6" Type="http://schemas.openxmlformats.org/officeDocument/2006/relationships/hyperlink" Target="http://www.google.com.tr/url?sa=i&amp;source=images&amp;cd=&amp;cad=rja&amp;docid=4r-N_O6bR2HHuM&amp;tbnid=al4ArULSKTkAGM:&amp;ved=0CAgQjRwwAA&amp;url=http://ismailyigit.blogcu.com/laplace-in-cinlerine-belirsizlik-kesinliktir/1600636&amp;ei=4z34UfqlIdDNswbYz4GYBw&amp;psig=AFQjCNEjFRnDfV8XicN7wdkvKeHkFu2B3w&amp;ust=1375309667612278" TargetMode="External"/><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XKrX3tmf38aMLM&amp;tbnid=lHHNTSGYtYTMIM:&amp;ved=0CAgQjRwwAA&amp;url=http://www.photaki.com/picture-exploratory-nature-casual-sunny_321078.htm&amp;ei=2jv4Uc-EDci0tAaa9oHwDA&amp;psig=AFQjCNHxfChKVgz_6N3yeT3u5e08pZmFdw&amp;ust=137530914628849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nternet" TargetMode="External"/><Relationship Id="rId4" Type="http://schemas.openxmlformats.org/officeDocument/2006/relationships/hyperlink" Target="http://en.wikipedia.org/wiki/Statistical_population" TargetMode="External"/><Relationship Id="rId1" Type="http://schemas.openxmlformats.org/officeDocument/2006/relationships/slideLayout" Target="../slideLayouts/slideLayout7.xml"/><Relationship Id="rId2" Type="http://schemas.openxmlformats.org/officeDocument/2006/relationships/hyperlink" Target="http://en.wikipedia.org/wiki/Secondary_resear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Statistical_popul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n.wikipedia.org/wiki/Event_(philosophy)" TargetMode="External"/><Relationship Id="rId3" Type="http://schemas.openxmlformats.org/officeDocument/2006/relationships/hyperlink" Target="https://en.wikipedia.org/wiki/Resul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Data_collection_pla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g7mAHwLJF5AX_M&amp;tbnid=zpSNX_YnN5-DcM:&amp;ved=0CAUQjRw&amp;url=http://www.wmarkbrooks.com/information-security-strategies/&amp;ei=yoT2UZzcFYbxsgbg_YH4Ag&amp;psig=AFQjCNHEP7OiNi24gvgDV520ediw-LZ-uQ&amp;ust=1375196696010199" TargetMode="Externa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Data" TargetMode="External"/><Relationship Id="rId3" Type="http://schemas.openxmlformats.org/officeDocument/2006/relationships/hyperlink" Target="http://en.wikipedia.org/wiki/Informat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www.google.com.tr/url?sa=i&amp;source=images&amp;cd=&amp;cad=rja&amp;docid=lQZF1noMeV7SgM&amp;tbnid=0SXXGywkqc2C1M:&amp;ved=0CAUQjRw&amp;url=http://kynanggiaotiep.edu.vn/chi-tiet/150-154-3s-cho-mot-buoi-thuyet-trinh.html&amp;ei=7I72UcSBFMPnOv-HgeAC&amp;psig=AFQjCNEYFkwOz1wzA4eegIwtznuJIU2PBg&amp;ust=1375199232607860" TargetMode="External"/><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lQZF1noMeV7SgM&amp;tbnid=0SXXGywkqc2C1M:&amp;ved=0CAgQjRwwAA&amp;url=http://www.themanbehindthecart.com/presentation-tips-for-software-and-much-more/&amp;ei=gI72UcmOIYjgtQbz94GQDg&amp;psig=AFQjCNEYFkwOz1wzA4eegIwtznuJIU2PBg&amp;ust=137519923260786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ww.google.com.tr/url?sa=i&amp;source=images&amp;cd=&amp;cad=rja&amp;docid=z0215B_6LmVKNM&amp;tbnid=u7OYKn9sJrB7RM:&amp;ved=0CAUQjRw&amp;url=http://www.bluewolf.com/blog/self-sufficiency-your-crm-starts-admin-developer&amp;ei=0pX2Ucz2EsPOtQb-_YHAAw&amp;psig=AFQjCNErUJ-GmAEwUHw3zzzd680Ajrzd9g&amp;ust=1375201083625391" TargetMode="External"/><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z0215B_6LmVKNM&amp;tbnid=u7OYKn9sJrB7RM:&amp;ved=0CAgQjRwwAA&amp;url=http://www.vennersys.co.uk/implementation.php&amp;ei=u5X2UcjAIsrptQbMnoD4Ag&amp;psig=AFQjCNErUJ-GmAEwUHw3zzzd680Ajrzd9g&amp;ust=137520108362539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google.com.tr/url?sa=i&amp;source=images&amp;cd=&amp;cad=rja&amp;docid=FWPMCsB_jD6UKM&amp;tbnid=7R3JvSmE_m3ySM:&amp;ved=0CAUQjRw&amp;url=http://www.toprankblog.com/2009/12/near-free-social-media-monitoring/&amp;ei=wZf2UZO0NIKStQaKi4Bo&amp;psig=AFQjCNGLG-W2A-Jz3PEi1phxoR-EGg0xaA&amp;ust=1375201576138405" TargetMode="External"/><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FWPMCsB_jD6UKM&amp;tbnid=7R3JvSmE_m3ySM:&amp;ved=0CAgQjRwwAA&amp;url=http://petecodella.com/diy-social-media-monitoring-10001789.htm&amp;ei=qJf2UfqJBMHqswa5t4GYCg&amp;psig=AFQjCNGLG-W2A-Jz3PEi1phxoR-EGg0xaA&amp;ust=1375201576138405"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4mfTUlMHfTEeAM&amp;tbnid=cVXpa5T9IwkuyM:&amp;ved=0CAUQjRw&amp;url=http://www.carolpaquet.com/paintings/contemplation.php&amp;ei=hMf3UdLwHYTqPOm3gMgK&amp;psig=AFQjCNHZoGh0lbK6DZL1IxTbzUrVbK8nFQ&amp;ust=1375279359055538" TargetMode="Externa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TWjzkOSgVe4OtM&amp;tbnid=x4brxdKcjUpylM:&amp;ved=0CAUQjRw&amp;url=http://insight-dev.glos.ac.uk/researchmainpage/researchoffice/Pages/ResearchEthics.aspx&amp;ei=Ekj-UcuzNcXStAa3v4HQCA&amp;psig=AFQjCNGM5S0NC5Y6B3Q6BIog8gGf5RT0qg&amp;ust=1375705305522787" TargetMode="Externa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Ug6k-K0Kza6XUM&amp;tbnid=u4e1OeER_M0SYM:&amp;ved=0CAUQjRw&amp;url=http://lolsnaps.com/news/42762/0/&amp;ei=t7cgUvWbMo_Oswb65YCIAw&amp;psig=AFQjCNFdBZLI1-7nXQJ4SaSyihRl-A8NsA&amp;ust=1377962256371120" TargetMode="External"/><Relationship Id="rId3"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HsKPAQT3sf0lyM&amp;tbnid=MBpUmqWrnwNfKM:&amp;ved=0CAgQjRwwAA&amp;url=http://guides.etbu.edu/content.php?pid=88239&amp;sid=656357&amp;ei=WLggUqWVKIqe4wShj4HIBw&amp;psig=AFQjCNHffA3uovE1jct9UWIPwgvy_l2JIg&amp;ust=1377962456697544" TargetMode="External"/><Relationship Id="rId3"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l4aezF5vo_f10M&amp;tbnid=jyhJWXHQdi7AjM:&amp;ved=0CAgQjRwwAA&amp;url=http://fin6.com/2013/07/animal-images/&amp;ei=_rggUrXnDPHb4QTJwICoBg&amp;psig=AFQjCNHVtoi1FJjuRysy-nEoJpcq1kL1jw&amp;ust=1377962622271043" TargetMode="Externa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46216" y="1844824"/>
            <a:ext cx="6775766" cy="707886"/>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lgn="ctr">
              <a:defRPr/>
            </a:pPr>
            <a:r>
              <a:rPr lang="tr-TR" sz="4000" b="1" dirty="0" err="1">
                <a:solidFill>
                  <a:srgbClr val="FF0000"/>
                </a:solidFill>
              </a:rPr>
              <a:t>research</a:t>
            </a:r>
            <a:r>
              <a:rPr lang="tr-TR" sz="4000" b="1" dirty="0">
                <a:solidFill>
                  <a:srgbClr val="FF0000"/>
                </a:solidFill>
              </a:rPr>
              <a:t> </a:t>
            </a:r>
            <a:r>
              <a:rPr lang="tr-TR" sz="4000" b="1" dirty="0" err="1">
                <a:solidFill>
                  <a:srgbClr val="FF0000"/>
                </a:solidFill>
              </a:rPr>
              <a:t>suppliers</a:t>
            </a:r>
            <a:r>
              <a:rPr lang="tr-TR" sz="4000" b="1" dirty="0">
                <a:solidFill>
                  <a:srgbClr val="FF0000"/>
                </a:solidFill>
              </a:rPr>
              <a:t> </a:t>
            </a:r>
            <a:r>
              <a:rPr lang="tr-TR" sz="4000" b="1" dirty="0" err="1">
                <a:solidFill>
                  <a:srgbClr val="FF0000"/>
                </a:solidFill>
              </a:rPr>
              <a:t>and</a:t>
            </a:r>
            <a:r>
              <a:rPr lang="tr-TR" sz="4000" b="1" dirty="0">
                <a:solidFill>
                  <a:srgbClr val="FF0000"/>
                </a:solidFill>
              </a:rPr>
              <a:t> </a:t>
            </a:r>
            <a:r>
              <a:rPr lang="tr-TR" sz="4000" b="1" dirty="0" err="1">
                <a:solidFill>
                  <a:srgbClr val="FF0000"/>
                </a:solidFill>
              </a:rPr>
              <a:t>services</a:t>
            </a:r>
            <a:endParaRPr lang="tr-TR" sz="4000" b="1" dirty="0">
              <a:solidFill>
                <a:srgbClr val="FF0000"/>
              </a:solidFill>
            </a:endParaRPr>
          </a:p>
        </p:txBody>
      </p:sp>
      <p:pic>
        <p:nvPicPr>
          <p:cNvPr id="75780" name="Picture 6" descr="http://t1.gstatic.com/images?q=tbn:ANd9GcS1CTAs0o5I0SBq73nXkzVIISrNJBHyvPrnfoE4cOCpSwX_YnV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2851150"/>
            <a:ext cx="286385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0B0AB73-904E-3744-87D1-4466668FF292}" type="slidenum">
              <a:rPr lang="en-US" altLang="en-US" sz="1400"/>
              <a:pPr eaLnBrk="1" hangingPunct="1"/>
              <a:t>1</a:t>
            </a:fld>
            <a:endParaRPr lang="en-US" altLang="en-US" sz="1400"/>
          </a:p>
        </p:txBody>
      </p:sp>
    </p:spTree>
    <p:extLst>
      <p:ext uri="{BB962C8B-B14F-4D97-AF65-F5344CB8AC3E}">
        <p14:creationId xmlns:p14="http://schemas.microsoft.com/office/powerpoint/2010/main" val="80279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4573" y="1606149"/>
            <a:ext cx="8424936" cy="255454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just">
              <a:defRPr/>
            </a:pPr>
            <a:r>
              <a:rPr lang="en-US" sz="3200" dirty="0"/>
              <a:t>They may also address the political implications of the</a:t>
            </a:r>
            <a:r>
              <a:rPr lang="tr-TR" sz="3200" dirty="0"/>
              <a:t> </a:t>
            </a:r>
            <a:r>
              <a:rPr lang="en-US" sz="3200" dirty="0"/>
              <a:t>information they present. The services provided by these suppliers can be further</a:t>
            </a:r>
            <a:r>
              <a:rPr lang="tr-TR" sz="3200" dirty="0"/>
              <a:t> </a:t>
            </a:r>
            <a:r>
              <a:rPr lang="en-US" sz="3200" dirty="0"/>
              <a:t>broken down into </a:t>
            </a:r>
            <a:r>
              <a:rPr lang="en-US" sz="3200" b="1" dirty="0">
                <a:solidFill>
                  <a:srgbClr val="FFFF00"/>
                </a:solidFill>
              </a:rPr>
              <a:t>syndicated services, standardized</a:t>
            </a:r>
            <a:r>
              <a:rPr lang="tr-TR" sz="3200" b="1" dirty="0">
                <a:solidFill>
                  <a:srgbClr val="FFFF00"/>
                </a:solidFill>
              </a:rPr>
              <a:t> </a:t>
            </a:r>
            <a:r>
              <a:rPr lang="en-US" sz="3200" b="1" dirty="0">
                <a:solidFill>
                  <a:srgbClr val="FFFF00"/>
                </a:solidFill>
              </a:rPr>
              <a:t>services and customized services</a:t>
            </a:r>
            <a:endParaRPr lang="tr-TR" sz="3200" b="1" dirty="0">
              <a:solidFill>
                <a:srgbClr val="FFFF00"/>
              </a:solidFill>
            </a:endParaRPr>
          </a:p>
        </p:txBody>
      </p:sp>
      <p:sp>
        <p:nvSpPr>
          <p:cNvPr id="68613"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4976C13-4D9A-0E43-9854-E3BDBBD106AB}" type="slidenum">
              <a:rPr lang="en-US" altLang="en-US" sz="1400"/>
              <a:pPr eaLnBrk="1" hangingPunct="1"/>
              <a:t>10</a:t>
            </a:fld>
            <a:endParaRPr lang="en-US" altLang="en-US" sz="1400"/>
          </a:p>
        </p:txBody>
      </p:sp>
    </p:spTree>
    <p:extLst>
      <p:ext uri="{BB962C8B-B14F-4D97-AF65-F5344CB8AC3E}">
        <p14:creationId xmlns:p14="http://schemas.microsoft.com/office/powerpoint/2010/main" val="135773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86018"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246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EF1FD51-9FB4-9246-A4B3-B9EEE580211A}" type="slidenum">
              <a:rPr lang="en-US" altLang="en-US" sz="1400"/>
              <a:pPr eaLnBrk="1" hangingPunct="1"/>
              <a:t>11</a:t>
            </a:fld>
            <a:endParaRPr lang="en-US" altLang="en-US" sz="1400"/>
          </a:p>
        </p:txBody>
      </p:sp>
      <p:cxnSp>
        <p:nvCxnSpPr>
          <p:cNvPr id="4" name="Straight Arrow Connector 3"/>
          <p:cNvCxnSpPr/>
          <p:nvPr/>
        </p:nvCxnSpPr>
        <p:spPr>
          <a:xfrm>
            <a:off x="6816726" y="3213101"/>
            <a:ext cx="574675"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5664201" y="3213101"/>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a:off x="4583113" y="3213101"/>
            <a:ext cx="576262"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3359151" y="3213101"/>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913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3787775" y="395289"/>
            <a:ext cx="4395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tr-TR" altLang="en-US" sz="3200" b="1"/>
              <a:t>Full-service suppliers</a:t>
            </a:r>
            <a:endParaRPr lang="tr-TR" altLang="en-US" sz="3200"/>
          </a:p>
        </p:txBody>
      </p:sp>
      <p:sp>
        <p:nvSpPr>
          <p:cNvPr id="3" name="Dikdörtgen 2"/>
          <p:cNvSpPr/>
          <p:nvPr/>
        </p:nvSpPr>
        <p:spPr>
          <a:xfrm>
            <a:off x="1919536" y="1424966"/>
            <a:ext cx="8208912" cy="4708981"/>
          </a:xfrm>
          <a:prstGeom prst="rect">
            <a:avLst/>
          </a:prstGeom>
        </p:spPr>
        <p:style>
          <a:lnRef idx="0">
            <a:scrgbClr r="0" g="0" b="0"/>
          </a:lnRef>
          <a:fillRef idx="1003">
            <a:schemeClr val="lt1"/>
          </a:fillRef>
          <a:effectRef idx="0">
            <a:scrgbClr r="0" g="0" b="0"/>
          </a:effectRef>
          <a:fontRef idx="major"/>
        </p:style>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FF0000"/>
                </a:solidFill>
              </a:rPr>
              <a:t>Syndicated services </a:t>
            </a:r>
            <a:r>
              <a:rPr lang="en-US" altLang="en-US" sz="2000" dirty="0"/>
              <a:t>collect information that they provide to </a:t>
            </a:r>
            <a:r>
              <a:rPr lang="en-US" altLang="en-US" sz="2000" dirty="0" smtClean="0"/>
              <a:t>subscribers </a:t>
            </a:r>
            <a:r>
              <a:rPr lang="en-US" altLang="en-US" sz="1400" b="1" dirty="0" smtClean="0"/>
              <a:t>(</a:t>
            </a:r>
            <a:r>
              <a:rPr lang="en-US" altLang="en-US" sz="1400" b="1" dirty="0" err="1" smtClean="0"/>
              <a:t>abonmen</a:t>
            </a:r>
            <a:r>
              <a:rPr lang="en-US" altLang="en-US" sz="1400" b="1" dirty="0" smtClean="0"/>
              <a:t>).</a:t>
            </a:r>
            <a:r>
              <a:rPr lang="tr-TR" altLang="en-US" sz="1400" b="1" dirty="0" smtClean="0"/>
              <a:t> </a:t>
            </a:r>
            <a:r>
              <a:rPr lang="en-US" altLang="en-US" sz="2000" dirty="0"/>
              <a:t>Surveys,</a:t>
            </a:r>
            <a:r>
              <a:rPr lang="tr-TR" altLang="en-US" sz="2000" dirty="0"/>
              <a:t> </a:t>
            </a:r>
            <a:r>
              <a:rPr lang="en-US" altLang="en-US" sz="2000" dirty="0"/>
              <a:t>diary panels, scanners and audits are the main means by which these</a:t>
            </a:r>
            <a:r>
              <a:rPr lang="tr-TR" altLang="en-US" sz="2000" dirty="0"/>
              <a:t> </a:t>
            </a:r>
            <a:r>
              <a:rPr lang="en-US" altLang="en-US" sz="2000" dirty="0"/>
              <a:t>data are collected.</a:t>
            </a:r>
            <a:endParaRPr lang="tr-TR" altLang="en-US" sz="2000" dirty="0"/>
          </a:p>
          <a:p>
            <a:pPr eaLnBrk="1" hangingPunct="1"/>
            <a:endParaRPr lang="en-US" altLang="en-US" sz="2000" dirty="0"/>
          </a:p>
          <a:p>
            <a:pPr eaLnBrk="1" hangingPunct="1"/>
            <a:r>
              <a:rPr lang="en-US" altLang="en-US" sz="2000" b="1" dirty="0" err="1">
                <a:solidFill>
                  <a:srgbClr val="FF0000"/>
                </a:solidFill>
              </a:rPr>
              <a:t>Standardised</a:t>
            </a:r>
            <a:r>
              <a:rPr lang="en-US" altLang="en-US" sz="2000" b="1" dirty="0">
                <a:solidFill>
                  <a:srgbClr val="FF0000"/>
                </a:solidFill>
              </a:rPr>
              <a:t> services </a:t>
            </a:r>
            <a:r>
              <a:rPr lang="en-US" altLang="en-US" sz="2000" dirty="0"/>
              <a:t>are research studies conducted for different clients but</a:t>
            </a:r>
            <a:r>
              <a:rPr lang="tr-TR" altLang="en-US" sz="2000" dirty="0"/>
              <a:t> </a:t>
            </a:r>
            <a:r>
              <a:rPr lang="en-US" altLang="en-US" sz="2000" dirty="0"/>
              <a:t>in a</a:t>
            </a:r>
            <a:r>
              <a:rPr lang="tr-TR" altLang="en-US" sz="2000" dirty="0"/>
              <a:t> </a:t>
            </a:r>
            <a:r>
              <a:rPr lang="en-US" altLang="en-US" sz="2000" dirty="0"/>
              <a:t>standard way. For example, procedures for measuring political advertising effectiveness have</a:t>
            </a:r>
            <a:r>
              <a:rPr lang="tr-TR" altLang="en-US" sz="2000" dirty="0"/>
              <a:t> </a:t>
            </a:r>
            <a:r>
              <a:rPr lang="en-US" altLang="en-US" sz="2000" dirty="0"/>
              <a:t>been standardized.</a:t>
            </a:r>
          </a:p>
          <a:p>
            <a:pPr eaLnBrk="1" hangingPunct="1"/>
            <a:endParaRPr lang="tr-TR" altLang="en-US" sz="2000" dirty="0"/>
          </a:p>
          <a:p>
            <a:pPr eaLnBrk="1" hangingPunct="1"/>
            <a:r>
              <a:rPr lang="en-US" altLang="en-US" sz="2000" b="1" dirty="0" err="1">
                <a:solidFill>
                  <a:srgbClr val="FF0000"/>
                </a:solidFill>
              </a:rPr>
              <a:t>Customised</a:t>
            </a:r>
            <a:r>
              <a:rPr lang="en-US" altLang="en-US" sz="2000" b="1" dirty="0">
                <a:solidFill>
                  <a:srgbClr val="FF0000"/>
                </a:solidFill>
              </a:rPr>
              <a:t> services </a:t>
            </a:r>
            <a:r>
              <a:rPr lang="en-US" altLang="en-US" sz="2000" dirty="0"/>
              <a:t>offer a variety of political research services</a:t>
            </a:r>
            <a:r>
              <a:rPr lang="tr-TR" altLang="en-US" sz="2000" dirty="0"/>
              <a:t> </a:t>
            </a:r>
            <a:r>
              <a:rPr lang="en-US" altLang="en-US" sz="2000" dirty="0"/>
              <a:t>specifically</a:t>
            </a:r>
            <a:r>
              <a:rPr lang="tr-TR" altLang="en-US" sz="2000" dirty="0"/>
              <a:t> </a:t>
            </a:r>
            <a:r>
              <a:rPr lang="en-US" altLang="en-US" sz="2000" dirty="0"/>
              <a:t>designed to </a:t>
            </a:r>
            <a:r>
              <a:rPr lang="en-US" altLang="en-US" sz="2000" dirty="0" smtClean="0"/>
              <a:t>suit </a:t>
            </a:r>
            <a:r>
              <a:rPr lang="en-US" altLang="en-US" sz="1600" b="1" dirty="0" smtClean="0"/>
              <a:t>(</a:t>
            </a:r>
            <a:r>
              <a:rPr lang="en-US" altLang="en-US" sz="1600" b="1" dirty="0" err="1" smtClean="0"/>
              <a:t>uymak</a:t>
            </a:r>
            <a:r>
              <a:rPr lang="en-US" altLang="en-US" sz="1600" b="1" dirty="0" smtClean="0"/>
              <a:t>, </a:t>
            </a:r>
            <a:r>
              <a:rPr lang="en-US" altLang="en-US" sz="1600" b="1" dirty="0" err="1" smtClean="0"/>
              <a:t>uygun</a:t>
            </a:r>
            <a:r>
              <a:rPr lang="en-US" altLang="en-US" sz="1600" b="1" dirty="0" smtClean="0"/>
              <a:t> </a:t>
            </a:r>
            <a:r>
              <a:rPr lang="en-US" altLang="en-US" sz="1600" b="1" dirty="0" err="1" smtClean="0"/>
              <a:t>düşmek</a:t>
            </a:r>
            <a:r>
              <a:rPr lang="en-US" altLang="en-US" sz="1600" b="1" dirty="0" smtClean="0"/>
              <a:t>) </a:t>
            </a:r>
            <a:r>
              <a:rPr lang="en-US" altLang="en-US" sz="2000" dirty="0"/>
              <a:t>a </a:t>
            </a:r>
            <a:r>
              <a:rPr lang="en-US" altLang="en-US" sz="2000" dirty="0">
                <a:solidFill>
                  <a:srgbClr val="000099"/>
                </a:solidFill>
              </a:rPr>
              <a:t>client</a:t>
            </a:r>
            <a:r>
              <a:rPr lang="ja-JP" altLang="en-US" sz="2000" dirty="0">
                <a:solidFill>
                  <a:srgbClr val="000099"/>
                </a:solidFill>
              </a:rPr>
              <a:t>’</a:t>
            </a:r>
            <a:r>
              <a:rPr lang="en-US" altLang="ja-JP" sz="2000" dirty="0">
                <a:solidFill>
                  <a:srgbClr val="000099"/>
                </a:solidFill>
              </a:rPr>
              <a:t>s particular needs</a:t>
            </a:r>
            <a:r>
              <a:rPr lang="en-US" altLang="ja-JP" sz="2000" dirty="0"/>
              <a:t>. Each political research project is treated</a:t>
            </a:r>
            <a:r>
              <a:rPr lang="tr-TR" altLang="ja-JP" sz="2000" dirty="0"/>
              <a:t> </a:t>
            </a:r>
            <a:r>
              <a:rPr lang="tr-TR" altLang="ja-JP" sz="2000" dirty="0" err="1"/>
              <a:t>uniquely</a:t>
            </a:r>
            <a:r>
              <a:rPr lang="tr-TR" altLang="ja-JP" sz="2000" dirty="0"/>
              <a:t>.</a:t>
            </a:r>
          </a:p>
          <a:p>
            <a:pPr eaLnBrk="1" hangingPunct="1"/>
            <a:endParaRPr lang="tr-TR" altLang="en-US" sz="2000" dirty="0"/>
          </a:p>
          <a:p>
            <a:pPr eaLnBrk="1" hangingPunct="1"/>
            <a:r>
              <a:rPr lang="en-US" altLang="en-US" sz="2000" b="1" dirty="0">
                <a:solidFill>
                  <a:srgbClr val="FF0000"/>
                </a:solidFill>
              </a:rPr>
              <a:t>Internet services </a:t>
            </a:r>
            <a:r>
              <a:rPr lang="en-US" altLang="en-US" sz="2000" dirty="0"/>
              <a:t>offer a </a:t>
            </a:r>
            <a:r>
              <a:rPr lang="en-US" altLang="en-US" sz="2000" dirty="0" smtClean="0"/>
              <a:t>variety </a:t>
            </a:r>
            <a:r>
              <a:rPr lang="en-US" altLang="en-US" sz="2000" dirty="0"/>
              <a:t>of secondary data and</a:t>
            </a:r>
            <a:r>
              <a:rPr lang="tr-TR" altLang="en-US" sz="2000" dirty="0"/>
              <a:t> </a:t>
            </a:r>
            <a:r>
              <a:rPr lang="en-US" altLang="en-US" sz="2000" dirty="0"/>
              <a:t>intelligence</a:t>
            </a:r>
            <a:r>
              <a:rPr lang="tr-TR" altLang="en-US" sz="2000" dirty="0"/>
              <a:t> </a:t>
            </a:r>
            <a:r>
              <a:rPr lang="en-US" altLang="en-US" sz="2000" dirty="0"/>
              <a:t>gathering, survey or qualitative interviewing, and the analysis and</a:t>
            </a:r>
            <a:r>
              <a:rPr lang="tr-TR" altLang="en-US" sz="2000" dirty="0"/>
              <a:t> </a:t>
            </a:r>
            <a:r>
              <a:rPr lang="en-US" altLang="en-US" sz="2000" dirty="0"/>
              <a:t>publication of</a:t>
            </a:r>
            <a:r>
              <a:rPr lang="tr-TR" altLang="en-US" sz="2000" dirty="0"/>
              <a:t> </a:t>
            </a:r>
            <a:r>
              <a:rPr lang="en-US" altLang="en-US" sz="2000" dirty="0"/>
              <a:t>research findings, all through the Internet.</a:t>
            </a:r>
            <a:endParaRPr lang="tr-TR" altLang="en-US" sz="2000" dirty="0"/>
          </a:p>
        </p:txBody>
      </p:sp>
      <p:sp>
        <p:nvSpPr>
          <p:cNvPr id="69638" name="Slayt Numarası Yer Tutucusu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45786A4-F2D1-3349-BE50-4E17BC21879F}" type="slidenum">
              <a:rPr lang="en-US" altLang="en-US" sz="1400"/>
              <a:pPr eaLnBrk="1" hangingPunct="1"/>
              <a:t>12</a:t>
            </a:fld>
            <a:endParaRPr lang="en-US" altLang="en-US" sz="1400"/>
          </a:p>
        </p:txBody>
      </p:sp>
    </p:spTree>
    <p:extLst>
      <p:ext uri="{BB962C8B-B14F-4D97-AF65-F5344CB8AC3E}">
        <p14:creationId xmlns:p14="http://schemas.microsoft.com/office/powerpoint/2010/main" val="123817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88066"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246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9B32329-6805-0246-BDB2-5ACC46424CF1}" type="slidenum">
              <a:rPr lang="en-US" altLang="en-US" sz="1400"/>
              <a:pPr eaLnBrk="1" hangingPunct="1"/>
              <a:t>13</a:t>
            </a:fld>
            <a:endParaRPr lang="en-US" altLang="en-US" sz="1400"/>
          </a:p>
        </p:txBody>
      </p:sp>
      <p:cxnSp>
        <p:nvCxnSpPr>
          <p:cNvPr id="4" name="Straight Arrow Connector 3"/>
          <p:cNvCxnSpPr/>
          <p:nvPr/>
        </p:nvCxnSpPr>
        <p:spPr>
          <a:xfrm>
            <a:off x="7175501" y="2205039"/>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6882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919288" y="476250"/>
            <a:ext cx="828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3200" b="1" dirty="0">
                <a:solidFill>
                  <a:srgbClr val="0070C0"/>
                </a:solidFill>
              </a:rPr>
              <a:t>Limited-service suppliers </a:t>
            </a:r>
            <a:r>
              <a:rPr lang="en-US" altLang="en-US" sz="3200" dirty="0"/>
              <a:t>specialize in one or a few phases of a political research</a:t>
            </a:r>
            <a:r>
              <a:rPr lang="tr-TR" altLang="en-US" sz="3200" dirty="0"/>
              <a:t> </a:t>
            </a:r>
            <a:r>
              <a:rPr lang="en-US" altLang="en-US" sz="3200" dirty="0"/>
              <a:t>project. Services offered by such suppliers are classified as </a:t>
            </a:r>
            <a:r>
              <a:rPr lang="en-US" altLang="en-US" sz="3200" dirty="0">
                <a:solidFill>
                  <a:srgbClr val="C00000"/>
                </a:solidFill>
              </a:rPr>
              <a:t>field</a:t>
            </a:r>
            <a:r>
              <a:rPr lang="tr-TR" altLang="en-US" sz="3200" dirty="0">
                <a:solidFill>
                  <a:srgbClr val="C00000"/>
                </a:solidFill>
              </a:rPr>
              <a:t> </a:t>
            </a:r>
            <a:r>
              <a:rPr lang="en-US" altLang="en-US" sz="3200" dirty="0">
                <a:solidFill>
                  <a:srgbClr val="C00000"/>
                </a:solidFill>
              </a:rPr>
              <a:t>services</a:t>
            </a:r>
            <a:r>
              <a:rPr lang="en-US" altLang="en-US" sz="3200" dirty="0"/>
              <a:t>, </a:t>
            </a:r>
            <a:r>
              <a:rPr lang="en-US" altLang="en-US" sz="3200" dirty="0">
                <a:solidFill>
                  <a:srgbClr val="7030A0"/>
                </a:solidFill>
              </a:rPr>
              <a:t>coding </a:t>
            </a:r>
            <a:r>
              <a:rPr lang="en-US" altLang="en-US" sz="3200" dirty="0"/>
              <a:t>and</a:t>
            </a:r>
            <a:r>
              <a:rPr lang="tr-TR" altLang="en-US" sz="3200" dirty="0"/>
              <a:t> </a:t>
            </a:r>
            <a:r>
              <a:rPr lang="en-US" altLang="en-US" sz="3200" dirty="0">
                <a:solidFill>
                  <a:srgbClr val="00B050"/>
                </a:solidFill>
              </a:rPr>
              <a:t>data entry</a:t>
            </a:r>
            <a:r>
              <a:rPr lang="en-US" altLang="en-US" sz="3200" dirty="0"/>
              <a:t>, </a:t>
            </a:r>
            <a:r>
              <a:rPr lang="en-US" altLang="en-US" sz="3200" dirty="0">
                <a:solidFill>
                  <a:srgbClr val="002060"/>
                </a:solidFill>
              </a:rPr>
              <a:t>analytical services</a:t>
            </a:r>
            <a:r>
              <a:rPr lang="en-US" altLang="en-US" sz="3200" dirty="0"/>
              <a:t>, </a:t>
            </a:r>
            <a:r>
              <a:rPr lang="en-US" altLang="en-US" sz="3200" dirty="0">
                <a:solidFill>
                  <a:srgbClr val="C00000"/>
                </a:solidFill>
              </a:rPr>
              <a:t>data analysis</a:t>
            </a:r>
            <a:r>
              <a:rPr lang="en-US" altLang="en-US" sz="3200" dirty="0"/>
              <a:t>, and branded products.</a:t>
            </a:r>
            <a:endParaRPr lang="tr-TR" altLang="en-US" sz="3200" dirty="0"/>
          </a:p>
        </p:txBody>
      </p:sp>
      <p:pic>
        <p:nvPicPr>
          <p:cNvPr id="385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4862" t="36638" r="5731" b="39655"/>
          <a:stretch/>
        </p:blipFill>
        <p:spPr bwMode="auto">
          <a:xfrm>
            <a:off x="2195208" y="4108786"/>
            <a:ext cx="7729576" cy="17342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70660"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6480A1D-DAA0-F34A-8BE7-C2EC16AF628E}" type="slidenum">
              <a:rPr lang="en-US" altLang="en-US" sz="1400"/>
              <a:pPr eaLnBrk="1" hangingPunct="1"/>
              <a:t>14</a:t>
            </a:fld>
            <a:endParaRPr lang="en-US" altLang="en-US" sz="1400"/>
          </a:p>
        </p:txBody>
      </p:sp>
      <p:cxnSp>
        <p:nvCxnSpPr>
          <p:cNvPr id="5" name="Straight Arrow Connector 4"/>
          <p:cNvCxnSpPr/>
          <p:nvPr/>
        </p:nvCxnSpPr>
        <p:spPr>
          <a:xfrm>
            <a:off x="2351088" y="4076701"/>
            <a:ext cx="576262"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 name="Straight Arrow Connector 5"/>
          <p:cNvCxnSpPr/>
          <p:nvPr/>
        </p:nvCxnSpPr>
        <p:spPr>
          <a:xfrm>
            <a:off x="3792539" y="4005264"/>
            <a:ext cx="574675"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5232401" y="4005264"/>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a:off x="6743701" y="4005264"/>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8328026" y="4005264"/>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58796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85025"/>
                                        </p:tgtEl>
                                        <p:attrNameLst>
                                          <p:attrName>style.visibility</p:attrName>
                                        </p:attrNameLst>
                                      </p:cBhvr>
                                      <p:to>
                                        <p:strVal val="visible"/>
                                      </p:to>
                                    </p:set>
                                    <p:animEffect transition="in" filter="wheel(1)">
                                      <p:cBhvr>
                                        <p:cTn id="12" dur="2000"/>
                                        <p:tgtEl>
                                          <p:spTgt spid="3850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703389" y="115888"/>
            <a:ext cx="85693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2000" b="1" i="1" dirty="0">
                <a:solidFill>
                  <a:srgbClr val="7030A0"/>
                </a:solidFill>
                <a:latin typeface="Aharoni" charset="0"/>
              </a:rPr>
              <a:t>Field services </a:t>
            </a:r>
            <a:r>
              <a:rPr lang="en-US" altLang="en-US" sz="2000" dirty="0"/>
              <a:t>collect data through mail, personal interviews or telephone interviews,</a:t>
            </a:r>
            <a:r>
              <a:rPr lang="tr-TR" altLang="en-US" sz="2000" dirty="0"/>
              <a:t> </a:t>
            </a:r>
            <a:r>
              <a:rPr lang="en-US" altLang="en-US" sz="2000" dirty="0"/>
              <a:t>and organizations that specialize in interviewing are called </a:t>
            </a:r>
            <a:r>
              <a:rPr lang="en-US" altLang="en-US" sz="2000" dirty="0">
                <a:solidFill>
                  <a:srgbClr val="C00000"/>
                </a:solidFill>
              </a:rPr>
              <a:t>field service organizations</a:t>
            </a:r>
            <a:r>
              <a:rPr lang="en-US" altLang="en-US" sz="2000" dirty="0"/>
              <a:t>.</a:t>
            </a:r>
            <a:r>
              <a:rPr lang="tr-TR" altLang="en-US" sz="2000" dirty="0"/>
              <a:t> </a:t>
            </a:r>
          </a:p>
          <a:p>
            <a:pPr algn="just" eaLnBrk="1" hangingPunct="1"/>
            <a:r>
              <a:rPr lang="en-US" altLang="en-US" sz="2000" b="1" i="1" dirty="0">
                <a:solidFill>
                  <a:srgbClr val="7030A0"/>
                </a:solidFill>
                <a:latin typeface="Aharoni" charset="0"/>
              </a:rPr>
              <a:t>Coding and data entry services </a:t>
            </a:r>
            <a:r>
              <a:rPr lang="en-US" altLang="en-US" sz="2000" dirty="0"/>
              <a:t>include </a:t>
            </a:r>
            <a:r>
              <a:rPr lang="en-US" altLang="en-US" sz="2000" dirty="0">
                <a:solidFill>
                  <a:srgbClr val="C00000"/>
                </a:solidFill>
              </a:rPr>
              <a:t>editing completed questionnaires,</a:t>
            </a:r>
            <a:r>
              <a:rPr lang="tr-TR" altLang="en-US" sz="2000" dirty="0"/>
              <a:t> </a:t>
            </a:r>
            <a:r>
              <a:rPr lang="en-US" altLang="en-US" sz="2000" dirty="0"/>
              <a:t>developing</a:t>
            </a:r>
            <a:r>
              <a:rPr lang="tr-TR" altLang="en-US" sz="2000" dirty="0"/>
              <a:t> </a:t>
            </a:r>
            <a:r>
              <a:rPr lang="en-US" altLang="en-US" sz="2000" dirty="0"/>
              <a:t>a coding </a:t>
            </a:r>
            <a:r>
              <a:rPr lang="en-US" altLang="en-US" sz="2000" dirty="0">
                <a:solidFill>
                  <a:srgbClr val="7030A0"/>
                </a:solidFill>
              </a:rPr>
              <a:t>scheme</a:t>
            </a:r>
            <a:r>
              <a:rPr lang="en-US" altLang="en-US" sz="2000" dirty="0"/>
              <a:t>, and transcribing the data </a:t>
            </a:r>
            <a:r>
              <a:rPr lang="en-US" altLang="en-US" sz="2000" dirty="0" smtClean="0"/>
              <a:t>into </a:t>
            </a:r>
            <a:r>
              <a:rPr lang="en-US" altLang="en-US" sz="2000" dirty="0"/>
              <a:t>a computer.</a:t>
            </a:r>
            <a:endParaRPr lang="tr-TR" altLang="en-US" sz="2000" dirty="0"/>
          </a:p>
          <a:p>
            <a:pPr algn="just" eaLnBrk="1" hangingPunct="1"/>
            <a:endParaRPr lang="en-US" altLang="en-US" sz="2000" dirty="0"/>
          </a:p>
          <a:p>
            <a:pPr algn="just" eaLnBrk="1" hangingPunct="1"/>
            <a:r>
              <a:rPr lang="tr-TR" altLang="en-US" sz="2000" b="1" i="1" dirty="0" err="1">
                <a:solidFill>
                  <a:srgbClr val="7030A0"/>
                </a:solidFill>
                <a:latin typeface="Aharoni" charset="0"/>
              </a:rPr>
              <a:t>Analytical</a:t>
            </a:r>
            <a:r>
              <a:rPr lang="tr-TR" altLang="en-US" sz="2000" b="1" i="1" dirty="0">
                <a:solidFill>
                  <a:srgbClr val="7030A0"/>
                </a:solidFill>
                <a:latin typeface="Aharoni" charset="0"/>
              </a:rPr>
              <a:t> </a:t>
            </a:r>
            <a:r>
              <a:rPr lang="tr-TR" altLang="en-US" sz="2000" b="1" i="1" dirty="0" err="1">
                <a:solidFill>
                  <a:srgbClr val="7030A0"/>
                </a:solidFill>
                <a:latin typeface="Aharoni" charset="0"/>
              </a:rPr>
              <a:t>services</a:t>
            </a:r>
            <a:r>
              <a:rPr lang="tr-TR" altLang="en-US" sz="2000" b="1" i="1" dirty="0">
                <a:solidFill>
                  <a:srgbClr val="7030A0"/>
                </a:solidFill>
                <a:latin typeface="Aharoni" charset="0"/>
              </a:rPr>
              <a:t> </a:t>
            </a:r>
            <a:r>
              <a:rPr lang="tr-TR" altLang="en-US" sz="2000" dirty="0" err="1"/>
              <a:t>include</a:t>
            </a:r>
            <a:r>
              <a:rPr lang="tr-TR" altLang="en-US" sz="2000" dirty="0"/>
              <a:t> </a:t>
            </a:r>
            <a:r>
              <a:rPr lang="tr-TR" altLang="en-US" sz="2000" dirty="0" err="1">
                <a:solidFill>
                  <a:srgbClr val="7030A0"/>
                </a:solidFill>
              </a:rPr>
              <a:t>designing</a:t>
            </a:r>
            <a:r>
              <a:rPr lang="tr-TR" altLang="en-US" sz="2000" dirty="0"/>
              <a:t> </a:t>
            </a:r>
            <a:r>
              <a:rPr lang="tr-TR" altLang="en-US" sz="2000" dirty="0" err="1"/>
              <a:t>and</a:t>
            </a:r>
            <a:r>
              <a:rPr lang="tr-TR" altLang="en-US" sz="2000" dirty="0"/>
              <a:t> </a:t>
            </a:r>
            <a:r>
              <a:rPr lang="tr-TR" altLang="en-US" sz="2000" dirty="0" err="1">
                <a:solidFill>
                  <a:srgbClr val="C00000"/>
                </a:solidFill>
              </a:rPr>
              <a:t>pretesting</a:t>
            </a:r>
            <a:r>
              <a:rPr lang="tr-TR" altLang="en-US" sz="2000" dirty="0">
                <a:solidFill>
                  <a:srgbClr val="C00000"/>
                </a:solidFill>
              </a:rPr>
              <a:t> </a:t>
            </a:r>
            <a:r>
              <a:rPr lang="tr-TR" altLang="en-US" sz="2000" dirty="0" err="1">
                <a:solidFill>
                  <a:srgbClr val="C00000"/>
                </a:solidFill>
              </a:rPr>
              <a:t>questionnaires</a:t>
            </a:r>
            <a:r>
              <a:rPr lang="tr-TR" altLang="en-US" sz="2000" dirty="0"/>
              <a:t>, </a:t>
            </a:r>
            <a:r>
              <a:rPr lang="tr-TR" altLang="en-US" sz="2000" dirty="0" err="1"/>
              <a:t>determining</a:t>
            </a:r>
            <a:r>
              <a:rPr lang="tr-TR" altLang="en-US" sz="2000" dirty="0"/>
              <a:t> </a:t>
            </a:r>
            <a:r>
              <a:rPr lang="en-US" altLang="en-US" sz="2000" dirty="0"/>
              <a:t>the best means of collecting data, and designing sampling plans, as well as other aspects of the research design. </a:t>
            </a:r>
            <a:endParaRPr lang="tr-TR" altLang="en-US" sz="2000" dirty="0"/>
          </a:p>
          <a:p>
            <a:pPr algn="just" eaLnBrk="1" hangingPunct="1"/>
            <a:endParaRPr lang="tr-TR" altLang="en-US" sz="2000" b="1" dirty="0"/>
          </a:p>
          <a:p>
            <a:pPr algn="just" eaLnBrk="1" hangingPunct="1"/>
            <a:r>
              <a:rPr lang="en-US" altLang="en-US" sz="2000" b="1" i="1" dirty="0">
                <a:solidFill>
                  <a:srgbClr val="7030A0"/>
                </a:solidFill>
                <a:latin typeface="Aharoni" charset="0"/>
              </a:rPr>
              <a:t>Data analysis services</a:t>
            </a:r>
            <a:r>
              <a:rPr lang="en-US" altLang="en-US" sz="2000" b="1" dirty="0">
                <a:solidFill>
                  <a:srgbClr val="7030A0"/>
                </a:solidFill>
              </a:rPr>
              <a:t> </a:t>
            </a:r>
            <a:r>
              <a:rPr lang="en-US" altLang="en-US" sz="2000" dirty="0"/>
              <a:t>are offered by organizations, that specialize</a:t>
            </a:r>
            <a:r>
              <a:rPr lang="tr-TR" altLang="en-US" sz="2000" dirty="0"/>
              <a:t> </a:t>
            </a:r>
            <a:r>
              <a:rPr lang="en-US" altLang="en-US" sz="2000" dirty="0"/>
              <a:t>in computer analysis of quantitative data such as those obtained in large</a:t>
            </a:r>
            <a:r>
              <a:rPr lang="tr-TR" altLang="en-US" sz="2000" dirty="0"/>
              <a:t> </a:t>
            </a:r>
            <a:r>
              <a:rPr lang="en-US" altLang="en-US" sz="2000" dirty="0"/>
              <a:t>surveys. Initially, most data analysis organizations supplied only tabulations and cross-tabulations. M</a:t>
            </a:r>
            <a:r>
              <a:rPr lang="en-US" altLang="en-US" sz="2000" dirty="0" smtClean="0"/>
              <a:t>any </a:t>
            </a:r>
            <a:r>
              <a:rPr lang="en-US" altLang="en-US" sz="2000" dirty="0"/>
              <a:t>organizations offer sophisticated data analysis using advanced</a:t>
            </a:r>
            <a:r>
              <a:rPr lang="tr-TR" altLang="en-US" sz="2000" dirty="0"/>
              <a:t> </a:t>
            </a:r>
            <a:r>
              <a:rPr lang="en-US" altLang="en-US" sz="2000" dirty="0"/>
              <a:t>statistical techniques. </a:t>
            </a:r>
            <a:endParaRPr lang="tr-TR" altLang="en-US" sz="2000" dirty="0"/>
          </a:p>
        </p:txBody>
      </p:sp>
    </p:spTree>
    <p:extLst>
      <p:ext uri="{BB962C8B-B14F-4D97-AF65-F5344CB8AC3E}">
        <p14:creationId xmlns:p14="http://schemas.microsoft.com/office/powerpoint/2010/main" val="132709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09775" y="2636838"/>
            <a:ext cx="7920038" cy="5842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tr-TR" sz="3200" b="1" dirty="0">
                <a:solidFill>
                  <a:srgbClr val="FFFF00"/>
                </a:solidFill>
              </a:rPr>
              <a:t>International  </a:t>
            </a:r>
            <a:r>
              <a:rPr lang="tr-TR" sz="3200" b="1" dirty="0" err="1">
                <a:solidFill>
                  <a:srgbClr val="FFFF00"/>
                </a:solidFill>
              </a:rPr>
              <a:t>Research</a:t>
            </a:r>
            <a:r>
              <a:rPr lang="tr-TR" sz="3200" b="1" dirty="0">
                <a:solidFill>
                  <a:srgbClr val="FFFF00"/>
                </a:solidFill>
              </a:rPr>
              <a:t> </a:t>
            </a:r>
            <a:r>
              <a:rPr lang="tr-TR" sz="3200" b="1" dirty="0" err="1">
                <a:solidFill>
                  <a:srgbClr val="FFFF00"/>
                </a:solidFill>
              </a:rPr>
              <a:t>Process</a:t>
            </a:r>
            <a:endParaRPr lang="tr-TR" sz="3200" b="1" dirty="0">
              <a:solidFill>
                <a:srgbClr val="FFFF00"/>
              </a:solidFill>
            </a:endParaRPr>
          </a:p>
        </p:txBody>
      </p:sp>
      <p:sp>
        <p:nvSpPr>
          <p:cNvPr id="79875"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2751941-0121-0240-AD36-B7383F31D207}" type="slidenum">
              <a:rPr lang="en-US" altLang="en-US" sz="1400"/>
              <a:pPr eaLnBrk="1" hangingPunct="1"/>
              <a:t>16</a:t>
            </a:fld>
            <a:endParaRPr lang="en-US" altLang="en-US" sz="1400"/>
          </a:p>
        </p:txBody>
      </p:sp>
    </p:spTree>
    <p:extLst>
      <p:ext uri="{BB962C8B-B14F-4D97-AF65-F5344CB8AC3E}">
        <p14:creationId xmlns:p14="http://schemas.microsoft.com/office/powerpoint/2010/main" val="77047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a:spLocks noChangeArrowheads="1"/>
          </p:cNvSpPr>
          <p:nvPr/>
        </p:nvSpPr>
        <p:spPr bwMode="auto">
          <a:xfrm>
            <a:off x="1631950" y="827088"/>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solidFill>
                  <a:srgbClr val="FF0000"/>
                </a:solidFill>
              </a:rPr>
              <a:t>First Step</a:t>
            </a:r>
          </a:p>
        </p:txBody>
      </p:sp>
      <p:sp>
        <p:nvSpPr>
          <p:cNvPr id="8" name="Metin kutusu 7"/>
          <p:cNvSpPr txBox="1">
            <a:spLocks noChangeArrowheads="1"/>
          </p:cNvSpPr>
          <p:nvPr/>
        </p:nvSpPr>
        <p:spPr bwMode="auto">
          <a:xfrm>
            <a:off x="3575051" y="868363"/>
            <a:ext cx="2016125"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solidFill>
                  <a:srgbClr val="FF0000"/>
                </a:solidFill>
              </a:rPr>
              <a:t>Preparing stage</a:t>
            </a:r>
          </a:p>
        </p:txBody>
      </p:sp>
      <p:sp>
        <p:nvSpPr>
          <p:cNvPr id="9" name="Metin kutusu 8"/>
          <p:cNvSpPr txBox="1">
            <a:spLocks noChangeArrowheads="1"/>
          </p:cNvSpPr>
          <p:nvPr/>
        </p:nvSpPr>
        <p:spPr bwMode="auto">
          <a:xfrm>
            <a:off x="1524001" y="2463801"/>
            <a:ext cx="2124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solidFill>
                  <a:srgbClr val="00B0F0"/>
                </a:solidFill>
              </a:rPr>
              <a:t>Second Step</a:t>
            </a:r>
          </a:p>
        </p:txBody>
      </p:sp>
      <p:sp>
        <p:nvSpPr>
          <p:cNvPr id="10" name="Metin kutusu 9"/>
          <p:cNvSpPr txBox="1">
            <a:spLocks noChangeArrowheads="1"/>
          </p:cNvSpPr>
          <p:nvPr/>
        </p:nvSpPr>
        <p:spPr bwMode="auto">
          <a:xfrm>
            <a:off x="1631951" y="50561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sp>
        <p:nvSpPr>
          <p:cNvPr id="11" name="Metin kutusu 10"/>
          <p:cNvSpPr txBox="1"/>
          <p:nvPr/>
        </p:nvSpPr>
        <p:spPr>
          <a:xfrm>
            <a:off x="6527801" y="981075"/>
            <a:ext cx="417671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000" dirty="0"/>
              <a:t>3. </a:t>
            </a:r>
            <a:r>
              <a:rPr lang="tr-TR" sz="2000" dirty="0" err="1"/>
              <a:t>Past</a:t>
            </a:r>
            <a:r>
              <a:rPr lang="en-US" sz="2000" dirty="0"/>
              <a:t> of the subject</a:t>
            </a:r>
          </a:p>
        </p:txBody>
      </p:sp>
      <p:sp>
        <p:nvSpPr>
          <p:cNvPr id="12" name="Metin kutusu 11"/>
          <p:cNvSpPr txBox="1"/>
          <p:nvPr/>
        </p:nvSpPr>
        <p:spPr>
          <a:xfrm>
            <a:off x="6527801" y="188913"/>
            <a:ext cx="415766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000" dirty="0"/>
              <a:t>1. Determining research type</a:t>
            </a:r>
          </a:p>
        </p:txBody>
      </p:sp>
      <p:sp>
        <p:nvSpPr>
          <p:cNvPr id="13" name="Metin kutusu 12"/>
          <p:cNvSpPr txBox="1">
            <a:spLocks noChangeArrowheads="1"/>
          </p:cNvSpPr>
          <p:nvPr/>
        </p:nvSpPr>
        <p:spPr bwMode="auto">
          <a:xfrm>
            <a:off x="3432175" y="494347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14" name="Metin kutusu 13"/>
          <p:cNvSpPr txBox="1">
            <a:spLocks noChangeArrowheads="1"/>
          </p:cNvSpPr>
          <p:nvPr/>
        </p:nvSpPr>
        <p:spPr bwMode="auto">
          <a:xfrm>
            <a:off x="3575050" y="2381251"/>
            <a:ext cx="187325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solidFill>
                  <a:srgbClr val="A7194F"/>
                </a:solidFill>
              </a:rPr>
              <a:t>Designing </a:t>
            </a:r>
          </a:p>
          <a:p>
            <a:pPr eaLnBrk="1" hangingPunct="1"/>
            <a:r>
              <a:rPr lang="en-US" altLang="en-US" sz="2000">
                <a:solidFill>
                  <a:srgbClr val="A7194F"/>
                </a:solidFill>
              </a:rPr>
              <a:t>the study</a:t>
            </a:r>
          </a:p>
        </p:txBody>
      </p:sp>
      <p:sp>
        <p:nvSpPr>
          <p:cNvPr id="15" name="Metin kutusu 14"/>
          <p:cNvSpPr txBox="1"/>
          <p:nvPr/>
        </p:nvSpPr>
        <p:spPr>
          <a:xfrm>
            <a:off x="6527801" y="584200"/>
            <a:ext cx="417671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000" dirty="0"/>
              <a:t>2. Defining problem/opportunity</a:t>
            </a:r>
          </a:p>
        </p:txBody>
      </p:sp>
      <p:sp>
        <p:nvSpPr>
          <p:cNvPr id="18" name="Metin kutusu 17"/>
          <p:cNvSpPr txBox="1"/>
          <p:nvPr/>
        </p:nvSpPr>
        <p:spPr>
          <a:xfrm>
            <a:off x="6527801" y="1341438"/>
            <a:ext cx="417671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000" dirty="0"/>
              <a:t>4. Questioning the research</a:t>
            </a:r>
          </a:p>
        </p:txBody>
      </p:sp>
      <p:sp>
        <p:nvSpPr>
          <p:cNvPr id="19" name="Metin kutusu 18"/>
          <p:cNvSpPr txBox="1"/>
          <p:nvPr/>
        </p:nvSpPr>
        <p:spPr>
          <a:xfrm>
            <a:off x="6567489" y="2025650"/>
            <a:ext cx="4137025"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000" dirty="0"/>
              <a:t>5. Planning of research proposal</a:t>
            </a:r>
          </a:p>
        </p:txBody>
      </p:sp>
      <p:sp>
        <p:nvSpPr>
          <p:cNvPr id="20" name="Metin kutusu 19"/>
          <p:cNvSpPr txBox="1"/>
          <p:nvPr/>
        </p:nvSpPr>
        <p:spPr>
          <a:xfrm>
            <a:off x="6554788" y="2454275"/>
            <a:ext cx="4113212"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000" dirty="0"/>
              <a:t>6. Choosing research method</a:t>
            </a:r>
          </a:p>
        </p:txBody>
      </p:sp>
      <p:sp>
        <p:nvSpPr>
          <p:cNvPr id="21" name="Metin kutusu 20"/>
          <p:cNvSpPr txBox="1"/>
          <p:nvPr/>
        </p:nvSpPr>
        <p:spPr>
          <a:xfrm>
            <a:off x="6527801" y="2868613"/>
            <a:ext cx="4157663"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000" dirty="0"/>
              <a:t>7. Selecting sampling method</a:t>
            </a:r>
          </a:p>
        </p:txBody>
      </p:sp>
      <p:sp>
        <p:nvSpPr>
          <p:cNvPr id="22" name="Metin kutusu 21"/>
          <p:cNvSpPr txBox="1"/>
          <p:nvPr/>
        </p:nvSpPr>
        <p:spPr>
          <a:xfrm>
            <a:off x="6569076" y="3892550"/>
            <a:ext cx="4098925"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8. Collecting data</a:t>
            </a:r>
          </a:p>
        </p:txBody>
      </p:sp>
      <p:sp>
        <p:nvSpPr>
          <p:cNvPr id="23" name="Metin kutusu 22"/>
          <p:cNvSpPr txBox="1"/>
          <p:nvPr/>
        </p:nvSpPr>
        <p:spPr>
          <a:xfrm>
            <a:off x="6569075" y="4252913"/>
            <a:ext cx="4141788"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9. Classifying data</a:t>
            </a:r>
          </a:p>
        </p:txBody>
      </p:sp>
      <p:sp>
        <p:nvSpPr>
          <p:cNvPr id="24" name="Metin kutusu 23"/>
          <p:cNvSpPr txBox="1"/>
          <p:nvPr/>
        </p:nvSpPr>
        <p:spPr>
          <a:xfrm>
            <a:off x="6572251" y="4660900"/>
            <a:ext cx="4132263"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10. Analyzing data </a:t>
            </a:r>
          </a:p>
        </p:txBody>
      </p:sp>
      <p:sp>
        <p:nvSpPr>
          <p:cNvPr id="25" name="Metin kutusu 24"/>
          <p:cNvSpPr txBox="1"/>
          <p:nvPr/>
        </p:nvSpPr>
        <p:spPr>
          <a:xfrm>
            <a:off x="6527801" y="5092700"/>
            <a:ext cx="4175125"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11. findings interpretation</a:t>
            </a:r>
          </a:p>
        </p:txBody>
      </p:sp>
      <p:sp>
        <p:nvSpPr>
          <p:cNvPr id="26" name="Metin kutusu 25"/>
          <p:cNvSpPr txBox="1"/>
          <p:nvPr/>
        </p:nvSpPr>
        <p:spPr>
          <a:xfrm>
            <a:off x="6527801" y="5445125"/>
            <a:ext cx="4183063"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12. preparing report</a:t>
            </a:r>
          </a:p>
        </p:txBody>
      </p:sp>
      <p:sp>
        <p:nvSpPr>
          <p:cNvPr id="27" name="Metin kutusu 26"/>
          <p:cNvSpPr txBox="1"/>
          <p:nvPr/>
        </p:nvSpPr>
        <p:spPr>
          <a:xfrm>
            <a:off x="6527801" y="5805488"/>
            <a:ext cx="4183063"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13. Implementing the suggestions</a:t>
            </a:r>
          </a:p>
        </p:txBody>
      </p:sp>
      <p:sp>
        <p:nvSpPr>
          <p:cNvPr id="28" name="Metin kutusu 27"/>
          <p:cNvSpPr txBox="1"/>
          <p:nvPr/>
        </p:nvSpPr>
        <p:spPr>
          <a:xfrm>
            <a:off x="6527800" y="6237288"/>
            <a:ext cx="414020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14. monitoring the results</a:t>
            </a:r>
          </a:p>
        </p:txBody>
      </p:sp>
      <p:cxnSp>
        <p:nvCxnSpPr>
          <p:cNvPr id="30" name="Düz Ok Bağlayıcısı 29"/>
          <p:cNvCxnSpPr>
            <a:stCxn id="8" idx="3"/>
          </p:cNvCxnSpPr>
          <p:nvPr/>
        </p:nvCxnSpPr>
        <p:spPr>
          <a:xfrm flipV="1">
            <a:off x="5591176" y="388938"/>
            <a:ext cx="936625" cy="679450"/>
          </a:xfrm>
          <a:prstGeom prst="straightConnector1">
            <a:avLst/>
          </a:prstGeom>
          <a:ln cmpd="dbl">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a:stCxn id="8" idx="3"/>
          </p:cNvCxnSpPr>
          <p:nvPr/>
        </p:nvCxnSpPr>
        <p:spPr>
          <a:xfrm flipV="1">
            <a:off x="5591176" y="784226"/>
            <a:ext cx="936625" cy="284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stCxn id="8" idx="3"/>
          </p:cNvCxnSpPr>
          <p:nvPr/>
        </p:nvCxnSpPr>
        <p:spPr>
          <a:xfrm>
            <a:off x="5591176" y="1068388"/>
            <a:ext cx="936625" cy="1127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Düz Ok Bağlayıcısı 35"/>
          <p:cNvCxnSpPr>
            <a:stCxn id="8" idx="3"/>
          </p:cNvCxnSpPr>
          <p:nvPr/>
        </p:nvCxnSpPr>
        <p:spPr>
          <a:xfrm>
            <a:off x="5591176" y="1068389"/>
            <a:ext cx="936625" cy="473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Düz Ok Bağlayıcısı 37"/>
          <p:cNvCxnSpPr>
            <a:stCxn id="14" idx="3"/>
          </p:cNvCxnSpPr>
          <p:nvPr/>
        </p:nvCxnSpPr>
        <p:spPr>
          <a:xfrm flipV="1">
            <a:off x="5448300" y="2225675"/>
            <a:ext cx="1119188" cy="509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Düz Ok Bağlayıcısı 39"/>
          <p:cNvCxnSpPr>
            <a:stCxn id="14" idx="3"/>
          </p:cNvCxnSpPr>
          <p:nvPr/>
        </p:nvCxnSpPr>
        <p:spPr>
          <a:xfrm flipV="1">
            <a:off x="5448300" y="2654301"/>
            <a:ext cx="1106488" cy="809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a:stCxn id="14" idx="3"/>
          </p:cNvCxnSpPr>
          <p:nvPr/>
        </p:nvCxnSpPr>
        <p:spPr>
          <a:xfrm>
            <a:off x="5448300" y="2735264"/>
            <a:ext cx="1079500" cy="333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a:stCxn id="13" idx="3"/>
            <a:endCxn id="22" idx="1"/>
          </p:cNvCxnSpPr>
          <p:nvPr/>
        </p:nvCxnSpPr>
        <p:spPr>
          <a:xfrm flipV="1">
            <a:off x="5375275" y="4092576"/>
            <a:ext cx="1193800" cy="12049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Düz Ok Bağlayıcısı 45"/>
          <p:cNvCxnSpPr>
            <a:stCxn id="13" idx="3"/>
            <a:endCxn id="23" idx="1"/>
          </p:cNvCxnSpPr>
          <p:nvPr/>
        </p:nvCxnSpPr>
        <p:spPr>
          <a:xfrm flipV="1">
            <a:off x="5375275" y="4452938"/>
            <a:ext cx="1193800" cy="844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a:stCxn id="13" idx="3"/>
            <a:endCxn id="24" idx="1"/>
          </p:cNvCxnSpPr>
          <p:nvPr/>
        </p:nvCxnSpPr>
        <p:spPr>
          <a:xfrm flipV="1">
            <a:off x="5375276" y="4860926"/>
            <a:ext cx="1196975" cy="4365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Düz Ok Bağlayıcısı 49"/>
          <p:cNvCxnSpPr>
            <a:stCxn id="13" idx="3"/>
            <a:endCxn id="25" idx="1"/>
          </p:cNvCxnSpPr>
          <p:nvPr/>
        </p:nvCxnSpPr>
        <p:spPr>
          <a:xfrm flipV="1">
            <a:off x="5375276" y="5292726"/>
            <a:ext cx="1152525" cy="4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a:stCxn id="13" idx="3"/>
            <a:endCxn id="26" idx="1"/>
          </p:cNvCxnSpPr>
          <p:nvPr/>
        </p:nvCxnSpPr>
        <p:spPr>
          <a:xfrm>
            <a:off x="5375276" y="5297488"/>
            <a:ext cx="1152525" cy="347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Düz Ok Bağlayıcısı 53"/>
          <p:cNvCxnSpPr>
            <a:stCxn id="13" idx="3"/>
            <a:endCxn id="27" idx="1"/>
          </p:cNvCxnSpPr>
          <p:nvPr/>
        </p:nvCxnSpPr>
        <p:spPr>
          <a:xfrm>
            <a:off x="5375276" y="5297489"/>
            <a:ext cx="1152525" cy="708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Düz Ok Bağlayıcısı 55"/>
          <p:cNvCxnSpPr>
            <a:stCxn id="13" idx="3"/>
            <a:endCxn id="28" idx="1"/>
          </p:cNvCxnSpPr>
          <p:nvPr/>
        </p:nvCxnSpPr>
        <p:spPr>
          <a:xfrm>
            <a:off x="5375276" y="5297489"/>
            <a:ext cx="1152525" cy="1139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46" name="Slayt Numarası Yer Tutucusu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0FDCD8-6A23-6240-9D2D-5D30167D2AC2}" type="slidenum">
              <a:rPr lang="en-US" altLang="en-US" sz="1400"/>
              <a:pPr eaLnBrk="1" hangingPunct="1"/>
              <a:t>17</a:t>
            </a:fld>
            <a:endParaRPr lang="en-US" altLang="en-US" sz="1400"/>
          </a:p>
        </p:txBody>
      </p:sp>
    </p:spTree>
    <p:extLst>
      <p:ext uri="{BB962C8B-B14F-4D97-AF65-F5344CB8AC3E}">
        <p14:creationId xmlns:p14="http://schemas.microsoft.com/office/powerpoint/2010/main" val="3800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anim calcmode="lin" valueType="num">
                                      <p:cBhvr>
                                        <p:cTn id="106" dur="1000" fill="hold"/>
                                        <p:tgtEl>
                                          <p:spTgt spid="42"/>
                                        </p:tgtEl>
                                        <p:attrNameLst>
                                          <p:attrName>ppt_x</p:attrName>
                                        </p:attrNameLst>
                                      </p:cBhvr>
                                      <p:tavLst>
                                        <p:tav tm="0">
                                          <p:val>
                                            <p:strVal val="#ppt_x"/>
                                          </p:val>
                                        </p:tav>
                                        <p:tav tm="100000">
                                          <p:val>
                                            <p:strVal val="#ppt_x"/>
                                          </p:val>
                                        </p:tav>
                                      </p:tavLst>
                                    </p:anim>
                                    <p:anim calcmode="lin" valueType="num">
                                      <p:cBhvr>
                                        <p:cTn id="10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additive="base">
                                        <p:cTn id="125" dur="500" fill="hold"/>
                                        <p:tgtEl>
                                          <p:spTgt spid="22"/>
                                        </p:tgtEl>
                                        <p:attrNameLst>
                                          <p:attrName>ppt_x</p:attrName>
                                        </p:attrNameLst>
                                      </p:cBhvr>
                                      <p:tavLst>
                                        <p:tav tm="0">
                                          <p:val>
                                            <p:strVal val="#ppt_x"/>
                                          </p:val>
                                        </p:tav>
                                        <p:tav tm="100000">
                                          <p:val>
                                            <p:strVal val="#ppt_x"/>
                                          </p:val>
                                        </p:tav>
                                      </p:tavLst>
                                    </p:anim>
                                    <p:anim calcmode="lin" valueType="num">
                                      <p:cBhvr additive="base">
                                        <p:cTn id="1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500" fill="hold"/>
                                        <p:tgtEl>
                                          <p:spTgt spid="46"/>
                                        </p:tgtEl>
                                        <p:attrNameLst>
                                          <p:attrName>ppt_x</p:attrName>
                                        </p:attrNameLst>
                                      </p:cBhvr>
                                      <p:tavLst>
                                        <p:tav tm="0">
                                          <p:val>
                                            <p:strVal val="#ppt_x"/>
                                          </p:val>
                                        </p:tav>
                                        <p:tav tm="100000">
                                          <p:val>
                                            <p:strVal val="#ppt_x"/>
                                          </p:val>
                                        </p:tav>
                                      </p:tavLst>
                                    </p:anim>
                                    <p:anim calcmode="lin" valueType="num">
                                      <p:cBhvr additive="base">
                                        <p:cTn id="1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additive="base">
                                        <p:cTn id="137" dur="500" fill="hold"/>
                                        <p:tgtEl>
                                          <p:spTgt spid="23"/>
                                        </p:tgtEl>
                                        <p:attrNameLst>
                                          <p:attrName>ppt_x</p:attrName>
                                        </p:attrNameLst>
                                      </p:cBhvr>
                                      <p:tavLst>
                                        <p:tav tm="0">
                                          <p:val>
                                            <p:strVal val="#ppt_x"/>
                                          </p:val>
                                        </p:tav>
                                        <p:tav tm="100000">
                                          <p:val>
                                            <p:strVal val="#ppt_x"/>
                                          </p:val>
                                        </p:tav>
                                      </p:tavLst>
                                    </p:anim>
                                    <p:anim calcmode="lin" valueType="num">
                                      <p:cBhvr additive="base">
                                        <p:cTn id="1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nodeType="click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500" fill="hold"/>
                                        <p:tgtEl>
                                          <p:spTgt spid="48"/>
                                        </p:tgtEl>
                                        <p:attrNameLst>
                                          <p:attrName>ppt_x</p:attrName>
                                        </p:attrNameLst>
                                      </p:cBhvr>
                                      <p:tavLst>
                                        <p:tav tm="0">
                                          <p:val>
                                            <p:strVal val="#ppt_x"/>
                                          </p:val>
                                        </p:tav>
                                        <p:tav tm="100000">
                                          <p:val>
                                            <p:strVal val="#ppt_x"/>
                                          </p:val>
                                        </p:tav>
                                      </p:tavLst>
                                    </p:anim>
                                    <p:anim calcmode="lin" valueType="num">
                                      <p:cBhvr additive="base">
                                        <p:cTn id="1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4"/>
                                        </p:tgtEl>
                                        <p:attrNameLst>
                                          <p:attrName>style.visibility</p:attrName>
                                        </p:attrNameLst>
                                      </p:cBhvr>
                                      <p:to>
                                        <p:strVal val="visible"/>
                                      </p:to>
                                    </p:set>
                                    <p:anim calcmode="lin" valueType="num">
                                      <p:cBhvr additive="base">
                                        <p:cTn id="149" dur="500" fill="hold"/>
                                        <p:tgtEl>
                                          <p:spTgt spid="24"/>
                                        </p:tgtEl>
                                        <p:attrNameLst>
                                          <p:attrName>ppt_x</p:attrName>
                                        </p:attrNameLst>
                                      </p:cBhvr>
                                      <p:tavLst>
                                        <p:tav tm="0">
                                          <p:val>
                                            <p:strVal val="#ppt_x"/>
                                          </p:val>
                                        </p:tav>
                                        <p:tav tm="100000">
                                          <p:val>
                                            <p:strVal val="#ppt_x"/>
                                          </p:val>
                                        </p:tav>
                                      </p:tavLst>
                                    </p:anim>
                                    <p:anim calcmode="lin" valueType="num">
                                      <p:cBhvr additive="base">
                                        <p:cTn id="1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50"/>
                                        </p:tgtEl>
                                        <p:attrNameLst>
                                          <p:attrName>style.visibility</p:attrName>
                                        </p:attrNameLst>
                                      </p:cBhvr>
                                      <p:to>
                                        <p:strVal val="visible"/>
                                      </p:to>
                                    </p:set>
                                    <p:anim calcmode="lin" valueType="num">
                                      <p:cBhvr additive="base">
                                        <p:cTn id="155" dur="500" fill="hold"/>
                                        <p:tgtEl>
                                          <p:spTgt spid="50"/>
                                        </p:tgtEl>
                                        <p:attrNameLst>
                                          <p:attrName>ppt_x</p:attrName>
                                        </p:attrNameLst>
                                      </p:cBhvr>
                                      <p:tavLst>
                                        <p:tav tm="0">
                                          <p:val>
                                            <p:strVal val="#ppt_x"/>
                                          </p:val>
                                        </p:tav>
                                        <p:tav tm="100000">
                                          <p:val>
                                            <p:strVal val="#ppt_x"/>
                                          </p:val>
                                        </p:tav>
                                      </p:tavLst>
                                    </p:anim>
                                    <p:anim calcmode="lin" valueType="num">
                                      <p:cBhvr additive="base">
                                        <p:cTn id="1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5"/>
                                        </p:tgtEl>
                                        <p:attrNameLst>
                                          <p:attrName>style.visibility</p:attrName>
                                        </p:attrNameLst>
                                      </p:cBhvr>
                                      <p:to>
                                        <p:strVal val="visible"/>
                                      </p:to>
                                    </p:set>
                                    <p:anim calcmode="lin" valueType="num">
                                      <p:cBhvr additive="base">
                                        <p:cTn id="161" dur="500" fill="hold"/>
                                        <p:tgtEl>
                                          <p:spTgt spid="25"/>
                                        </p:tgtEl>
                                        <p:attrNameLst>
                                          <p:attrName>ppt_x</p:attrName>
                                        </p:attrNameLst>
                                      </p:cBhvr>
                                      <p:tavLst>
                                        <p:tav tm="0">
                                          <p:val>
                                            <p:strVal val="#ppt_x"/>
                                          </p:val>
                                        </p:tav>
                                        <p:tav tm="100000">
                                          <p:val>
                                            <p:strVal val="#ppt_x"/>
                                          </p:val>
                                        </p:tav>
                                      </p:tavLst>
                                    </p:anim>
                                    <p:anim calcmode="lin" valueType="num">
                                      <p:cBhvr additive="base">
                                        <p:cTn id="1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4" fill="hold" nodeType="click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additive="base">
                                        <p:cTn id="167" dur="500" fill="hold"/>
                                        <p:tgtEl>
                                          <p:spTgt spid="52"/>
                                        </p:tgtEl>
                                        <p:attrNameLst>
                                          <p:attrName>ppt_x</p:attrName>
                                        </p:attrNameLst>
                                      </p:cBhvr>
                                      <p:tavLst>
                                        <p:tav tm="0">
                                          <p:val>
                                            <p:strVal val="#ppt_x"/>
                                          </p:val>
                                        </p:tav>
                                        <p:tav tm="100000">
                                          <p:val>
                                            <p:strVal val="#ppt_x"/>
                                          </p:val>
                                        </p:tav>
                                      </p:tavLst>
                                    </p:anim>
                                    <p:anim calcmode="lin" valueType="num">
                                      <p:cBhvr additive="base">
                                        <p:cTn id="16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26"/>
                                        </p:tgtEl>
                                        <p:attrNameLst>
                                          <p:attrName>style.visibility</p:attrName>
                                        </p:attrNameLst>
                                      </p:cBhvr>
                                      <p:to>
                                        <p:strVal val="visible"/>
                                      </p:to>
                                    </p:set>
                                    <p:anim calcmode="lin" valueType="num">
                                      <p:cBhvr additive="base">
                                        <p:cTn id="173" dur="500" fill="hold"/>
                                        <p:tgtEl>
                                          <p:spTgt spid="26"/>
                                        </p:tgtEl>
                                        <p:attrNameLst>
                                          <p:attrName>ppt_x</p:attrName>
                                        </p:attrNameLst>
                                      </p:cBhvr>
                                      <p:tavLst>
                                        <p:tav tm="0">
                                          <p:val>
                                            <p:strVal val="#ppt_x"/>
                                          </p:val>
                                        </p:tav>
                                        <p:tav tm="100000">
                                          <p:val>
                                            <p:strVal val="#ppt_x"/>
                                          </p:val>
                                        </p:tav>
                                      </p:tavLst>
                                    </p:anim>
                                    <p:anim calcmode="lin" valueType="num">
                                      <p:cBhvr additive="base">
                                        <p:cTn id="1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nodeType="click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500" fill="hold"/>
                                        <p:tgtEl>
                                          <p:spTgt spid="54"/>
                                        </p:tgtEl>
                                        <p:attrNameLst>
                                          <p:attrName>ppt_x</p:attrName>
                                        </p:attrNameLst>
                                      </p:cBhvr>
                                      <p:tavLst>
                                        <p:tav tm="0">
                                          <p:val>
                                            <p:strVal val="#ppt_x"/>
                                          </p:val>
                                        </p:tav>
                                        <p:tav tm="100000">
                                          <p:val>
                                            <p:strVal val="#ppt_x"/>
                                          </p:val>
                                        </p:tav>
                                      </p:tavLst>
                                    </p:anim>
                                    <p:anim calcmode="lin" valueType="num">
                                      <p:cBhvr additive="base">
                                        <p:cTn id="18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 calcmode="lin" valueType="num">
                                      <p:cBhvr additive="base">
                                        <p:cTn id="185" dur="500" fill="hold"/>
                                        <p:tgtEl>
                                          <p:spTgt spid="27"/>
                                        </p:tgtEl>
                                        <p:attrNameLst>
                                          <p:attrName>ppt_x</p:attrName>
                                        </p:attrNameLst>
                                      </p:cBhvr>
                                      <p:tavLst>
                                        <p:tav tm="0">
                                          <p:val>
                                            <p:strVal val="#ppt_x"/>
                                          </p:val>
                                        </p:tav>
                                        <p:tav tm="100000">
                                          <p:val>
                                            <p:strVal val="#ppt_x"/>
                                          </p:val>
                                        </p:tav>
                                      </p:tavLst>
                                    </p:anim>
                                    <p:anim calcmode="lin" valueType="num">
                                      <p:cBhvr additive="base">
                                        <p:cTn id="1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nodeType="clickEffect">
                                  <p:stCondLst>
                                    <p:cond delay="0"/>
                                  </p:stCondLst>
                                  <p:childTnLst>
                                    <p:set>
                                      <p:cBhvr>
                                        <p:cTn id="190" dur="1" fill="hold">
                                          <p:stCondLst>
                                            <p:cond delay="0"/>
                                          </p:stCondLst>
                                        </p:cTn>
                                        <p:tgtEl>
                                          <p:spTgt spid="56"/>
                                        </p:tgtEl>
                                        <p:attrNameLst>
                                          <p:attrName>style.visibility</p:attrName>
                                        </p:attrNameLst>
                                      </p:cBhvr>
                                      <p:to>
                                        <p:strVal val="visible"/>
                                      </p:to>
                                    </p:set>
                                    <p:anim calcmode="lin" valueType="num">
                                      <p:cBhvr additive="base">
                                        <p:cTn id="191" dur="500" fill="hold"/>
                                        <p:tgtEl>
                                          <p:spTgt spid="56"/>
                                        </p:tgtEl>
                                        <p:attrNameLst>
                                          <p:attrName>ppt_x</p:attrName>
                                        </p:attrNameLst>
                                      </p:cBhvr>
                                      <p:tavLst>
                                        <p:tav tm="0">
                                          <p:val>
                                            <p:strVal val="#ppt_x"/>
                                          </p:val>
                                        </p:tav>
                                        <p:tav tm="100000">
                                          <p:val>
                                            <p:strVal val="#ppt_x"/>
                                          </p:val>
                                        </p:tav>
                                      </p:tavLst>
                                    </p:anim>
                                    <p:anim calcmode="lin" valueType="num">
                                      <p:cBhvr additive="base">
                                        <p:cTn id="19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 calcmode="lin" valueType="num">
                                      <p:cBhvr additive="base">
                                        <p:cTn id="197" dur="500" fill="hold"/>
                                        <p:tgtEl>
                                          <p:spTgt spid="28"/>
                                        </p:tgtEl>
                                        <p:attrNameLst>
                                          <p:attrName>ppt_x</p:attrName>
                                        </p:attrNameLst>
                                      </p:cBhvr>
                                      <p:tavLst>
                                        <p:tav tm="0">
                                          <p:val>
                                            <p:strVal val="#ppt_x"/>
                                          </p:val>
                                        </p:tav>
                                        <p:tav tm="100000">
                                          <p:val>
                                            <p:strVal val="#ppt_x"/>
                                          </p:val>
                                        </p:tav>
                                      </p:tavLst>
                                    </p:anim>
                                    <p:anim calcmode="lin" valueType="num">
                                      <p:cBhvr additive="base">
                                        <p:cTn id="1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p:bldP spid="13" grpId="0" animBg="1"/>
      <p:bldP spid="14" grpId="0" animBg="1"/>
      <p:bldP spid="22" grpId="0" animBg="1"/>
      <p:bldP spid="23" grpId="0" animBg="1"/>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0" y="2262188"/>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a:solidFill>
                  <a:srgbClr val="FF0000"/>
                </a:solidFill>
              </a:rPr>
              <a:t>First Step 		</a:t>
            </a:r>
            <a:r>
              <a:rPr lang="en-US" altLang="en-US" sz="1800" b="1">
                <a:solidFill>
                  <a:srgbClr val="FF0000"/>
                </a:solidFill>
              </a:rPr>
              <a:t>Preparing stage 		</a:t>
            </a:r>
            <a:r>
              <a:rPr lang="en-US" altLang="en-US" sz="1800" b="1"/>
              <a:t>1. Determining research type</a:t>
            </a:r>
          </a:p>
        </p:txBody>
      </p:sp>
      <p:cxnSp>
        <p:nvCxnSpPr>
          <p:cNvPr id="4" name="Düz Ok Bağlayıcısı 3"/>
          <p:cNvCxnSpPr>
            <a:cxnSpLocks noChangeShapeType="1"/>
          </p:cNvCxnSpPr>
          <p:nvPr/>
        </p:nvCxnSpPr>
        <p:spPr bwMode="auto">
          <a:xfrm>
            <a:off x="3000375" y="2478088"/>
            <a:ext cx="136683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5" name="Düz Ok Bağlayıcısı 4"/>
          <p:cNvCxnSpPr>
            <a:cxnSpLocks noChangeShapeType="1"/>
          </p:cNvCxnSpPr>
          <p:nvPr/>
        </p:nvCxnSpPr>
        <p:spPr bwMode="auto">
          <a:xfrm>
            <a:off x="6240464" y="2478088"/>
            <a:ext cx="935037"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8" name="Dikdörtgen 7"/>
          <p:cNvSpPr/>
          <p:nvPr/>
        </p:nvSpPr>
        <p:spPr>
          <a:xfrm>
            <a:off x="1703389" y="3621088"/>
            <a:ext cx="245605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US" b="1" dirty="0"/>
              <a:t>A. </a:t>
            </a:r>
            <a:r>
              <a:rPr lang="tr-TR" b="1" dirty="0" err="1"/>
              <a:t>Exploratory</a:t>
            </a:r>
            <a:r>
              <a:rPr lang="en-US" b="1" dirty="0"/>
              <a:t> Research</a:t>
            </a:r>
            <a:endParaRPr lang="tr-TR" b="1" dirty="0"/>
          </a:p>
        </p:txBody>
      </p:sp>
      <p:sp>
        <p:nvSpPr>
          <p:cNvPr id="10" name="Dikdörtgen 9"/>
          <p:cNvSpPr/>
          <p:nvPr/>
        </p:nvSpPr>
        <p:spPr>
          <a:xfrm>
            <a:off x="4710114" y="3635375"/>
            <a:ext cx="241008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US" b="1" dirty="0"/>
              <a:t>B. Descriptive Research</a:t>
            </a:r>
            <a:endParaRPr lang="tr-TR" b="1" dirty="0"/>
          </a:p>
        </p:txBody>
      </p:sp>
      <p:sp>
        <p:nvSpPr>
          <p:cNvPr id="11" name="Dikdörtgen 10"/>
          <p:cNvSpPr/>
          <p:nvPr/>
        </p:nvSpPr>
        <p:spPr>
          <a:xfrm>
            <a:off x="7680326" y="3635375"/>
            <a:ext cx="219964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US" b="1" dirty="0"/>
              <a:t>C. Causality Research</a:t>
            </a:r>
            <a:endParaRPr lang="tr-TR" b="1" dirty="0"/>
          </a:p>
        </p:txBody>
      </p:sp>
      <p:cxnSp>
        <p:nvCxnSpPr>
          <p:cNvPr id="15" name="Düz Ok Bağlayıcısı 14"/>
          <p:cNvCxnSpPr>
            <a:cxnSpLocks noChangeShapeType="1"/>
          </p:cNvCxnSpPr>
          <p:nvPr/>
        </p:nvCxnSpPr>
        <p:spPr bwMode="auto">
          <a:xfrm>
            <a:off x="8688388" y="2574926"/>
            <a:ext cx="0" cy="1069975"/>
          </a:xfrm>
          <a:prstGeom prst="straightConnector1">
            <a:avLst/>
          </a:prstGeom>
          <a:noFill/>
          <a:ln w="25400">
            <a:solidFill>
              <a:schemeClr val="tx1"/>
            </a:solidFill>
            <a:round/>
            <a:headEnd/>
            <a:tailEnd type="arrow" w="med" len="med"/>
          </a:ln>
          <a:effectLst>
            <a:outerShdw blurRad="63500" dist="25400" dir="14699927" algn="t" rotWithShape="0">
              <a:srgbClr val="000000">
                <a:alpha val="50000"/>
              </a:srgbClr>
            </a:outerShdw>
          </a:effectLst>
          <a:extLst>
            <a:ext uri="{909E8E84-426E-40dd-AFC4-6F175D3DCCD1}">
              <a14:hiddenFill xmlns:a14="http://schemas.microsoft.com/office/drawing/2010/main" xmlns="">
                <a:noFill/>
              </a14:hiddenFill>
            </a:ext>
          </a:extLst>
        </p:spPr>
      </p:cxnSp>
      <p:cxnSp>
        <p:nvCxnSpPr>
          <p:cNvPr id="17" name="Düz Bağlayıcı 16"/>
          <p:cNvCxnSpPr>
            <a:cxnSpLocks noChangeShapeType="1"/>
          </p:cNvCxnSpPr>
          <p:nvPr/>
        </p:nvCxnSpPr>
        <p:spPr bwMode="auto">
          <a:xfrm flipH="1">
            <a:off x="3000376" y="3068638"/>
            <a:ext cx="5688013" cy="0"/>
          </a:xfrm>
          <a:prstGeom prst="line">
            <a:avLst/>
          </a:prstGeom>
          <a:noFill/>
          <a:ln w="25400">
            <a:solidFill>
              <a:schemeClr val="tx1"/>
            </a:solidFill>
            <a:round/>
            <a:headEnd/>
            <a:tailEnd/>
          </a:ln>
          <a:effectLst>
            <a:outerShdw blurRad="63500" dist="25400" dir="14699927" algn="t" rotWithShape="0">
              <a:srgbClr val="000000">
                <a:alpha val="50000"/>
              </a:srgbClr>
            </a:outerShdw>
          </a:effectLst>
          <a:extLst>
            <a:ext uri="{909E8E84-426E-40dd-AFC4-6F175D3DCCD1}">
              <a14:hiddenFill xmlns:a14="http://schemas.microsoft.com/office/drawing/2010/main" xmlns="">
                <a:noFill/>
              </a14:hiddenFill>
            </a:ext>
          </a:extLst>
        </p:spPr>
      </p:cxnSp>
      <p:cxnSp>
        <p:nvCxnSpPr>
          <p:cNvPr id="19" name="Düz Ok Bağlayıcısı 18"/>
          <p:cNvCxnSpPr>
            <a:cxnSpLocks noChangeShapeType="1"/>
          </p:cNvCxnSpPr>
          <p:nvPr/>
        </p:nvCxnSpPr>
        <p:spPr bwMode="auto">
          <a:xfrm>
            <a:off x="3000375" y="3068638"/>
            <a:ext cx="0" cy="552450"/>
          </a:xfrm>
          <a:prstGeom prst="straightConnector1">
            <a:avLst/>
          </a:prstGeom>
          <a:noFill/>
          <a:ln w="25400">
            <a:solidFill>
              <a:schemeClr val="tx1"/>
            </a:solidFill>
            <a:round/>
            <a:headEnd/>
            <a:tailEnd type="arrow" w="med" len="med"/>
          </a:ln>
          <a:effectLst>
            <a:outerShdw blurRad="63500" dist="25400" dir="14699927" algn="t" rotWithShape="0">
              <a:srgbClr val="000000">
                <a:alpha val="50000"/>
              </a:srgbClr>
            </a:outerShdw>
          </a:effectLst>
          <a:extLst>
            <a:ext uri="{909E8E84-426E-40dd-AFC4-6F175D3DCCD1}">
              <a14:hiddenFill xmlns:a14="http://schemas.microsoft.com/office/drawing/2010/main" xmlns="">
                <a:noFill/>
              </a14:hiddenFill>
            </a:ext>
          </a:extLst>
        </p:spPr>
      </p:cxnSp>
      <p:cxnSp>
        <p:nvCxnSpPr>
          <p:cNvPr id="21" name="Düz Ok Bağlayıcısı 20"/>
          <p:cNvCxnSpPr>
            <a:cxnSpLocks noChangeShapeType="1"/>
          </p:cNvCxnSpPr>
          <p:nvPr/>
        </p:nvCxnSpPr>
        <p:spPr bwMode="auto">
          <a:xfrm>
            <a:off x="5843588" y="3068639"/>
            <a:ext cx="0" cy="566737"/>
          </a:xfrm>
          <a:prstGeom prst="straightConnector1">
            <a:avLst/>
          </a:prstGeom>
          <a:noFill/>
          <a:ln w="25400">
            <a:solidFill>
              <a:schemeClr val="tx1"/>
            </a:solidFill>
            <a:round/>
            <a:headEnd/>
            <a:tailEnd type="arrow" w="med" len="med"/>
          </a:ln>
          <a:effectLst>
            <a:outerShdw blurRad="63500" dist="25400" dir="14699927" algn="t" rotWithShape="0">
              <a:srgbClr val="000000">
                <a:alpha val="50000"/>
              </a:srgbClr>
            </a:outerShdw>
          </a:effectLst>
          <a:extLst>
            <a:ext uri="{909E8E84-426E-40dd-AFC4-6F175D3DCCD1}">
              <a14:hiddenFill xmlns:a14="http://schemas.microsoft.com/office/drawing/2010/main" xmlns="">
                <a:noFill/>
              </a14:hiddenFill>
            </a:ext>
          </a:extLst>
        </p:spPr>
      </p:cxnSp>
      <p:pic>
        <p:nvPicPr>
          <p:cNvPr id="68621" name="Picture 13" descr="http://p1.pkcdn.com/exploratory-nature-casual-sunny_32107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4506914"/>
            <a:ext cx="29146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7" descr="http://www.descriptivepsychologypress.com/FacesC7BDAE_op_578x6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651" y="4506914"/>
            <a:ext cx="20812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19" descr="http://img.blogcu.com/uploads/ismailyigit_determinizm.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326" y="4411664"/>
            <a:ext cx="28813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Slayt Numarası Yer Tutucusu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4F09A1B-5963-4140-9C54-B014067F47C1}" type="slidenum">
              <a:rPr lang="en-US" altLang="en-US" sz="1400"/>
              <a:pPr eaLnBrk="1" hangingPunct="1"/>
              <a:t>18</a:t>
            </a:fld>
            <a:endParaRPr lang="en-US" altLang="en-US" sz="1400"/>
          </a:p>
        </p:txBody>
      </p:sp>
    </p:spTree>
    <p:extLst>
      <p:ext uri="{BB962C8B-B14F-4D97-AF65-F5344CB8AC3E}">
        <p14:creationId xmlns:p14="http://schemas.microsoft.com/office/powerpoint/2010/main" val="101584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par>
                          <p:cTn id="21" fill="hold" nodeType="afterGroup">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5"/>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1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68621"/>
                                        </p:tgtEl>
                                        <p:attrNameLst>
                                          <p:attrName>style.visibility</p:attrName>
                                        </p:attrNameLst>
                                      </p:cBhvr>
                                      <p:to>
                                        <p:strVal val="visible"/>
                                      </p:to>
                                    </p:set>
                                    <p:animEffect transition="in" filter="circle(in)">
                                      <p:cBhvr>
                                        <p:cTn id="40" dur="2000"/>
                                        <p:tgtEl>
                                          <p:spTgt spid="686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68625"/>
                                        </p:tgtEl>
                                        <p:attrNameLst>
                                          <p:attrName>style.visibility</p:attrName>
                                        </p:attrNameLst>
                                      </p:cBhvr>
                                      <p:to>
                                        <p:strVal val="visible"/>
                                      </p:to>
                                    </p:set>
                                    <p:animEffect transition="in" filter="barn(inVertical)">
                                      <p:cBhvr>
                                        <p:cTn id="45" dur="500"/>
                                        <p:tgtEl>
                                          <p:spTgt spid="686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627"/>
                                        </p:tgtEl>
                                        <p:attrNameLst>
                                          <p:attrName>style.visibility</p:attrName>
                                        </p:attrNameLst>
                                      </p:cBhvr>
                                      <p:to>
                                        <p:strVal val="visible"/>
                                      </p:to>
                                    </p:set>
                                    <p:anim calcmode="lin" valueType="num">
                                      <p:cBhvr additive="base">
                                        <p:cTn id="50" dur="500" fill="hold"/>
                                        <p:tgtEl>
                                          <p:spTgt spid="68627"/>
                                        </p:tgtEl>
                                        <p:attrNameLst>
                                          <p:attrName>ppt_x</p:attrName>
                                        </p:attrNameLst>
                                      </p:cBhvr>
                                      <p:tavLst>
                                        <p:tav tm="0">
                                          <p:val>
                                            <p:strVal val="#ppt_x"/>
                                          </p:val>
                                        </p:tav>
                                        <p:tav tm="100000">
                                          <p:val>
                                            <p:strVal val="#ppt_x"/>
                                          </p:val>
                                        </p:tav>
                                      </p:tavLst>
                                    </p:anim>
                                    <p:anim calcmode="lin" valueType="num">
                                      <p:cBhvr additive="base">
                                        <p:cTn id="51" dur="500" fill="hold"/>
                                        <p:tgtEl>
                                          <p:spTgt spid="68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animBg="1" autoUpdateAnimBg="0"/>
      <p:bldP spid="10" grpId="0" animBg="1" autoUpdateAnimBg="0"/>
      <p:bldP spid="1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2314" y="260350"/>
            <a:ext cx="7920037" cy="5857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US" sz="3200" b="1" dirty="0"/>
              <a:t>A. </a:t>
            </a:r>
            <a:r>
              <a:rPr lang="tr-TR" sz="3200" b="1" dirty="0" err="1"/>
              <a:t>Exploratory</a:t>
            </a:r>
            <a:r>
              <a:rPr lang="en-US" sz="3200" b="1" dirty="0"/>
              <a:t> Research</a:t>
            </a:r>
            <a:endParaRPr lang="tr-TR" sz="3200" b="1" dirty="0"/>
          </a:p>
        </p:txBody>
      </p:sp>
      <p:sp>
        <p:nvSpPr>
          <p:cNvPr id="3" name="Dikdörtgen 2"/>
          <p:cNvSpPr>
            <a:spLocks noChangeArrowheads="1"/>
          </p:cNvSpPr>
          <p:nvPr/>
        </p:nvSpPr>
        <p:spPr bwMode="auto">
          <a:xfrm>
            <a:off x="1703388" y="969963"/>
            <a:ext cx="84963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2800" b="1">
                <a:solidFill>
                  <a:srgbClr val="FF0000"/>
                </a:solidFill>
              </a:rPr>
              <a:t>♦ </a:t>
            </a:r>
            <a:r>
              <a:rPr lang="en-US" altLang="en-US" sz="2800"/>
              <a:t>Conducted for a problem that has not been clearly defined. </a:t>
            </a:r>
          </a:p>
          <a:p>
            <a:pPr algn="just" eaLnBrk="1" hangingPunct="1"/>
            <a:r>
              <a:rPr lang="en-US" altLang="en-US" sz="2800" b="1">
                <a:solidFill>
                  <a:srgbClr val="FF0000"/>
                </a:solidFill>
              </a:rPr>
              <a:t>♦ </a:t>
            </a:r>
            <a:r>
              <a:rPr lang="en-US" altLang="en-US" sz="2800"/>
              <a:t>It should draw definitive</a:t>
            </a:r>
            <a:r>
              <a:rPr lang="en-US" altLang="en-US" sz="2800" b="1"/>
              <a:t>(kesin</a:t>
            </a:r>
            <a:r>
              <a:rPr lang="en-US" altLang="en-US" sz="2800"/>
              <a:t>)conclusions only with extreme caution. </a:t>
            </a:r>
          </a:p>
          <a:p>
            <a:pPr algn="just" eaLnBrk="1" hangingPunct="1"/>
            <a:r>
              <a:rPr lang="en-US" altLang="en-US" sz="2800" b="1">
                <a:solidFill>
                  <a:srgbClr val="FF0000"/>
                </a:solidFill>
              </a:rPr>
              <a:t>♦ </a:t>
            </a:r>
            <a:r>
              <a:rPr lang="en-US" altLang="en-US" sz="2800"/>
              <a:t>Perceived problem does not actually exist. Exploratory research often relies on </a:t>
            </a:r>
            <a:r>
              <a:rPr lang="en-US" altLang="en-US" sz="2800">
                <a:hlinkClick r:id="rId2" tooltip="Secondary research"/>
              </a:rPr>
              <a:t>secondary research</a:t>
            </a:r>
            <a:r>
              <a:rPr lang="en-US" altLang="en-US" sz="2800"/>
              <a:t> such as reviewing available literature and/or data, or qualitative approaches such as informal discussions </a:t>
            </a:r>
          </a:p>
          <a:p>
            <a:pPr algn="just" eaLnBrk="1" hangingPunct="1"/>
            <a:r>
              <a:rPr lang="en-US" altLang="en-US" sz="2800" b="1">
                <a:solidFill>
                  <a:srgbClr val="FF0000"/>
                </a:solidFill>
              </a:rPr>
              <a:t>♦ </a:t>
            </a:r>
            <a:r>
              <a:rPr lang="en-US" altLang="en-US" sz="2800"/>
              <a:t>The </a:t>
            </a:r>
            <a:r>
              <a:rPr lang="en-US" altLang="en-US" sz="2800">
                <a:hlinkClick r:id="rId3" tooltip="Internet"/>
              </a:rPr>
              <a:t>Internet</a:t>
            </a:r>
            <a:r>
              <a:rPr lang="en-US" altLang="en-US" sz="2800"/>
              <a:t> allows for research methods that are more interactive in nature. </a:t>
            </a:r>
          </a:p>
          <a:p>
            <a:pPr algn="just" eaLnBrk="1" hangingPunct="1"/>
            <a:r>
              <a:rPr lang="en-US" altLang="en-US" sz="2800" b="1">
                <a:solidFill>
                  <a:srgbClr val="FF0000"/>
                </a:solidFill>
              </a:rPr>
              <a:t>♦ </a:t>
            </a:r>
            <a:r>
              <a:rPr lang="en-US" altLang="en-US" sz="2800"/>
              <a:t>Exploratory research is not typically generalizable to the </a:t>
            </a:r>
            <a:r>
              <a:rPr lang="en-US" altLang="en-US" sz="2800">
                <a:hlinkClick r:id="rId4" tooltip="Statistical population"/>
              </a:rPr>
              <a:t>population</a:t>
            </a:r>
            <a:r>
              <a:rPr lang="en-US" altLang="en-US" sz="2800"/>
              <a:t> at large. </a:t>
            </a:r>
          </a:p>
        </p:txBody>
      </p:sp>
      <p:sp>
        <p:nvSpPr>
          <p:cNvPr id="82948" name="Slayt Numarası Yer Tutucusu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A410669-A055-7142-84F7-D60F383130C0}" type="slidenum">
              <a:rPr lang="en-US" altLang="en-US" sz="1400"/>
              <a:pPr eaLnBrk="1" hangingPunct="1"/>
              <a:t>19</a:t>
            </a:fld>
            <a:endParaRPr lang="en-US" altLang="en-US" sz="1400"/>
          </a:p>
        </p:txBody>
      </p:sp>
    </p:spTree>
    <p:extLst>
      <p:ext uri="{BB962C8B-B14F-4D97-AF65-F5344CB8AC3E}">
        <p14:creationId xmlns:p14="http://schemas.microsoft.com/office/powerpoint/2010/main" val="84136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76802"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246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4E4EFC3-54D4-2E49-AB03-004DA8074C80}" type="slidenum">
              <a:rPr lang="en-US" altLang="en-US" sz="1400"/>
              <a:pPr eaLnBrk="1" hangingPunct="1"/>
              <a:t>2</a:t>
            </a:fld>
            <a:endParaRPr lang="en-US" altLang="en-US" sz="1400"/>
          </a:p>
        </p:txBody>
      </p:sp>
      <p:cxnSp>
        <p:nvCxnSpPr>
          <p:cNvPr id="4" name="Straight Arrow Connector 3"/>
          <p:cNvCxnSpPr/>
          <p:nvPr/>
        </p:nvCxnSpPr>
        <p:spPr>
          <a:xfrm>
            <a:off x="3287713" y="1341439"/>
            <a:ext cx="576262"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3961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5913" y="333376"/>
            <a:ext cx="5638018"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US" sz="4400" b="1" dirty="0"/>
              <a:t>B. Descriptive Research</a:t>
            </a:r>
            <a:endParaRPr lang="tr-TR" sz="4400" b="1" dirty="0"/>
          </a:p>
        </p:txBody>
      </p:sp>
      <p:sp>
        <p:nvSpPr>
          <p:cNvPr id="74755" name="Dikdörtgen 3"/>
          <p:cNvSpPr>
            <a:spLocks noChangeArrowheads="1"/>
          </p:cNvSpPr>
          <p:nvPr/>
        </p:nvSpPr>
        <p:spPr bwMode="auto">
          <a:xfrm>
            <a:off x="2111376" y="1905001"/>
            <a:ext cx="81375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b="1"/>
              <a:t>Descriptive research</a:t>
            </a:r>
            <a:r>
              <a:rPr lang="en-US" altLang="en-US"/>
              <a:t>, is used to describe characteristics of a </a:t>
            </a:r>
            <a:r>
              <a:rPr lang="en-US" altLang="en-US">
                <a:hlinkClick r:id="rId2" tooltip="Statistical population"/>
              </a:rPr>
              <a:t>population</a:t>
            </a:r>
            <a:r>
              <a:rPr lang="en-US" altLang="en-US"/>
              <a:t> or phenomenon being studied. It does not answer questions about </a:t>
            </a:r>
            <a:r>
              <a:rPr lang="en-US" altLang="en-US">
                <a:solidFill>
                  <a:srgbClr val="FF0000"/>
                </a:solidFill>
              </a:rPr>
              <a:t>how/when/why</a:t>
            </a:r>
            <a:r>
              <a:rPr lang="en-US" altLang="en-US"/>
              <a:t> the characteristics occurred. </a:t>
            </a:r>
            <a:r>
              <a:rPr lang="en-US" altLang="en-US">
                <a:solidFill>
                  <a:srgbClr val="000090"/>
                </a:solidFill>
              </a:rPr>
              <a:t>For example the demographic characteristics of the voters in any city</a:t>
            </a:r>
            <a:r>
              <a:rPr lang="en-US" altLang="en-US"/>
              <a:t>.</a:t>
            </a:r>
          </a:p>
          <a:p>
            <a:pPr algn="just" eaLnBrk="1" hangingPunct="1"/>
            <a:endParaRPr lang="en-US" altLang="en-US"/>
          </a:p>
          <a:p>
            <a:pPr algn="just" eaLnBrk="1" hangingPunct="1"/>
            <a:r>
              <a:rPr lang="en-US" altLang="en-US"/>
              <a:t>Rather it addresses the "what" question </a:t>
            </a:r>
            <a:r>
              <a:rPr lang="en-US" altLang="en-US">
                <a:solidFill>
                  <a:srgbClr val="FF0000"/>
                </a:solidFill>
              </a:rPr>
              <a:t>(What are the characteristics of the population or situation being studied?)</a:t>
            </a:r>
            <a:r>
              <a:rPr lang="en-US" altLang="en-US"/>
              <a:t> The characteristics used to describe the situation or population are usually some kind of categorical scheme also known as descriptive categories. Descriptive research generally precedes </a:t>
            </a:r>
            <a:r>
              <a:rPr lang="en-US" altLang="en-US" sz="1100"/>
              <a:t>(</a:t>
            </a:r>
            <a:r>
              <a:rPr lang="tr-TR" altLang="en-US" sz="1100"/>
              <a:t>öncesinde gelmek)</a:t>
            </a:r>
            <a:r>
              <a:rPr lang="en-US" altLang="en-US" sz="1100"/>
              <a:t> </a:t>
            </a:r>
            <a:r>
              <a:rPr lang="en-US" altLang="en-US"/>
              <a:t>explanatory research. </a:t>
            </a:r>
            <a:endParaRPr lang="tr-TR" altLang="en-US"/>
          </a:p>
        </p:txBody>
      </p:sp>
      <p:sp>
        <p:nvSpPr>
          <p:cNvPr id="83972"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1895040-C56B-C44B-B493-3B6D5398BCFE}" type="slidenum">
              <a:rPr lang="en-US" altLang="en-US" sz="1400"/>
              <a:pPr eaLnBrk="1" hangingPunct="1"/>
              <a:t>20</a:t>
            </a:fld>
            <a:endParaRPr lang="en-US" altLang="en-US" sz="1400"/>
          </a:p>
        </p:txBody>
      </p:sp>
    </p:spTree>
    <p:extLst>
      <p:ext uri="{BB962C8B-B14F-4D97-AF65-F5344CB8AC3E}">
        <p14:creationId xmlns:p14="http://schemas.microsoft.com/office/powerpoint/2010/main" val="182643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 calcmode="lin" valueType="num">
                                      <p:cBhvr additive="base">
                                        <p:cTn id="12"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4755">
                                            <p:txEl>
                                              <p:pRg st="2" end="2"/>
                                            </p:txEl>
                                          </p:spTgt>
                                        </p:tgtEl>
                                        <p:attrNameLst>
                                          <p:attrName>style.visibility</p:attrName>
                                        </p:attrNameLst>
                                      </p:cBhvr>
                                      <p:to>
                                        <p:strVal val="visible"/>
                                      </p:to>
                                    </p:set>
                                    <p:anim calcmode="lin" valueType="num">
                                      <p:cBhvr additive="base">
                                        <p:cTn id="18"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5188" y="549276"/>
            <a:ext cx="7345362" cy="646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US" sz="3600" b="1" dirty="0"/>
              <a:t>C. Causality Research</a:t>
            </a:r>
            <a:endParaRPr lang="tr-TR" sz="3600" b="1" dirty="0"/>
          </a:p>
        </p:txBody>
      </p:sp>
      <p:sp>
        <p:nvSpPr>
          <p:cNvPr id="75779" name="Dikdörtgen 2"/>
          <p:cNvSpPr>
            <a:spLocks noChangeArrowheads="1"/>
          </p:cNvSpPr>
          <p:nvPr/>
        </p:nvSpPr>
        <p:spPr bwMode="auto">
          <a:xfrm>
            <a:off x="2135188" y="1651000"/>
            <a:ext cx="77771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2800" b="1"/>
              <a:t>Causality</a:t>
            </a:r>
            <a:r>
              <a:rPr lang="en-US" altLang="en-US" sz="2800"/>
              <a:t> is the relation between an </a:t>
            </a:r>
            <a:r>
              <a:rPr lang="en-US" altLang="en-US" sz="2800">
                <a:hlinkClick r:id="rId2" tooltip="Event (philosophy)"/>
              </a:rPr>
              <a:t>event</a:t>
            </a:r>
            <a:r>
              <a:rPr lang="en-US" altLang="en-US" sz="2800"/>
              <a:t> (the </a:t>
            </a:r>
            <a:r>
              <a:rPr lang="en-US" altLang="en-US" sz="2800" i="1"/>
              <a:t>cause</a:t>
            </a:r>
            <a:r>
              <a:rPr lang="en-US" altLang="en-US" sz="2800"/>
              <a:t>) and a second event (the </a:t>
            </a:r>
            <a:r>
              <a:rPr lang="en-US" altLang="en-US" sz="2800" i="1">
                <a:hlinkClick r:id="rId3" tooltip="Result"/>
              </a:rPr>
              <a:t>effect</a:t>
            </a:r>
            <a:r>
              <a:rPr lang="en-US" altLang="en-US" sz="2800"/>
              <a:t>), where the second event is understood as a consequence of the first. </a:t>
            </a:r>
            <a:r>
              <a:rPr lang="en-US" altLang="en-US" sz="2800">
                <a:solidFill>
                  <a:srgbClr val="000090"/>
                </a:solidFill>
              </a:rPr>
              <a:t>The relation between the age of the political candidates (cause) and the voting rates (effect).</a:t>
            </a:r>
            <a:endParaRPr lang="tr-TR" altLang="en-US" sz="2800">
              <a:solidFill>
                <a:srgbClr val="000090"/>
              </a:solidFill>
            </a:endParaRPr>
          </a:p>
          <a:p>
            <a:pPr algn="just" eaLnBrk="1" hangingPunct="1"/>
            <a:endParaRPr lang="en-US" altLang="en-US" sz="2800"/>
          </a:p>
          <a:p>
            <a:pPr algn="just" eaLnBrk="1" hangingPunct="1"/>
            <a:r>
              <a:rPr lang="en-US" altLang="en-US" sz="2800"/>
              <a:t>In common usage, causality is also the relation between a set of factors (causes) and a phenomenon (the </a:t>
            </a:r>
            <a:r>
              <a:rPr lang="en-US" altLang="en-US" sz="2800" i="1">
                <a:hlinkClick r:id="rId3" tooltip="Result"/>
              </a:rPr>
              <a:t>effect</a:t>
            </a:r>
            <a:r>
              <a:rPr lang="en-US" altLang="en-US" sz="2800"/>
              <a:t>). </a:t>
            </a:r>
          </a:p>
        </p:txBody>
      </p:sp>
      <p:sp>
        <p:nvSpPr>
          <p:cNvPr id="84996"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260A0F2-5F6D-1E45-9555-D05242FBC615}" type="slidenum">
              <a:rPr lang="en-US" altLang="en-US" sz="1400"/>
              <a:pPr eaLnBrk="1" hangingPunct="1"/>
              <a:t>21</a:t>
            </a:fld>
            <a:endParaRPr lang="en-US" altLang="en-US" sz="1400"/>
          </a:p>
        </p:txBody>
      </p:sp>
    </p:spTree>
    <p:extLst>
      <p:ext uri="{BB962C8B-B14F-4D97-AF65-F5344CB8AC3E}">
        <p14:creationId xmlns:p14="http://schemas.microsoft.com/office/powerpoint/2010/main" val="74246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wipe(down)">
                                      <p:cBhvr>
                                        <p:cTn id="12" dur="500"/>
                                        <p:tgtEl>
                                          <p:spTgt spid="75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fade">
                                      <p:cBhvr>
                                        <p:cTn id="17" dur="1000"/>
                                        <p:tgtEl>
                                          <p:spTgt spid="75779">
                                            <p:txEl>
                                              <p:pRg st="2" end="2"/>
                                            </p:txEl>
                                          </p:spTgt>
                                        </p:tgtEl>
                                      </p:cBhvr>
                                    </p:animEffect>
                                    <p:anim calcmode="lin" valueType="num">
                                      <p:cBhvr>
                                        <p:cTn id="18" dur="10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57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711451" y="395289"/>
            <a:ext cx="7237413" cy="5857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tr-TR" sz="3200" b="1" dirty="0" err="1">
                <a:latin typeface="Times New Roman" pitchFamily="18" charset="0"/>
              </a:rPr>
              <a:t>Examples</a:t>
            </a:r>
            <a:r>
              <a:rPr lang="tr-TR" sz="3200" b="1" dirty="0">
                <a:latin typeface="Times New Roman" pitchFamily="18" charset="0"/>
              </a:rPr>
              <a:t> </a:t>
            </a:r>
            <a:r>
              <a:rPr lang="tr-TR" sz="3200" b="1" dirty="0" err="1">
                <a:latin typeface="Times New Roman" pitchFamily="18" charset="0"/>
              </a:rPr>
              <a:t>for</a:t>
            </a:r>
            <a:r>
              <a:rPr lang="tr-TR" sz="3200" b="1" dirty="0">
                <a:latin typeface="Times New Roman" pitchFamily="18" charset="0"/>
              </a:rPr>
              <a:t> </a:t>
            </a:r>
            <a:r>
              <a:rPr lang="en-US" sz="3200" b="1" dirty="0">
                <a:latin typeface="Times New Roman" pitchFamily="18" charset="0"/>
              </a:rPr>
              <a:t>Types of Research Designs</a:t>
            </a:r>
          </a:p>
        </p:txBody>
      </p:sp>
      <p:sp>
        <p:nvSpPr>
          <p:cNvPr id="125955" name="Rectangle 3"/>
          <p:cNvSpPr>
            <a:spLocks noChangeArrowheads="1"/>
          </p:cNvSpPr>
          <p:nvPr/>
        </p:nvSpPr>
        <p:spPr bwMode="auto">
          <a:xfrm>
            <a:off x="1676400" y="2209800"/>
            <a:ext cx="14478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Times New Roman" pitchFamily="18" charset="0"/>
              </a:rPr>
              <a:t>Exploratory </a:t>
            </a:r>
          </a:p>
          <a:p>
            <a:pPr algn="ctr">
              <a:defRPr/>
            </a:pPr>
            <a:r>
              <a:rPr lang="en-US" sz="2000">
                <a:solidFill>
                  <a:schemeClr val="bg1"/>
                </a:solidFill>
                <a:latin typeface="Times New Roman" pitchFamily="18" charset="0"/>
              </a:rPr>
              <a:t>Research</a:t>
            </a:r>
          </a:p>
        </p:txBody>
      </p:sp>
      <p:sp>
        <p:nvSpPr>
          <p:cNvPr id="125956" name="Rectangle 4"/>
          <p:cNvSpPr>
            <a:spLocks noChangeArrowheads="1"/>
          </p:cNvSpPr>
          <p:nvPr/>
        </p:nvSpPr>
        <p:spPr bwMode="auto">
          <a:xfrm>
            <a:off x="1676400" y="5105400"/>
            <a:ext cx="14478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Times New Roman" pitchFamily="18" charset="0"/>
              </a:rPr>
              <a:t>Causal</a:t>
            </a:r>
          </a:p>
          <a:p>
            <a:pPr algn="ctr">
              <a:defRPr/>
            </a:pPr>
            <a:r>
              <a:rPr lang="en-US" sz="2000">
                <a:solidFill>
                  <a:schemeClr val="bg1"/>
                </a:solidFill>
                <a:latin typeface="Times New Roman" pitchFamily="18" charset="0"/>
              </a:rPr>
              <a:t>Research</a:t>
            </a:r>
          </a:p>
        </p:txBody>
      </p:sp>
      <p:sp>
        <p:nvSpPr>
          <p:cNvPr id="125957" name="Rectangle 5"/>
          <p:cNvSpPr>
            <a:spLocks noChangeArrowheads="1"/>
          </p:cNvSpPr>
          <p:nvPr/>
        </p:nvSpPr>
        <p:spPr bwMode="auto">
          <a:xfrm>
            <a:off x="1676400" y="3657600"/>
            <a:ext cx="14478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Times New Roman" pitchFamily="18" charset="0"/>
              </a:rPr>
              <a:t>Descriptive</a:t>
            </a:r>
          </a:p>
          <a:p>
            <a:pPr algn="ctr">
              <a:defRPr/>
            </a:pPr>
            <a:r>
              <a:rPr lang="en-US" sz="2000">
                <a:solidFill>
                  <a:schemeClr val="bg1"/>
                </a:solidFill>
                <a:latin typeface="Times New Roman" pitchFamily="18" charset="0"/>
              </a:rPr>
              <a:t>Research</a:t>
            </a:r>
          </a:p>
        </p:txBody>
      </p:sp>
      <p:sp>
        <p:nvSpPr>
          <p:cNvPr id="125958" name="Rectangle 6"/>
          <p:cNvSpPr>
            <a:spLocks noChangeArrowheads="1"/>
          </p:cNvSpPr>
          <p:nvPr/>
        </p:nvSpPr>
        <p:spPr bwMode="auto">
          <a:xfrm>
            <a:off x="3810000" y="1752600"/>
            <a:ext cx="3581400" cy="12954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buFontTx/>
              <a:buChar char="•"/>
              <a:defRPr/>
            </a:pPr>
            <a:r>
              <a:rPr lang="en-US">
                <a:solidFill>
                  <a:schemeClr val="bg1"/>
                </a:solidFill>
                <a:latin typeface="Times New Roman" pitchFamily="18" charset="0"/>
              </a:rPr>
              <a:t>Formulate problems more precisely</a:t>
            </a:r>
          </a:p>
          <a:p>
            <a:pPr>
              <a:buFontTx/>
              <a:buChar char="•"/>
              <a:defRPr/>
            </a:pPr>
            <a:r>
              <a:rPr lang="en-US">
                <a:solidFill>
                  <a:schemeClr val="bg1"/>
                </a:solidFill>
                <a:latin typeface="Times New Roman" pitchFamily="18" charset="0"/>
              </a:rPr>
              <a:t>Establish priorities for research</a:t>
            </a:r>
          </a:p>
          <a:p>
            <a:pPr>
              <a:buFontTx/>
              <a:buChar char="•"/>
              <a:defRPr/>
            </a:pPr>
            <a:r>
              <a:rPr lang="en-US">
                <a:solidFill>
                  <a:schemeClr val="bg1"/>
                </a:solidFill>
                <a:latin typeface="Times New Roman" pitchFamily="18" charset="0"/>
              </a:rPr>
              <a:t>Eliminate impractical ideas</a:t>
            </a:r>
          </a:p>
          <a:p>
            <a:pPr>
              <a:buFontTx/>
              <a:buChar char="•"/>
              <a:defRPr/>
            </a:pPr>
            <a:r>
              <a:rPr lang="en-US">
                <a:solidFill>
                  <a:schemeClr val="bg1"/>
                </a:solidFill>
                <a:latin typeface="Times New Roman" pitchFamily="18" charset="0"/>
              </a:rPr>
              <a:t>Clarify concepts</a:t>
            </a:r>
            <a:endParaRPr lang="tr-TR">
              <a:solidFill>
                <a:schemeClr val="bg1"/>
              </a:solidFill>
              <a:latin typeface="Times New Roman" pitchFamily="18" charset="0"/>
            </a:endParaRPr>
          </a:p>
          <a:p>
            <a:pPr>
              <a:buFontTx/>
              <a:buChar char="•"/>
              <a:defRPr/>
            </a:pPr>
            <a:r>
              <a:rPr lang="en-US">
                <a:solidFill>
                  <a:schemeClr val="bg1"/>
                </a:solidFill>
                <a:latin typeface="Times New Roman" pitchFamily="18" charset="0"/>
              </a:rPr>
              <a:t>Develop Hypotheses</a:t>
            </a:r>
          </a:p>
        </p:txBody>
      </p:sp>
      <p:sp>
        <p:nvSpPr>
          <p:cNvPr id="125959" name="Rectangle 7"/>
          <p:cNvSpPr>
            <a:spLocks noChangeArrowheads="1"/>
          </p:cNvSpPr>
          <p:nvPr/>
        </p:nvSpPr>
        <p:spPr bwMode="auto">
          <a:xfrm>
            <a:off x="8001000" y="1752600"/>
            <a:ext cx="2438400" cy="19812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buFontTx/>
              <a:buChar char="•"/>
              <a:defRPr/>
            </a:pPr>
            <a:r>
              <a:rPr lang="en-US">
                <a:solidFill>
                  <a:schemeClr val="bg1"/>
                </a:solidFill>
                <a:latin typeface="Times New Roman" pitchFamily="18" charset="0"/>
              </a:rPr>
              <a:t>Literature search</a:t>
            </a:r>
          </a:p>
          <a:p>
            <a:pPr>
              <a:buFontTx/>
              <a:buChar char="•"/>
              <a:defRPr/>
            </a:pPr>
            <a:r>
              <a:rPr lang="en-US">
                <a:solidFill>
                  <a:schemeClr val="bg1"/>
                </a:solidFill>
                <a:latin typeface="Times New Roman" pitchFamily="18" charset="0"/>
              </a:rPr>
              <a:t>Experience survey</a:t>
            </a:r>
          </a:p>
          <a:p>
            <a:pPr>
              <a:buFontTx/>
              <a:buChar char="•"/>
              <a:defRPr/>
            </a:pPr>
            <a:r>
              <a:rPr lang="en-US">
                <a:solidFill>
                  <a:schemeClr val="bg1"/>
                </a:solidFill>
                <a:latin typeface="Times New Roman" pitchFamily="18" charset="0"/>
              </a:rPr>
              <a:t>Analysis of select cases</a:t>
            </a:r>
          </a:p>
          <a:p>
            <a:pPr>
              <a:buFontTx/>
              <a:buChar char="•"/>
              <a:defRPr/>
            </a:pPr>
            <a:r>
              <a:rPr lang="en-US">
                <a:solidFill>
                  <a:schemeClr val="bg1"/>
                </a:solidFill>
                <a:latin typeface="Times New Roman" pitchFamily="18" charset="0"/>
              </a:rPr>
              <a:t>Focus groups</a:t>
            </a:r>
          </a:p>
          <a:p>
            <a:pPr>
              <a:buFontTx/>
              <a:buChar char="•"/>
              <a:defRPr/>
            </a:pPr>
            <a:r>
              <a:rPr lang="en-US">
                <a:solidFill>
                  <a:schemeClr val="bg1"/>
                </a:solidFill>
                <a:latin typeface="Times New Roman" pitchFamily="18" charset="0"/>
              </a:rPr>
              <a:t>Interviews</a:t>
            </a:r>
          </a:p>
          <a:p>
            <a:pPr>
              <a:buFontTx/>
              <a:buChar char="•"/>
              <a:defRPr/>
            </a:pPr>
            <a:r>
              <a:rPr lang="en-US">
                <a:solidFill>
                  <a:schemeClr val="bg1"/>
                </a:solidFill>
                <a:latin typeface="Times New Roman" pitchFamily="18" charset="0"/>
              </a:rPr>
              <a:t>Projective tests</a:t>
            </a:r>
          </a:p>
          <a:p>
            <a:pPr>
              <a:buFontTx/>
              <a:buChar char="•"/>
              <a:defRPr/>
            </a:pPr>
            <a:r>
              <a:rPr lang="en-US">
                <a:solidFill>
                  <a:schemeClr val="bg1"/>
                </a:solidFill>
                <a:latin typeface="Times New Roman" pitchFamily="18" charset="0"/>
              </a:rPr>
              <a:t>Ethnographies</a:t>
            </a:r>
          </a:p>
        </p:txBody>
      </p:sp>
      <p:sp>
        <p:nvSpPr>
          <p:cNvPr id="125960" name="Rectangle 8"/>
          <p:cNvSpPr>
            <a:spLocks noChangeArrowheads="1"/>
          </p:cNvSpPr>
          <p:nvPr/>
        </p:nvSpPr>
        <p:spPr bwMode="auto">
          <a:xfrm>
            <a:off x="3810000" y="3124201"/>
            <a:ext cx="3581400" cy="1673225"/>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buFontTx/>
              <a:buChar char="•"/>
              <a:defRPr/>
            </a:pPr>
            <a:r>
              <a:rPr lang="en-US">
                <a:solidFill>
                  <a:schemeClr val="bg1"/>
                </a:solidFill>
                <a:latin typeface="Times New Roman" pitchFamily="18" charset="0"/>
              </a:rPr>
              <a:t>Describe segment characteristics </a:t>
            </a:r>
          </a:p>
          <a:p>
            <a:pPr>
              <a:buFontTx/>
              <a:buChar char="•"/>
              <a:defRPr/>
            </a:pPr>
            <a:r>
              <a:rPr lang="en-US">
                <a:solidFill>
                  <a:schemeClr val="bg1"/>
                </a:solidFill>
                <a:latin typeface="Times New Roman" pitchFamily="18" charset="0"/>
              </a:rPr>
              <a:t>Estimate proportion of people </a:t>
            </a:r>
            <a:br>
              <a:rPr lang="en-US">
                <a:solidFill>
                  <a:schemeClr val="bg1"/>
                </a:solidFill>
                <a:latin typeface="Times New Roman" pitchFamily="18" charset="0"/>
              </a:rPr>
            </a:br>
            <a:r>
              <a:rPr lang="en-US">
                <a:solidFill>
                  <a:schemeClr val="bg1"/>
                </a:solidFill>
                <a:latin typeface="Times New Roman" pitchFamily="18" charset="0"/>
              </a:rPr>
              <a:t>  who behave in a certain way</a:t>
            </a:r>
          </a:p>
          <a:p>
            <a:pPr>
              <a:buFontTx/>
              <a:buChar char="•"/>
              <a:defRPr/>
            </a:pPr>
            <a:r>
              <a:rPr lang="en-US">
                <a:solidFill>
                  <a:schemeClr val="bg1"/>
                </a:solidFill>
                <a:latin typeface="Times New Roman" pitchFamily="18" charset="0"/>
              </a:rPr>
              <a:t>Make specific predictions</a:t>
            </a:r>
            <a:endParaRPr lang="tr-TR">
              <a:solidFill>
                <a:schemeClr val="bg1"/>
              </a:solidFill>
              <a:latin typeface="Times New Roman" pitchFamily="18" charset="0"/>
            </a:endParaRPr>
          </a:p>
          <a:p>
            <a:pPr>
              <a:buFontTx/>
              <a:buChar char="•"/>
              <a:defRPr/>
            </a:pPr>
            <a:r>
              <a:rPr lang="tr-TR">
                <a:solidFill>
                  <a:schemeClr val="bg1"/>
                </a:solidFill>
                <a:latin typeface="Times New Roman" pitchFamily="18" charset="0"/>
              </a:rPr>
              <a:t>Test hypotheses</a:t>
            </a:r>
            <a:endParaRPr lang="en-US">
              <a:solidFill>
                <a:schemeClr val="bg1"/>
              </a:solidFill>
              <a:latin typeface="Times New Roman" pitchFamily="18" charset="0"/>
            </a:endParaRPr>
          </a:p>
        </p:txBody>
      </p:sp>
      <p:sp>
        <p:nvSpPr>
          <p:cNvPr id="125961" name="Rectangle 9"/>
          <p:cNvSpPr>
            <a:spLocks noChangeArrowheads="1"/>
          </p:cNvSpPr>
          <p:nvPr/>
        </p:nvSpPr>
        <p:spPr bwMode="auto">
          <a:xfrm>
            <a:off x="8001000" y="4038600"/>
            <a:ext cx="2438400" cy="12192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buFontTx/>
              <a:buChar char="•"/>
              <a:defRPr/>
            </a:pPr>
            <a:r>
              <a:rPr lang="en-US">
                <a:solidFill>
                  <a:schemeClr val="bg1"/>
                </a:solidFill>
                <a:latin typeface="Times New Roman" pitchFamily="18" charset="0"/>
              </a:rPr>
              <a:t>Longitudinal study</a:t>
            </a:r>
          </a:p>
          <a:p>
            <a:pPr>
              <a:buFontTx/>
              <a:buChar char="•"/>
              <a:defRPr/>
            </a:pPr>
            <a:r>
              <a:rPr lang="en-US">
                <a:solidFill>
                  <a:schemeClr val="bg1"/>
                </a:solidFill>
                <a:latin typeface="Times New Roman" pitchFamily="18" charset="0"/>
              </a:rPr>
              <a:t>True panel</a:t>
            </a:r>
          </a:p>
          <a:p>
            <a:pPr>
              <a:buFontTx/>
              <a:buChar char="•"/>
              <a:defRPr/>
            </a:pPr>
            <a:r>
              <a:rPr lang="en-US">
                <a:solidFill>
                  <a:schemeClr val="bg1"/>
                </a:solidFill>
                <a:latin typeface="Times New Roman" pitchFamily="18" charset="0"/>
              </a:rPr>
              <a:t>Omnibus panel</a:t>
            </a:r>
          </a:p>
          <a:p>
            <a:pPr>
              <a:buFontTx/>
              <a:buChar char="•"/>
              <a:defRPr/>
            </a:pPr>
            <a:r>
              <a:rPr lang="en-US">
                <a:solidFill>
                  <a:schemeClr val="bg1"/>
                </a:solidFill>
                <a:latin typeface="Times New Roman" pitchFamily="18" charset="0"/>
              </a:rPr>
              <a:t>Sample Survey</a:t>
            </a:r>
          </a:p>
        </p:txBody>
      </p:sp>
      <p:sp>
        <p:nvSpPr>
          <p:cNvPr id="125962" name="Rectangle 10"/>
          <p:cNvSpPr>
            <a:spLocks noChangeArrowheads="1"/>
          </p:cNvSpPr>
          <p:nvPr/>
        </p:nvSpPr>
        <p:spPr bwMode="auto">
          <a:xfrm>
            <a:off x="3810000" y="4953000"/>
            <a:ext cx="3581400" cy="1524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buFontTx/>
              <a:buChar char="•"/>
              <a:defRPr/>
            </a:pPr>
            <a:r>
              <a:rPr lang="en-US">
                <a:solidFill>
                  <a:schemeClr val="bg1"/>
                </a:solidFill>
                <a:latin typeface="Times New Roman" pitchFamily="18" charset="0"/>
              </a:rPr>
              <a:t>Provide evidence regarding causal </a:t>
            </a:r>
            <a:br>
              <a:rPr lang="en-US">
                <a:solidFill>
                  <a:schemeClr val="bg1"/>
                </a:solidFill>
                <a:latin typeface="Times New Roman" pitchFamily="18" charset="0"/>
              </a:rPr>
            </a:br>
            <a:r>
              <a:rPr lang="en-US">
                <a:solidFill>
                  <a:schemeClr val="bg1"/>
                </a:solidFill>
                <a:latin typeface="Times New Roman" pitchFamily="18" charset="0"/>
              </a:rPr>
              <a:t> relationships by means of:</a:t>
            </a:r>
          </a:p>
          <a:p>
            <a:pPr>
              <a:buFontTx/>
              <a:buChar char="•"/>
              <a:defRPr/>
            </a:pPr>
            <a:r>
              <a:rPr lang="en-US">
                <a:solidFill>
                  <a:schemeClr val="bg1"/>
                </a:solidFill>
                <a:latin typeface="Times New Roman" pitchFamily="18" charset="0"/>
              </a:rPr>
              <a:t>Concomitant variation</a:t>
            </a:r>
          </a:p>
          <a:p>
            <a:pPr>
              <a:buFontTx/>
              <a:buChar char="•"/>
              <a:defRPr/>
            </a:pPr>
            <a:r>
              <a:rPr lang="en-US">
                <a:solidFill>
                  <a:schemeClr val="bg1"/>
                </a:solidFill>
                <a:latin typeface="Times New Roman" pitchFamily="18" charset="0"/>
              </a:rPr>
              <a:t>Time order in which variables occur</a:t>
            </a:r>
          </a:p>
          <a:p>
            <a:pPr>
              <a:buFontTx/>
              <a:buChar char="•"/>
              <a:defRPr/>
            </a:pPr>
            <a:r>
              <a:rPr lang="en-US">
                <a:solidFill>
                  <a:schemeClr val="bg1"/>
                </a:solidFill>
                <a:latin typeface="Times New Roman" pitchFamily="18" charset="0"/>
              </a:rPr>
              <a:t>Elimination other explanations</a:t>
            </a:r>
          </a:p>
        </p:txBody>
      </p:sp>
      <p:sp>
        <p:nvSpPr>
          <p:cNvPr id="125963" name="Rectangle 11"/>
          <p:cNvSpPr>
            <a:spLocks noChangeArrowheads="1"/>
          </p:cNvSpPr>
          <p:nvPr/>
        </p:nvSpPr>
        <p:spPr bwMode="auto">
          <a:xfrm>
            <a:off x="8001000" y="5638800"/>
            <a:ext cx="24384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buFontTx/>
              <a:buChar char="•"/>
              <a:defRPr/>
            </a:pPr>
            <a:r>
              <a:rPr lang="en-US">
                <a:solidFill>
                  <a:schemeClr val="bg1"/>
                </a:solidFill>
                <a:latin typeface="Times New Roman" pitchFamily="18" charset="0"/>
              </a:rPr>
              <a:t>Laboratory experiment</a:t>
            </a:r>
          </a:p>
          <a:p>
            <a:pPr>
              <a:buFontTx/>
              <a:buChar char="•"/>
              <a:defRPr/>
            </a:pPr>
            <a:r>
              <a:rPr lang="en-US">
                <a:solidFill>
                  <a:schemeClr val="bg1"/>
                </a:solidFill>
                <a:latin typeface="Times New Roman" pitchFamily="18" charset="0"/>
              </a:rPr>
              <a:t>Field experiment</a:t>
            </a:r>
          </a:p>
        </p:txBody>
      </p:sp>
      <p:sp>
        <p:nvSpPr>
          <p:cNvPr id="86028" name="Text Box 12"/>
          <p:cNvSpPr txBox="1">
            <a:spLocks noChangeArrowheads="1"/>
          </p:cNvSpPr>
          <p:nvPr/>
        </p:nvSpPr>
        <p:spPr bwMode="auto">
          <a:xfrm>
            <a:off x="3886201" y="1246188"/>
            <a:ext cx="777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2400" b="1" i="1" u="sng">
                <a:latin typeface="Times New Roman" charset="0"/>
              </a:rPr>
              <a:t>Uses</a:t>
            </a:r>
          </a:p>
        </p:txBody>
      </p:sp>
      <p:sp>
        <p:nvSpPr>
          <p:cNvPr id="86029" name="Text Box 13"/>
          <p:cNvSpPr txBox="1">
            <a:spLocks noChangeArrowheads="1"/>
          </p:cNvSpPr>
          <p:nvPr/>
        </p:nvSpPr>
        <p:spPr bwMode="auto">
          <a:xfrm>
            <a:off x="8001001" y="1246188"/>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2400" b="1" i="1" u="sng">
                <a:latin typeface="Times New Roman" charset="0"/>
              </a:rPr>
              <a:t>Types</a:t>
            </a:r>
          </a:p>
        </p:txBody>
      </p:sp>
      <p:sp>
        <p:nvSpPr>
          <p:cNvPr id="125966" name="Line 14"/>
          <p:cNvSpPr>
            <a:spLocks noChangeShapeType="1"/>
          </p:cNvSpPr>
          <p:nvPr/>
        </p:nvSpPr>
        <p:spPr bwMode="auto">
          <a:xfrm>
            <a:off x="3124200" y="2590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25967" name="Line 15"/>
          <p:cNvSpPr>
            <a:spLocks noChangeShapeType="1"/>
          </p:cNvSpPr>
          <p:nvPr/>
        </p:nvSpPr>
        <p:spPr bwMode="auto">
          <a:xfrm>
            <a:off x="3124200" y="548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25968" name="Line 16"/>
          <p:cNvSpPr>
            <a:spLocks noChangeShapeType="1"/>
          </p:cNvSpPr>
          <p:nvPr/>
        </p:nvSpPr>
        <p:spPr bwMode="auto">
          <a:xfrm>
            <a:off x="3124200" y="4038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25969" name="Line 17"/>
          <p:cNvSpPr>
            <a:spLocks noChangeShapeType="1"/>
          </p:cNvSpPr>
          <p:nvPr/>
        </p:nvSpPr>
        <p:spPr bwMode="auto">
          <a:xfrm>
            <a:off x="7391400" y="2667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25970" name="Line 18"/>
          <p:cNvSpPr>
            <a:spLocks noChangeShapeType="1"/>
          </p:cNvSpPr>
          <p:nvPr/>
        </p:nvSpPr>
        <p:spPr bwMode="auto">
          <a:xfrm>
            <a:off x="7391400" y="6096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25971" name="Line 19"/>
          <p:cNvSpPr>
            <a:spLocks noChangeShapeType="1"/>
          </p:cNvSpPr>
          <p:nvPr/>
        </p:nvSpPr>
        <p:spPr bwMode="auto">
          <a:xfrm>
            <a:off x="7391400" y="4495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6036" name="Slayt Numarası Yer Tutucusu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2AD6AAB-CBF4-8545-8206-A78CE4ED6EBA}" type="slidenum">
              <a:rPr lang="en-US" altLang="en-US" sz="1400"/>
              <a:pPr eaLnBrk="1" hangingPunct="1"/>
              <a:t>22</a:t>
            </a:fld>
            <a:endParaRPr lang="en-US" altLang="en-US" sz="1400"/>
          </a:p>
        </p:txBody>
      </p:sp>
    </p:spTree>
    <p:extLst>
      <p:ext uri="{BB962C8B-B14F-4D97-AF65-F5344CB8AC3E}">
        <p14:creationId xmlns:p14="http://schemas.microsoft.com/office/powerpoint/2010/main" val="175837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966"/>
                                        </p:tgtEl>
                                        <p:attrNameLst>
                                          <p:attrName>style.visibility</p:attrName>
                                        </p:attrNameLst>
                                      </p:cBhvr>
                                      <p:to>
                                        <p:strVal val="visible"/>
                                      </p:to>
                                    </p:set>
                                    <p:animEffect transition="in" filter="wipe(left)">
                                      <p:cBhvr>
                                        <p:cTn id="7" dur="500"/>
                                        <p:tgtEl>
                                          <p:spTgt spid="12596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5958"/>
                                        </p:tgtEl>
                                        <p:attrNameLst>
                                          <p:attrName>style.visibility</p:attrName>
                                        </p:attrNameLst>
                                      </p:cBhvr>
                                      <p:to>
                                        <p:strVal val="visible"/>
                                      </p:to>
                                    </p:set>
                                    <p:animEffect transition="in" filter="wipe(left)">
                                      <p:cBhvr>
                                        <p:cTn id="11" dur="500"/>
                                        <p:tgtEl>
                                          <p:spTgt spid="12595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5969"/>
                                        </p:tgtEl>
                                        <p:attrNameLst>
                                          <p:attrName>style.visibility</p:attrName>
                                        </p:attrNameLst>
                                      </p:cBhvr>
                                      <p:to>
                                        <p:strVal val="visible"/>
                                      </p:to>
                                    </p:set>
                                    <p:animEffect transition="in" filter="wipe(left)">
                                      <p:cBhvr>
                                        <p:cTn id="15" dur="500"/>
                                        <p:tgtEl>
                                          <p:spTgt spid="1259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2595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25968"/>
                                        </p:tgtEl>
                                        <p:attrNameLst>
                                          <p:attrName>style.visibility</p:attrName>
                                        </p:attrNameLst>
                                      </p:cBhvr>
                                      <p:to>
                                        <p:strVal val="visible"/>
                                      </p:to>
                                    </p:set>
                                    <p:animEffect transition="in" filter="wipe(left)">
                                      <p:cBhvr>
                                        <p:cTn id="24" dur="500"/>
                                        <p:tgtEl>
                                          <p:spTgt spid="125968"/>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25960"/>
                                        </p:tgtEl>
                                        <p:attrNameLst>
                                          <p:attrName>style.visibility</p:attrName>
                                        </p:attrNameLst>
                                      </p:cBhvr>
                                      <p:to>
                                        <p:strVal val="visible"/>
                                      </p:to>
                                    </p:set>
                                    <p:animEffect transition="in" filter="wipe(left)">
                                      <p:cBhvr>
                                        <p:cTn id="28" dur="500"/>
                                        <p:tgtEl>
                                          <p:spTgt spid="125960"/>
                                        </p:tgtEl>
                                      </p:cBhvr>
                                    </p:animEffect>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5971"/>
                                        </p:tgtEl>
                                        <p:attrNameLst>
                                          <p:attrName>style.visibility</p:attrName>
                                        </p:attrNameLst>
                                      </p:cBhvr>
                                      <p:to>
                                        <p:strVal val="visible"/>
                                      </p:to>
                                    </p:set>
                                    <p:animEffect transition="in" filter="wipe(left)">
                                      <p:cBhvr>
                                        <p:cTn id="32" dur="500"/>
                                        <p:tgtEl>
                                          <p:spTgt spid="1259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596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25967"/>
                                        </p:tgtEl>
                                        <p:attrNameLst>
                                          <p:attrName>style.visibility</p:attrName>
                                        </p:attrNameLst>
                                      </p:cBhvr>
                                      <p:to>
                                        <p:strVal val="visible"/>
                                      </p:to>
                                    </p:set>
                                    <p:animEffect transition="in" filter="wipe(left)">
                                      <p:cBhvr>
                                        <p:cTn id="41" dur="500"/>
                                        <p:tgtEl>
                                          <p:spTgt spid="125967"/>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25962"/>
                                        </p:tgtEl>
                                        <p:attrNameLst>
                                          <p:attrName>style.visibility</p:attrName>
                                        </p:attrNameLst>
                                      </p:cBhvr>
                                      <p:to>
                                        <p:strVal val="visible"/>
                                      </p:to>
                                    </p:set>
                                    <p:animEffect transition="in" filter="wipe(left)">
                                      <p:cBhvr>
                                        <p:cTn id="45" dur="500"/>
                                        <p:tgtEl>
                                          <p:spTgt spid="125962"/>
                                        </p:tgtEl>
                                      </p:cBhvr>
                                    </p:animEffect>
                                  </p:childTnLst>
                                </p:cTn>
                              </p:par>
                            </p:childTnLst>
                          </p:cTn>
                        </p:par>
                        <p:par>
                          <p:cTn id="46" fill="hold" nodeType="afterGroup">
                            <p:stCondLst>
                              <p:cond delay="1000"/>
                            </p:stCondLst>
                            <p:childTnLst>
                              <p:par>
                                <p:cTn id="47" presetID="22" presetClass="entr" presetSubtype="8" fill="hold" nodeType="afterEffect">
                                  <p:stCondLst>
                                    <p:cond delay="0"/>
                                  </p:stCondLst>
                                  <p:childTnLst>
                                    <p:set>
                                      <p:cBhvr>
                                        <p:cTn id="48" dur="1" fill="hold">
                                          <p:stCondLst>
                                            <p:cond delay="0"/>
                                          </p:stCondLst>
                                        </p:cTn>
                                        <p:tgtEl>
                                          <p:spTgt spid="125970"/>
                                        </p:tgtEl>
                                        <p:attrNameLst>
                                          <p:attrName>style.visibility</p:attrName>
                                        </p:attrNameLst>
                                      </p:cBhvr>
                                      <p:to>
                                        <p:strVal val="visible"/>
                                      </p:to>
                                    </p:set>
                                    <p:animEffect transition="in" filter="wipe(left)">
                                      <p:cBhvr>
                                        <p:cTn id="49" dur="500"/>
                                        <p:tgtEl>
                                          <p:spTgt spid="1259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25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autoUpdateAnimBg="0"/>
      <p:bldP spid="125959" grpId="0" animBg="1" autoUpdateAnimBg="0"/>
      <p:bldP spid="125960" grpId="0" animBg="1" autoUpdateAnimBg="0"/>
      <p:bldP spid="125961" grpId="0" animBg="1" autoUpdateAnimBg="0"/>
      <p:bldP spid="125962" grpId="0" animBg="1" autoUpdateAnimBg="0"/>
      <p:bldP spid="12596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2">
            <a:extLst>
              <a:ext uri="{28A0092B-C50C-407E-A947-70E740481C1C}">
                <a14:useLocalDpi xmlns:a14="http://schemas.microsoft.com/office/drawing/2010/main" val="0"/>
              </a:ext>
            </a:extLst>
          </a:blip>
          <a:srcRect l="8479" t="18651" r="5515" b="11308"/>
          <a:stretch>
            <a:fillRect/>
          </a:stretch>
        </p:blipFill>
        <p:spPr bwMode="auto">
          <a:xfrm>
            <a:off x="1490662" y="981076"/>
            <a:ext cx="9177338" cy="512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043" name="Slayt Numarası Yer Tutucusu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2FDCD32-5374-2646-987D-03F77BA8CD74}" type="slidenum">
              <a:rPr lang="en-US" altLang="en-US" sz="1400"/>
              <a:pPr eaLnBrk="1" hangingPunct="1"/>
              <a:t>23</a:t>
            </a:fld>
            <a:endParaRPr lang="en-US" altLang="en-US" sz="1400"/>
          </a:p>
        </p:txBody>
      </p:sp>
    </p:spTree>
    <p:extLst>
      <p:ext uri="{BB962C8B-B14F-4D97-AF65-F5344CB8AC3E}">
        <p14:creationId xmlns:p14="http://schemas.microsoft.com/office/powerpoint/2010/main" val="149715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0" y="765175"/>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a:solidFill>
                  <a:srgbClr val="FF0000"/>
                </a:solidFill>
              </a:rPr>
              <a:t>First Step </a:t>
            </a:r>
            <a:r>
              <a:rPr lang="tr-TR" altLang="en-US" sz="2000" b="1">
                <a:solidFill>
                  <a:srgbClr val="FF0000"/>
                </a:solidFill>
              </a:rPr>
              <a:t>                </a:t>
            </a:r>
            <a:r>
              <a:rPr lang="en-US" altLang="en-US" sz="1800" b="1">
                <a:solidFill>
                  <a:srgbClr val="FF0000"/>
                </a:solidFill>
              </a:rPr>
              <a:t>Preparing stage 	</a:t>
            </a:r>
            <a:r>
              <a:rPr lang="tr-TR" altLang="en-US" sz="1800" b="1">
                <a:solidFill>
                  <a:srgbClr val="FF0000"/>
                </a:solidFill>
              </a:rPr>
              <a:t>           </a:t>
            </a:r>
            <a:r>
              <a:rPr lang="en-US" altLang="en-US" sz="1800" b="1"/>
              <a:t>2. Defining problem/opportunity</a:t>
            </a:r>
          </a:p>
        </p:txBody>
      </p:sp>
      <p:cxnSp>
        <p:nvCxnSpPr>
          <p:cNvPr id="4" name="Düz Ok Bağlayıcısı 3"/>
          <p:cNvCxnSpPr>
            <a:cxnSpLocks noChangeShapeType="1"/>
          </p:cNvCxnSpPr>
          <p:nvPr/>
        </p:nvCxnSpPr>
        <p:spPr bwMode="auto">
          <a:xfrm>
            <a:off x="2927351" y="981075"/>
            <a:ext cx="1152525"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6" name="Düz Ok Bağlayıcısı 5"/>
          <p:cNvCxnSpPr>
            <a:cxnSpLocks noChangeShapeType="1"/>
          </p:cNvCxnSpPr>
          <p:nvPr/>
        </p:nvCxnSpPr>
        <p:spPr bwMode="auto">
          <a:xfrm>
            <a:off x="5880100" y="981075"/>
            <a:ext cx="1079500"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7" name="Dikdörtgen 6"/>
          <p:cNvSpPr>
            <a:spLocks noChangeArrowheads="1"/>
          </p:cNvSpPr>
          <p:nvPr/>
        </p:nvSpPr>
        <p:spPr bwMode="auto">
          <a:xfrm>
            <a:off x="2351088" y="2828925"/>
            <a:ext cx="77771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2800"/>
              <a:t>The logical starting point in wishing to support the</a:t>
            </a:r>
            <a:r>
              <a:rPr lang="tr-TR" altLang="en-US" sz="2800"/>
              <a:t> </a:t>
            </a:r>
            <a:r>
              <a:rPr lang="en-US" altLang="en-US" sz="2800"/>
              <a:t>decision-maker is trying</a:t>
            </a:r>
            <a:r>
              <a:rPr lang="tr-TR" altLang="en-US" sz="2800"/>
              <a:t> </a:t>
            </a:r>
            <a:r>
              <a:rPr lang="en-US" altLang="en-US" sz="2800"/>
              <a:t>to understand what </a:t>
            </a:r>
            <a:r>
              <a:rPr lang="tr-TR" altLang="en-US" sz="2800"/>
              <a:t> </a:t>
            </a:r>
            <a:r>
              <a:rPr lang="en-US" altLang="en-US" sz="2800"/>
              <a:t>problem</a:t>
            </a:r>
            <a:r>
              <a:rPr lang="tr-TR" altLang="en-US" sz="2800"/>
              <a:t> or opportunity</a:t>
            </a:r>
            <a:r>
              <a:rPr lang="en-US" altLang="en-US" sz="2800"/>
              <a:t> is being tackled</a:t>
            </a:r>
            <a:r>
              <a:rPr lang="tr-TR" altLang="en-US" sz="2800"/>
              <a:t> </a:t>
            </a:r>
            <a:r>
              <a:rPr lang="tr-TR" altLang="en-US" sz="1400" b="1"/>
              <a:t>(ele alınan</a:t>
            </a:r>
            <a:r>
              <a:rPr lang="tr-TR" altLang="en-US" sz="1100"/>
              <a:t>)</a:t>
            </a:r>
            <a:r>
              <a:rPr lang="en-US" altLang="en-US" sz="2800"/>
              <a:t>.</a:t>
            </a:r>
            <a:endParaRPr lang="tr-TR" altLang="en-US" sz="2800"/>
          </a:p>
        </p:txBody>
      </p:sp>
      <p:sp>
        <p:nvSpPr>
          <p:cNvPr id="88070" name="Slayt Numarası Yer Tutucusu 7"/>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4D31D28-734B-CE49-BB62-B2A92FCE9AD8}" type="slidenum">
              <a:rPr lang="en-US" altLang="en-US" sz="1400"/>
              <a:pPr eaLnBrk="1" hangingPunct="1"/>
              <a:t>24</a:t>
            </a:fld>
            <a:endParaRPr lang="en-US" altLang="en-US" sz="1400"/>
          </a:p>
        </p:txBody>
      </p:sp>
    </p:spTree>
    <p:extLst>
      <p:ext uri="{BB962C8B-B14F-4D97-AF65-F5344CB8AC3E}">
        <p14:creationId xmlns:p14="http://schemas.microsoft.com/office/powerpoint/2010/main" val="54106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0" y="765175"/>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a:solidFill>
                  <a:srgbClr val="FF0000"/>
                </a:solidFill>
              </a:rPr>
              <a:t>First Step </a:t>
            </a:r>
            <a:r>
              <a:rPr lang="tr-TR" altLang="en-US" sz="2000" b="1">
                <a:solidFill>
                  <a:srgbClr val="FF0000"/>
                </a:solidFill>
              </a:rPr>
              <a:t>                        </a:t>
            </a:r>
            <a:r>
              <a:rPr lang="en-US" altLang="en-US" sz="1800" b="1">
                <a:solidFill>
                  <a:srgbClr val="FF0000"/>
                </a:solidFill>
              </a:rPr>
              <a:t>Preparing stage 	</a:t>
            </a:r>
            <a:r>
              <a:rPr lang="tr-TR" altLang="en-US" sz="1800" b="1">
                <a:solidFill>
                  <a:srgbClr val="FF0000"/>
                </a:solidFill>
              </a:rPr>
              <a:t>               </a:t>
            </a:r>
            <a:r>
              <a:rPr lang="en-US" altLang="en-US" sz="1800" b="1"/>
              <a:t>3. </a:t>
            </a:r>
            <a:r>
              <a:rPr lang="tr-TR" altLang="en-US" sz="1800" b="1"/>
              <a:t>Past</a:t>
            </a:r>
            <a:r>
              <a:rPr lang="en-US" altLang="en-US" sz="1800" b="1"/>
              <a:t> of the subject</a:t>
            </a:r>
          </a:p>
        </p:txBody>
      </p:sp>
      <p:sp>
        <p:nvSpPr>
          <p:cNvPr id="3" name="Metin kutusu 2"/>
          <p:cNvSpPr txBox="1">
            <a:spLocks noChangeArrowheads="1"/>
          </p:cNvSpPr>
          <p:nvPr/>
        </p:nvSpPr>
        <p:spPr bwMode="auto">
          <a:xfrm>
            <a:off x="1774825" y="1773238"/>
            <a:ext cx="8642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3600"/>
              <a:t>Means literature review. Who did, accepted, proved or rejected what? Searching past of the subject simplify the methodology process. Literature review can be conducted in a library or on Internet.</a:t>
            </a:r>
          </a:p>
        </p:txBody>
      </p:sp>
      <p:cxnSp>
        <p:nvCxnSpPr>
          <p:cNvPr id="4" name="Düz Ok Bağlayıcısı 3"/>
          <p:cNvCxnSpPr>
            <a:cxnSpLocks noChangeShapeType="1"/>
          </p:cNvCxnSpPr>
          <p:nvPr/>
        </p:nvCxnSpPr>
        <p:spPr bwMode="auto">
          <a:xfrm>
            <a:off x="2927351" y="981075"/>
            <a:ext cx="1655763"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6" name="Düz Ok Bağlayıcısı 5"/>
          <p:cNvCxnSpPr>
            <a:cxnSpLocks noChangeShapeType="1"/>
          </p:cNvCxnSpPr>
          <p:nvPr/>
        </p:nvCxnSpPr>
        <p:spPr bwMode="auto">
          <a:xfrm>
            <a:off x="6456363" y="981075"/>
            <a:ext cx="1655762"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89094" name="Slayt Numarası Yer Tutucusu 7"/>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F272135-9AD8-D147-B4C5-339A116278FD}" type="slidenum">
              <a:rPr lang="en-US" altLang="en-US" sz="1400"/>
              <a:pPr eaLnBrk="1" hangingPunct="1"/>
              <a:t>25</a:t>
            </a:fld>
            <a:endParaRPr lang="en-US" altLang="en-US" sz="1400"/>
          </a:p>
        </p:txBody>
      </p:sp>
    </p:spTree>
    <p:extLst>
      <p:ext uri="{BB962C8B-B14F-4D97-AF65-F5344CB8AC3E}">
        <p14:creationId xmlns:p14="http://schemas.microsoft.com/office/powerpoint/2010/main" val="124676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1" y="765176"/>
            <a:ext cx="9197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a:solidFill>
                  <a:srgbClr val="FF0000"/>
                </a:solidFill>
              </a:rPr>
              <a:t>First Step </a:t>
            </a:r>
            <a:r>
              <a:rPr lang="tr-TR" altLang="en-US" sz="2000" b="1">
                <a:solidFill>
                  <a:srgbClr val="FF0000"/>
                </a:solidFill>
              </a:rPr>
              <a:t>                        </a:t>
            </a:r>
            <a:r>
              <a:rPr lang="en-US" altLang="en-US" sz="1800" b="1">
                <a:solidFill>
                  <a:srgbClr val="FF0000"/>
                </a:solidFill>
              </a:rPr>
              <a:t>Preparing stage                 </a:t>
            </a:r>
            <a:r>
              <a:rPr lang="en-US" altLang="en-US" sz="1800" b="1"/>
              <a:t>4. Questioning the research</a:t>
            </a:r>
          </a:p>
          <a:p>
            <a:pPr eaLnBrk="1" hangingPunct="1"/>
            <a:endParaRPr lang="en-US" altLang="en-US" sz="1800" b="1"/>
          </a:p>
        </p:txBody>
      </p:sp>
      <p:cxnSp>
        <p:nvCxnSpPr>
          <p:cNvPr id="3" name="Düz Ok Bağlayıcısı 2"/>
          <p:cNvCxnSpPr>
            <a:cxnSpLocks noChangeShapeType="1"/>
          </p:cNvCxnSpPr>
          <p:nvPr/>
        </p:nvCxnSpPr>
        <p:spPr bwMode="auto">
          <a:xfrm>
            <a:off x="2927351" y="981075"/>
            <a:ext cx="1655763"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4" name="Düz Ok Bağlayıcısı 3"/>
          <p:cNvCxnSpPr>
            <a:cxnSpLocks noChangeShapeType="1"/>
          </p:cNvCxnSpPr>
          <p:nvPr/>
        </p:nvCxnSpPr>
        <p:spPr bwMode="auto">
          <a:xfrm>
            <a:off x="6383338" y="981075"/>
            <a:ext cx="1008062"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86021" name="Dikdörtgen 6"/>
          <p:cNvSpPr>
            <a:spLocks noChangeArrowheads="1"/>
          </p:cNvSpPr>
          <p:nvPr/>
        </p:nvSpPr>
        <p:spPr bwMode="auto">
          <a:xfrm>
            <a:off x="1919288" y="2413001"/>
            <a:ext cx="84248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3200"/>
              <a:t>Studies should bring a benefit to the company and contribute to solve a problem or evaluate</a:t>
            </a:r>
            <a:r>
              <a:rPr lang="tr-TR" altLang="en-US" sz="3200"/>
              <a:t> </a:t>
            </a:r>
            <a:r>
              <a:rPr lang="en-US" altLang="en-US" sz="3200"/>
              <a:t>an opportunity. At this stage, the research must be carried out cost-benefit analysis. If the research cost is more than the benefit comes from the research, it is not necessary to continue the research. </a:t>
            </a:r>
            <a:endParaRPr lang="tr-TR" altLang="en-US" sz="3200"/>
          </a:p>
        </p:txBody>
      </p:sp>
      <p:sp>
        <p:nvSpPr>
          <p:cNvPr id="90118" name="Slayt Numarası Yer Tutucusu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2D7F9F8-F7FF-8E4B-80EF-1B609A344844}" type="slidenum">
              <a:rPr lang="en-US" altLang="en-US" sz="1400"/>
              <a:pPr eaLnBrk="1" hangingPunct="1"/>
              <a:t>26</a:t>
            </a:fld>
            <a:endParaRPr lang="en-US" altLang="en-US" sz="1400"/>
          </a:p>
        </p:txBody>
      </p:sp>
    </p:spTree>
    <p:extLst>
      <p:ext uri="{BB962C8B-B14F-4D97-AF65-F5344CB8AC3E}">
        <p14:creationId xmlns:p14="http://schemas.microsoft.com/office/powerpoint/2010/main" val="145616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6021">
                                            <p:txEl>
                                              <p:pRg st="0" end="0"/>
                                            </p:txEl>
                                          </p:spTgt>
                                        </p:tgtEl>
                                        <p:attrNameLst>
                                          <p:attrName>style.visibility</p:attrName>
                                        </p:attrNameLst>
                                      </p:cBhvr>
                                      <p:to>
                                        <p:strVal val="visible"/>
                                      </p:to>
                                    </p:set>
                                    <p:anim calcmode="lin" valueType="num">
                                      <p:cBhvr additive="base">
                                        <p:cTn id="18" dur="500" fill="hold"/>
                                        <p:tgtEl>
                                          <p:spTgt spid="8602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60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524000" y="79692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a:solidFill>
                  <a:srgbClr val="00B0F0"/>
                </a:solidFill>
              </a:rPr>
              <a:t>Second Step 	         </a:t>
            </a:r>
            <a:r>
              <a:rPr lang="en-US" altLang="en-US" sz="1800" b="1">
                <a:solidFill>
                  <a:srgbClr val="A7194F"/>
                </a:solidFill>
              </a:rPr>
              <a:t>Designing the study 	   </a:t>
            </a:r>
            <a:r>
              <a:rPr lang="en-US" altLang="en-US" sz="1800" b="1"/>
              <a:t>5. Planning research proposal</a:t>
            </a:r>
          </a:p>
        </p:txBody>
      </p:sp>
      <p:cxnSp>
        <p:nvCxnSpPr>
          <p:cNvPr id="4" name="Düz Ok Bağlayıcısı 3"/>
          <p:cNvCxnSpPr>
            <a:cxnSpLocks noChangeShapeType="1"/>
          </p:cNvCxnSpPr>
          <p:nvPr/>
        </p:nvCxnSpPr>
        <p:spPr bwMode="auto">
          <a:xfrm>
            <a:off x="3216276" y="1052513"/>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5" name="Düz Ok Bağlayıcısı 4"/>
          <p:cNvCxnSpPr>
            <a:cxnSpLocks noChangeShapeType="1"/>
          </p:cNvCxnSpPr>
          <p:nvPr/>
        </p:nvCxnSpPr>
        <p:spPr bwMode="auto">
          <a:xfrm>
            <a:off x="6311900" y="1052513"/>
            <a:ext cx="863600"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9" name="Dikdörtgen 8"/>
          <p:cNvSpPr>
            <a:spLocks noChangeArrowheads="1"/>
          </p:cNvSpPr>
          <p:nvPr/>
        </p:nvSpPr>
        <p:spPr bwMode="auto">
          <a:xfrm>
            <a:off x="2063751" y="1700214"/>
            <a:ext cx="79930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2800"/>
              <a:t>The purpose of any research should be written down. There is no ideal and single format or standard in social researches which includes all the steps of a research. Political research plan identifies and thoroughly explains all the steps one by one. Apart from these two issues a plan should include: </a:t>
            </a:r>
          </a:p>
          <a:p>
            <a:pPr algn="just" eaLnBrk="1" hangingPunct="1"/>
            <a:endParaRPr lang="en-US" altLang="en-US" sz="2800"/>
          </a:p>
        </p:txBody>
      </p:sp>
      <p:sp>
        <p:nvSpPr>
          <p:cNvPr id="10" name="Dikdörtgen 9"/>
          <p:cNvSpPr/>
          <p:nvPr/>
        </p:nvSpPr>
        <p:spPr>
          <a:xfrm>
            <a:off x="2351088" y="5265739"/>
            <a:ext cx="4572000" cy="954087"/>
          </a:xfrm>
          <a:prstGeom prst="rect">
            <a:avLst/>
          </a:prstGeom>
        </p:spPr>
        <p:txBody>
          <a:bodyPr>
            <a:spAutoFit/>
          </a:bodyPr>
          <a:lstStyle/>
          <a:p>
            <a:pPr marL="342900" indent="-342900" algn="just">
              <a:buFontTx/>
              <a:buAutoNum type="arabicParenBoth"/>
              <a:defRPr/>
            </a:pPr>
            <a:r>
              <a:rPr lang="en-US" sz="2800" dirty="0">
                <a:solidFill>
                  <a:srgbClr val="FF0000"/>
                </a:solidFill>
                <a:latin typeface="Arial" pitchFamily="34" charset="0"/>
              </a:rPr>
              <a:t> Research cost and </a:t>
            </a:r>
          </a:p>
          <a:p>
            <a:pPr algn="just">
              <a:defRPr/>
            </a:pPr>
            <a:r>
              <a:rPr lang="en-US" sz="2800" dirty="0">
                <a:solidFill>
                  <a:srgbClr val="FF0000"/>
                </a:solidFill>
                <a:latin typeface="Arial" pitchFamily="34" charset="0"/>
              </a:rPr>
              <a:t>(2) The time table</a:t>
            </a:r>
            <a:endParaRPr lang="tr-TR" sz="2800" dirty="0">
              <a:solidFill>
                <a:srgbClr val="FF0000"/>
              </a:solidFill>
              <a:latin typeface="Arial" pitchFamily="34" charset="0"/>
            </a:endParaRPr>
          </a:p>
        </p:txBody>
      </p:sp>
      <p:sp>
        <p:nvSpPr>
          <p:cNvPr id="91143" name="Slayt Numarası Yer Tutucusu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5173E57-0C04-E646-AF70-D5DCC7635B12}" type="slidenum">
              <a:rPr lang="en-US" altLang="en-US" sz="1400"/>
              <a:pPr eaLnBrk="1" hangingPunct="1"/>
              <a:t>27</a:t>
            </a:fld>
            <a:endParaRPr lang="en-US" altLang="en-US" sz="1400"/>
          </a:p>
        </p:txBody>
      </p:sp>
    </p:spTree>
    <p:extLst>
      <p:ext uri="{BB962C8B-B14F-4D97-AF65-F5344CB8AC3E}">
        <p14:creationId xmlns:p14="http://schemas.microsoft.com/office/powerpoint/2010/main" val="110465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rot="2115245">
            <a:off x="6658081" y="1097189"/>
            <a:ext cx="4144015" cy="1077218"/>
          </a:xfrm>
          <a:prstGeom prst="rect">
            <a:avLst/>
          </a:prstGeom>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tr-TR" sz="3200" i="1" dirty="0" err="1">
                <a:latin typeface="Times New Roman" pitchFamily="18" charset="0"/>
              </a:rPr>
              <a:t>Research</a:t>
            </a:r>
            <a:r>
              <a:rPr lang="tr-TR" sz="3200" i="1" dirty="0">
                <a:latin typeface="Times New Roman" pitchFamily="18" charset="0"/>
              </a:rPr>
              <a:t> </a:t>
            </a:r>
            <a:r>
              <a:rPr lang="tr-TR" sz="3200" i="1" dirty="0" err="1">
                <a:latin typeface="Times New Roman" pitchFamily="18" charset="0"/>
              </a:rPr>
              <a:t>Proposal</a:t>
            </a:r>
            <a:r>
              <a:rPr lang="tr-TR" sz="3200" i="1" dirty="0">
                <a:latin typeface="Times New Roman" pitchFamily="18" charset="0"/>
              </a:rPr>
              <a:t> in </a:t>
            </a:r>
            <a:r>
              <a:rPr lang="tr-TR" sz="3200" i="1" dirty="0" err="1">
                <a:latin typeface="Times New Roman" pitchFamily="18" charset="0"/>
              </a:rPr>
              <a:t>Details</a:t>
            </a:r>
            <a:endParaRPr lang="en-US" sz="3200" i="1" dirty="0">
              <a:latin typeface="Times New Roman" pitchFamily="18" charset="0"/>
            </a:endParaRPr>
          </a:p>
        </p:txBody>
      </p:sp>
      <p:sp>
        <p:nvSpPr>
          <p:cNvPr id="116739" name="Text Box 3"/>
          <p:cNvSpPr txBox="1">
            <a:spLocks noChangeArrowheads="1"/>
          </p:cNvSpPr>
          <p:nvPr/>
        </p:nvSpPr>
        <p:spPr bwMode="auto">
          <a:xfrm>
            <a:off x="1474788" y="44451"/>
            <a:ext cx="8077201" cy="712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spcBef>
                <a:spcPct val="5000"/>
              </a:spcBef>
              <a:defRPr/>
            </a:pPr>
            <a:r>
              <a:rPr lang="en-US" sz="2000" b="1">
                <a:solidFill>
                  <a:srgbClr val="0070C0"/>
                </a:solidFill>
                <a:latin typeface="Times New Roman" charset="0"/>
              </a:rPr>
              <a:t>(A) Problem Definition</a:t>
            </a:r>
          </a:p>
          <a:p>
            <a:pPr eaLnBrk="0" hangingPunct="0">
              <a:spcBef>
                <a:spcPct val="5000"/>
              </a:spcBef>
              <a:defRPr/>
            </a:pPr>
            <a:r>
              <a:rPr lang="en-US" sz="2000" b="1">
                <a:solidFill>
                  <a:srgbClr val="0070C0"/>
                </a:solidFill>
                <a:latin typeface="Times New Roman" charset="0"/>
              </a:rPr>
              <a:t>	1. background information</a:t>
            </a:r>
          </a:p>
          <a:p>
            <a:pPr eaLnBrk="0" hangingPunct="0">
              <a:spcBef>
                <a:spcPct val="5000"/>
              </a:spcBef>
              <a:defRPr/>
            </a:pPr>
            <a:r>
              <a:rPr lang="en-US" sz="2000" b="1">
                <a:solidFill>
                  <a:srgbClr val="0070C0"/>
                </a:solidFill>
                <a:latin typeface="Times New Roman" charset="0"/>
              </a:rPr>
              <a:t>	2. decision problem</a:t>
            </a:r>
          </a:p>
          <a:p>
            <a:pPr eaLnBrk="0" hangingPunct="0">
              <a:spcBef>
                <a:spcPct val="5000"/>
              </a:spcBef>
              <a:defRPr/>
            </a:pPr>
            <a:r>
              <a:rPr lang="en-US" sz="2000" b="1">
                <a:solidFill>
                  <a:srgbClr val="0070C0"/>
                </a:solidFill>
                <a:latin typeface="Times New Roman" charset="0"/>
              </a:rPr>
              <a:t>	3. evaluation of alternative research problems</a:t>
            </a:r>
          </a:p>
          <a:p>
            <a:pPr eaLnBrk="0" hangingPunct="0">
              <a:spcBef>
                <a:spcPct val="5000"/>
              </a:spcBef>
              <a:defRPr/>
            </a:pPr>
            <a:r>
              <a:rPr lang="en-US" sz="2000" b="1">
                <a:solidFill>
                  <a:srgbClr val="0070C0"/>
                </a:solidFill>
                <a:latin typeface="Times New Roman" charset="0"/>
              </a:rPr>
              <a:t>	4. research problem(s) to be addressed</a:t>
            </a:r>
          </a:p>
          <a:p>
            <a:pPr eaLnBrk="0" hangingPunct="0">
              <a:spcBef>
                <a:spcPct val="5000"/>
              </a:spcBef>
              <a:defRPr/>
            </a:pPr>
            <a:r>
              <a:rPr lang="en-US" sz="2000" b="1">
                <a:solidFill>
                  <a:srgbClr val="0070C0"/>
                </a:solidFill>
                <a:latin typeface="Times New Roman" charset="0"/>
              </a:rPr>
              <a:t>	5. review:  information needed for decision</a:t>
            </a:r>
          </a:p>
          <a:p>
            <a:pPr eaLnBrk="0" hangingPunct="0">
              <a:spcBef>
                <a:spcPct val="5000"/>
              </a:spcBef>
              <a:defRPr/>
            </a:pPr>
            <a:r>
              <a:rPr lang="en-US" sz="2000" b="1">
                <a:solidFill>
                  <a:srgbClr val="0070C0"/>
                </a:solidFill>
                <a:latin typeface="Times New Roman" charset="0"/>
              </a:rPr>
              <a:t>(B) Research Plan:  Exploratory / Secondary Research</a:t>
            </a:r>
          </a:p>
          <a:p>
            <a:pPr eaLnBrk="0" hangingPunct="0">
              <a:spcBef>
                <a:spcPct val="5000"/>
              </a:spcBef>
              <a:defRPr/>
            </a:pPr>
            <a:r>
              <a:rPr lang="en-US" sz="2000" b="1">
                <a:solidFill>
                  <a:srgbClr val="0070C0"/>
                </a:solidFill>
                <a:latin typeface="Times New Roman" charset="0"/>
              </a:rPr>
              <a:t>	1. purpose</a:t>
            </a:r>
          </a:p>
          <a:p>
            <a:pPr eaLnBrk="0" hangingPunct="0">
              <a:spcBef>
                <a:spcPct val="5000"/>
              </a:spcBef>
              <a:defRPr/>
            </a:pPr>
            <a:r>
              <a:rPr lang="en-US" sz="2000" b="1">
                <a:solidFill>
                  <a:srgbClr val="0070C0"/>
                </a:solidFill>
                <a:latin typeface="Times New Roman" charset="0"/>
              </a:rPr>
              <a:t>	2. methods</a:t>
            </a:r>
          </a:p>
          <a:p>
            <a:pPr eaLnBrk="0" hangingPunct="0">
              <a:spcBef>
                <a:spcPct val="5000"/>
              </a:spcBef>
              <a:defRPr/>
            </a:pPr>
            <a:r>
              <a:rPr lang="en-US" sz="2000" b="1">
                <a:solidFill>
                  <a:srgbClr val="0070C0"/>
                </a:solidFill>
                <a:latin typeface="Times New Roman" charset="0"/>
              </a:rPr>
              <a:t>	3. results</a:t>
            </a:r>
          </a:p>
          <a:p>
            <a:pPr eaLnBrk="0" hangingPunct="0">
              <a:spcBef>
                <a:spcPct val="5000"/>
              </a:spcBef>
              <a:defRPr/>
            </a:pPr>
            <a:r>
              <a:rPr lang="en-US" sz="2000" b="1">
                <a:solidFill>
                  <a:srgbClr val="0070C0"/>
                </a:solidFill>
                <a:latin typeface="Times New Roman" charset="0"/>
              </a:rPr>
              <a:t>(C) Research Plan:  Descriptive Research</a:t>
            </a:r>
          </a:p>
          <a:p>
            <a:pPr eaLnBrk="0" hangingPunct="0">
              <a:spcBef>
                <a:spcPct val="5000"/>
              </a:spcBef>
              <a:defRPr/>
            </a:pPr>
            <a:r>
              <a:rPr lang="en-US" sz="2000" b="1">
                <a:solidFill>
                  <a:srgbClr val="0070C0"/>
                </a:solidFill>
                <a:latin typeface="Times New Roman" charset="0"/>
              </a:rPr>
              <a:t>	1. purpose</a:t>
            </a:r>
          </a:p>
          <a:p>
            <a:pPr eaLnBrk="0" hangingPunct="0">
              <a:spcBef>
                <a:spcPct val="5000"/>
              </a:spcBef>
              <a:defRPr/>
            </a:pPr>
            <a:r>
              <a:rPr lang="en-US" sz="2000" b="1">
                <a:solidFill>
                  <a:srgbClr val="0070C0"/>
                </a:solidFill>
                <a:latin typeface="Times New Roman" charset="0"/>
              </a:rPr>
              <a:t>	2. methods</a:t>
            </a:r>
          </a:p>
          <a:p>
            <a:pPr eaLnBrk="0" hangingPunct="0">
              <a:spcBef>
                <a:spcPct val="5000"/>
              </a:spcBef>
              <a:defRPr/>
            </a:pPr>
            <a:r>
              <a:rPr lang="en-US" sz="2000" b="1">
                <a:solidFill>
                  <a:srgbClr val="0070C0"/>
                </a:solidFill>
                <a:latin typeface="Times New Roman" charset="0"/>
              </a:rPr>
              <a:t>	3. sampling plan</a:t>
            </a:r>
          </a:p>
          <a:p>
            <a:pPr eaLnBrk="0" hangingPunct="0">
              <a:spcBef>
                <a:spcPct val="5000"/>
              </a:spcBef>
              <a:defRPr/>
            </a:pPr>
            <a:r>
              <a:rPr lang="en-US" sz="2000" b="1">
                <a:solidFill>
                  <a:srgbClr val="0070C0"/>
                </a:solidFill>
                <a:latin typeface="Times New Roman" charset="0"/>
              </a:rPr>
              <a:t>	4. data collection forms</a:t>
            </a:r>
          </a:p>
          <a:p>
            <a:pPr eaLnBrk="0" hangingPunct="0">
              <a:spcBef>
                <a:spcPct val="5000"/>
              </a:spcBef>
              <a:defRPr/>
            </a:pPr>
            <a:r>
              <a:rPr lang="en-US" sz="2000" b="1">
                <a:solidFill>
                  <a:srgbClr val="0070C0"/>
                </a:solidFill>
                <a:latin typeface="Times New Roman" charset="0"/>
              </a:rPr>
              <a:t>	5. data collection procedures</a:t>
            </a:r>
          </a:p>
          <a:p>
            <a:pPr eaLnBrk="0" hangingPunct="0">
              <a:spcBef>
                <a:spcPct val="5000"/>
              </a:spcBef>
              <a:defRPr/>
            </a:pPr>
            <a:r>
              <a:rPr lang="en-US" sz="2000" b="1">
                <a:solidFill>
                  <a:srgbClr val="0070C0"/>
                </a:solidFill>
                <a:latin typeface="Times New Roman" charset="0"/>
              </a:rPr>
              <a:t>	6. projected analyses (w/dummy tables for bivariate analyses)</a:t>
            </a:r>
          </a:p>
          <a:p>
            <a:pPr eaLnBrk="0" hangingPunct="0">
              <a:spcBef>
                <a:spcPct val="5000"/>
              </a:spcBef>
              <a:defRPr/>
            </a:pPr>
            <a:r>
              <a:rPr lang="en-US" sz="2000" b="1">
                <a:solidFill>
                  <a:srgbClr val="0070C0"/>
                </a:solidFill>
                <a:latin typeface="Times New Roman" charset="0"/>
              </a:rPr>
              <a:t>	7. expected results</a:t>
            </a:r>
          </a:p>
          <a:p>
            <a:pPr eaLnBrk="0" hangingPunct="0">
              <a:spcBef>
                <a:spcPct val="5000"/>
              </a:spcBef>
              <a:defRPr/>
            </a:pPr>
            <a:r>
              <a:rPr lang="en-US" sz="2000" b="1">
                <a:solidFill>
                  <a:srgbClr val="0070C0"/>
                </a:solidFill>
                <a:latin typeface="Times New Roman" charset="0"/>
              </a:rPr>
              <a:t>	8. limitations</a:t>
            </a:r>
          </a:p>
          <a:p>
            <a:pPr eaLnBrk="0" hangingPunct="0">
              <a:spcBef>
                <a:spcPct val="5000"/>
              </a:spcBef>
              <a:defRPr/>
            </a:pPr>
            <a:r>
              <a:rPr lang="en-US" sz="2000" b="1">
                <a:solidFill>
                  <a:srgbClr val="0070C0"/>
                </a:solidFill>
                <a:latin typeface="Times New Roman" charset="0"/>
              </a:rPr>
              <a:t>(D) Timeframe</a:t>
            </a:r>
          </a:p>
          <a:p>
            <a:pPr eaLnBrk="0" hangingPunct="0">
              <a:spcBef>
                <a:spcPct val="5000"/>
              </a:spcBef>
              <a:defRPr/>
            </a:pPr>
            <a:r>
              <a:rPr lang="en-US" sz="2000" b="1">
                <a:solidFill>
                  <a:srgbClr val="0070C0"/>
                </a:solidFill>
                <a:latin typeface="Times New Roman" charset="0"/>
              </a:rPr>
              <a:t>(E) Cost Estimates</a:t>
            </a:r>
          </a:p>
          <a:p>
            <a:pPr>
              <a:spcBef>
                <a:spcPct val="5000"/>
              </a:spcBef>
              <a:defRPr/>
            </a:pPr>
            <a:endParaRPr lang="en-US" sz="1600">
              <a:latin typeface="Times New Roman" charset="0"/>
            </a:endParaRPr>
          </a:p>
        </p:txBody>
      </p:sp>
      <p:sp>
        <p:nvSpPr>
          <p:cNvPr id="92166" name="Slayt Numarası Yer Tutucusu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BB5BD4D-3097-A34A-8FCA-8A1582A48292}" type="slidenum">
              <a:rPr lang="en-US" altLang="en-US" sz="1400"/>
              <a:pPr eaLnBrk="1" hangingPunct="1"/>
              <a:t>28</a:t>
            </a:fld>
            <a:endParaRPr lang="en-US" altLang="en-US" sz="1400"/>
          </a:p>
        </p:txBody>
      </p:sp>
    </p:spTree>
    <p:extLst>
      <p:ext uri="{BB962C8B-B14F-4D97-AF65-F5344CB8AC3E}">
        <p14:creationId xmlns:p14="http://schemas.microsoft.com/office/powerpoint/2010/main" val="98561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circle(in)">
                                      <p:cBhvr>
                                        <p:cTn id="7" dur="20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Effect transition="in" filter="circle(in)">
                                      <p:cBhvr>
                                        <p:cTn id="12" dur="2000"/>
                                        <p:tgtEl>
                                          <p:spTgt spid="11673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16739">
                                            <p:txEl>
                                              <p:pRg st="1" end="1"/>
                                            </p:txEl>
                                          </p:spTgt>
                                        </p:tgtEl>
                                        <p:attrNameLst>
                                          <p:attrName>style.visibility</p:attrName>
                                        </p:attrNameLst>
                                      </p:cBhvr>
                                      <p:to>
                                        <p:strVal val="visible"/>
                                      </p:to>
                                    </p:set>
                                    <p:animEffect transition="in" filter="circle(in)">
                                      <p:cBhvr>
                                        <p:cTn id="15" dur="2000"/>
                                        <p:tgtEl>
                                          <p:spTgt spid="116739">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16739">
                                            <p:txEl>
                                              <p:pRg st="2" end="2"/>
                                            </p:txEl>
                                          </p:spTgt>
                                        </p:tgtEl>
                                        <p:attrNameLst>
                                          <p:attrName>style.visibility</p:attrName>
                                        </p:attrNameLst>
                                      </p:cBhvr>
                                      <p:to>
                                        <p:strVal val="visible"/>
                                      </p:to>
                                    </p:set>
                                    <p:animEffect transition="in" filter="circle(in)">
                                      <p:cBhvr>
                                        <p:cTn id="18" dur="2000"/>
                                        <p:tgtEl>
                                          <p:spTgt spid="116739">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16739">
                                            <p:txEl>
                                              <p:pRg st="3" end="3"/>
                                            </p:txEl>
                                          </p:spTgt>
                                        </p:tgtEl>
                                        <p:attrNameLst>
                                          <p:attrName>style.visibility</p:attrName>
                                        </p:attrNameLst>
                                      </p:cBhvr>
                                      <p:to>
                                        <p:strVal val="visible"/>
                                      </p:to>
                                    </p:set>
                                    <p:animEffect transition="in" filter="circle(in)">
                                      <p:cBhvr>
                                        <p:cTn id="21" dur="2000"/>
                                        <p:tgtEl>
                                          <p:spTgt spid="116739">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16739">
                                            <p:txEl>
                                              <p:pRg st="4" end="4"/>
                                            </p:txEl>
                                          </p:spTgt>
                                        </p:tgtEl>
                                        <p:attrNameLst>
                                          <p:attrName>style.visibility</p:attrName>
                                        </p:attrNameLst>
                                      </p:cBhvr>
                                      <p:to>
                                        <p:strVal val="visible"/>
                                      </p:to>
                                    </p:set>
                                    <p:animEffect transition="in" filter="circle(in)">
                                      <p:cBhvr>
                                        <p:cTn id="24" dur="2000"/>
                                        <p:tgtEl>
                                          <p:spTgt spid="116739">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16739">
                                            <p:txEl>
                                              <p:pRg st="5" end="5"/>
                                            </p:txEl>
                                          </p:spTgt>
                                        </p:tgtEl>
                                        <p:attrNameLst>
                                          <p:attrName>style.visibility</p:attrName>
                                        </p:attrNameLst>
                                      </p:cBhvr>
                                      <p:to>
                                        <p:strVal val="visible"/>
                                      </p:to>
                                    </p:set>
                                    <p:animEffect transition="in" filter="circle(in)">
                                      <p:cBhvr>
                                        <p:cTn id="27" dur="2000"/>
                                        <p:tgtEl>
                                          <p:spTgt spid="11673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6739">
                                            <p:txEl>
                                              <p:pRg st="6" end="6"/>
                                            </p:txEl>
                                          </p:spTgt>
                                        </p:tgtEl>
                                        <p:attrNameLst>
                                          <p:attrName>style.visibility</p:attrName>
                                        </p:attrNameLst>
                                      </p:cBhvr>
                                      <p:to>
                                        <p:strVal val="visible"/>
                                      </p:to>
                                    </p:set>
                                    <p:animEffect transition="in" filter="barn(inVertical)">
                                      <p:cBhvr>
                                        <p:cTn id="32" dur="500"/>
                                        <p:tgtEl>
                                          <p:spTgt spid="116739">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16739">
                                            <p:txEl>
                                              <p:pRg st="7" end="7"/>
                                            </p:txEl>
                                          </p:spTgt>
                                        </p:tgtEl>
                                        <p:attrNameLst>
                                          <p:attrName>style.visibility</p:attrName>
                                        </p:attrNameLst>
                                      </p:cBhvr>
                                      <p:to>
                                        <p:strVal val="visible"/>
                                      </p:to>
                                    </p:set>
                                    <p:animEffect transition="in" filter="barn(inVertical)">
                                      <p:cBhvr>
                                        <p:cTn id="35" dur="500"/>
                                        <p:tgtEl>
                                          <p:spTgt spid="116739">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6739">
                                            <p:txEl>
                                              <p:pRg st="8" end="8"/>
                                            </p:txEl>
                                          </p:spTgt>
                                        </p:tgtEl>
                                        <p:attrNameLst>
                                          <p:attrName>style.visibility</p:attrName>
                                        </p:attrNameLst>
                                      </p:cBhvr>
                                      <p:to>
                                        <p:strVal val="visible"/>
                                      </p:to>
                                    </p:set>
                                    <p:animEffect transition="in" filter="barn(inVertical)">
                                      <p:cBhvr>
                                        <p:cTn id="38" dur="500"/>
                                        <p:tgtEl>
                                          <p:spTgt spid="116739">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6739">
                                            <p:txEl>
                                              <p:pRg st="9" end="9"/>
                                            </p:txEl>
                                          </p:spTgt>
                                        </p:tgtEl>
                                        <p:attrNameLst>
                                          <p:attrName>style.visibility</p:attrName>
                                        </p:attrNameLst>
                                      </p:cBhvr>
                                      <p:to>
                                        <p:strVal val="visible"/>
                                      </p:to>
                                    </p:set>
                                    <p:animEffect transition="in" filter="barn(inVertical)">
                                      <p:cBhvr>
                                        <p:cTn id="41" dur="500"/>
                                        <p:tgtEl>
                                          <p:spTgt spid="116739">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16739">
                                            <p:txEl>
                                              <p:pRg st="10" end="10"/>
                                            </p:txEl>
                                          </p:spTgt>
                                        </p:tgtEl>
                                        <p:attrNameLst>
                                          <p:attrName>style.visibility</p:attrName>
                                        </p:attrNameLst>
                                      </p:cBhvr>
                                      <p:to>
                                        <p:strVal val="visible"/>
                                      </p:to>
                                    </p:set>
                                    <p:animEffect transition="in" filter="wipe(down)">
                                      <p:cBhvr>
                                        <p:cTn id="46" dur="500"/>
                                        <p:tgtEl>
                                          <p:spTgt spid="116739">
                                            <p:txEl>
                                              <p:pRg st="10" end="10"/>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116739">
                                            <p:txEl>
                                              <p:pRg st="11" end="11"/>
                                            </p:txEl>
                                          </p:spTgt>
                                        </p:tgtEl>
                                        <p:attrNameLst>
                                          <p:attrName>style.visibility</p:attrName>
                                        </p:attrNameLst>
                                      </p:cBhvr>
                                      <p:to>
                                        <p:strVal val="visible"/>
                                      </p:to>
                                    </p:set>
                                    <p:animEffect transition="in" filter="wipe(down)">
                                      <p:cBhvr>
                                        <p:cTn id="49" dur="500"/>
                                        <p:tgtEl>
                                          <p:spTgt spid="116739">
                                            <p:txEl>
                                              <p:pRg st="11" end="11"/>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116739">
                                            <p:txEl>
                                              <p:pRg st="12" end="12"/>
                                            </p:txEl>
                                          </p:spTgt>
                                        </p:tgtEl>
                                        <p:attrNameLst>
                                          <p:attrName>style.visibility</p:attrName>
                                        </p:attrNameLst>
                                      </p:cBhvr>
                                      <p:to>
                                        <p:strVal val="visible"/>
                                      </p:to>
                                    </p:set>
                                    <p:animEffect transition="in" filter="wipe(down)">
                                      <p:cBhvr>
                                        <p:cTn id="52" dur="500"/>
                                        <p:tgtEl>
                                          <p:spTgt spid="116739">
                                            <p:txEl>
                                              <p:pRg st="12" end="12"/>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116739">
                                            <p:txEl>
                                              <p:pRg st="13" end="13"/>
                                            </p:txEl>
                                          </p:spTgt>
                                        </p:tgtEl>
                                        <p:attrNameLst>
                                          <p:attrName>style.visibility</p:attrName>
                                        </p:attrNameLst>
                                      </p:cBhvr>
                                      <p:to>
                                        <p:strVal val="visible"/>
                                      </p:to>
                                    </p:set>
                                    <p:animEffect transition="in" filter="wipe(down)">
                                      <p:cBhvr>
                                        <p:cTn id="55" dur="500"/>
                                        <p:tgtEl>
                                          <p:spTgt spid="116739">
                                            <p:txEl>
                                              <p:pRg st="13" end="13"/>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116739">
                                            <p:txEl>
                                              <p:pRg st="14" end="14"/>
                                            </p:txEl>
                                          </p:spTgt>
                                        </p:tgtEl>
                                        <p:attrNameLst>
                                          <p:attrName>style.visibility</p:attrName>
                                        </p:attrNameLst>
                                      </p:cBhvr>
                                      <p:to>
                                        <p:strVal val="visible"/>
                                      </p:to>
                                    </p:set>
                                    <p:animEffect transition="in" filter="wipe(down)">
                                      <p:cBhvr>
                                        <p:cTn id="58" dur="500"/>
                                        <p:tgtEl>
                                          <p:spTgt spid="116739">
                                            <p:txEl>
                                              <p:pRg st="14" end="14"/>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116739">
                                            <p:txEl>
                                              <p:pRg st="15" end="15"/>
                                            </p:txEl>
                                          </p:spTgt>
                                        </p:tgtEl>
                                        <p:attrNameLst>
                                          <p:attrName>style.visibility</p:attrName>
                                        </p:attrNameLst>
                                      </p:cBhvr>
                                      <p:to>
                                        <p:strVal val="visible"/>
                                      </p:to>
                                    </p:set>
                                    <p:animEffect transition="in" filter="wipe(down)">
                                      <p:cBhvr>
                                        <p:cTn id="61" dur="500"/>
                                        <p:tgtEl>
                                          <p:spTgt spid="116739">
                                            <p:txEl>
                                              <p:pRg st="15" end="15"/>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116739">
                                            <p:txEl>
                                              <p:pRg st="16" end="16"/>
                                            </p:txEl>
                                          </p:spTgt>
                                        </p:tgtEl>
                                        <p:attrNameLst>
                                          <p:attrName>style.visibility</p:attrName>
                                        </p:attrNameLst>
                                      </p:cBhvr>
                                      <p:to>
                                        <p:strVal val="visible"/>
                                      </p:to>
                                    </p:set>
                                    <p:animEffect transition="in" filter="wipe(down)">
                                      <p:cBhvr>
                                        <p:cTn id="64" dur="500"/>
                                        <p:tgtEl>
                                          <p:spTgt spid="116739">
                                            <p:txEl>
                                              <p:pRg st="16" end="16"/>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116739">
                                            <p:txEl>
                                              <p:pRg st="17" end="17"/>
                                            </p:txEl>
                                          </p:spTgt>
                                        </p:tgtEl>
                                        <p:attrNameLst>
                                          <p:attrName>style.visibility</p:attrName>
                                        </p:attrNameLst>
                                      </p:cBhvr>
                                      <p:to>
                                        <p:strVal val="visible"/>
                                      </p:to>
                                    </p:set>
                                    <p:animEffect transition="in" filter="wipe(down)">
                                      <p:cBhvr>
                                        <p:cTn id="67" dur="500"/>
                                        <p:tgtEl>
                                          <p:spTgt spid="116739">
                                            <p:txEl>
                                              <p:pRg st="17" end="17"/>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116739">
                                            <p:txEl>
                                              <p:pRg st="18" end="18"/>
                                            </p:txEl>
                                          </p:spTgt>
                                        </p:tgtEl>
                                        <p:attrNameLst>
                                          <p:attrName>style.visibility</p:attrName>
                                        </p:attrNameLst>
                                      </p:cBhvr>
                                      <p:to>
                                        <p:strVal val="visible"/>
                                      </p:to>
                                    </p:set>
                                    <p:animEffect transition="in" filter="wipe(down)">
                                      <p:cBhvr>
                                        <p:cTn id="70" dur="500"/>
                                        <p:tgtEl>
                                          <p:spTgt spid="116739">
                                            <p:txEl>
                                              <p:pRg st="18" end="18"/>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116739">
                                            <p:txEl>
                                              <p:pRg st="19" end="19"/>
                                            </p:txEl>
                                          </p:spTgt>
                                        </p:tgtEl>
                                        <p:attrNameLst>
                                          <p:attrName>style.visibility</p:attrName>
                                        </p:attrNameLst>
                                      </p:cBhvr>
                                      <p:to>
                                        <p:strVal val="visible"/>
                                      </p:to>
                                    </p:set>
                                    <p:animEffect transition="in" filter="fade">
                                      <p:cBhvr>
                                        <p:cTn id="75" dur="1000"/>
                                        <p:tgtEl>
                                          <p:spTgt spid="116739">
                                            <p:txEl>
                                              <p:pRg st="19" end="19"/>
                                            </p:txEl>
                                          </p:spTgt>
                                        </p:tgtEl>
                                      </p:cBhvr>
                                    </p:animEffect>
                                    <p:anim calcmode="lin" valueType="num">
                                      <p:cBhvr>
                                        <p:cTn id="76" dur="1000" fill="hold"/>
                                        <p:tgtEl>
                                          <p:spTgt spid="116739">
                                            <p:txEl>
                                              <p:pRg st="19" end="19"/>
                                            </p:txEl>
                                          </p:spTgt>
                                        </p:tgtEl>
                                        <p:attrNameLst>
                                          <p:attrName>ppt_x</p:attrName>
                                        </p:attrNameLst>
                                      </p:cBhvr>
                                      <p:tavLst>
                                        <p:tav tm="0">
                                          <p:val>
                                            <p:strVal val="#ppt_x"/>
                                          </p:val>
                                        </p:tav>
                                        <p:tav tm="100000">
                                          <p:val>
                                            <p:strVal val="#ppt_x"/>
                                          </p:val>
                                        </p:tav>
                                      </p:tavLst>
                                    </p:anim>
                                    <p:anim calcmode="lin" valueType="num">
                                      <p:cBhvr>
                                        <p:cTn id="77" dur="1000" fill="hold"/>
                                        <p:tgtEl>
                                          <p:spTgt spid="116739">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ntr" presetSubtype="16" fill="hold" nodeType="clickEffect">
                                  <p:stCondLst>
                                    <p:cond delay="0"/>
                                  </p:stCondLst>
                                  <p:childTnLst>
                                    <p:set>
                                      <p:cBhvr>
                                        <p:cTn id="81" dur="1" fill="hold">
                                          <p:stCondLst>
                                            <p:cond delay="0"/>
                                          </p:stCondLst>
                                        </p:cTn>
                                        <p:tgtEl>
                                          <p:spTgt spid="116739">
                                            <p:txEl>
                                              <p:pRg st="20" end="20"/>
                                            </p:txEl>
                                          </p:spTgt>
                                        </p:tgtEl>
                                        <p:attrNameLst>
                                          <p:attrName>style.visibility</p:attrName>
                                        </p:attrNameLst>
                                      </p:cBhvr>
                                      <p:to>
                                        <p:strVal val="visible"/>
                                      </p:to>
                                    </p:set>
                                    <p:animEffect transition="in" filter="circle(in)">
                                      <p:cBhvr>
                                        <p:cTn id="82" dur="2000"/>
                                        <p:tgtEl>
                                          <p:spTgt spid="116739">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524000" y="79692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a:solidFill>
                  <a:srgbClr val="00B0F0"/>
                </a:solidFill>
              </a:rPr>
              <a:t>Second Step 	         </a:t>
            </a:r>
            <a:r>
              <a:rPr lang="en-US" altLang="en-US" sz="1800" b="1">
                <a:solidFill>
                  <a:srgbClr val="A7194F"/>
                </a:solidFill>
              </a:rPr>
              <a:t>Designing the study 	   </a:t>
            </a:r>
            <a:r>
              <a:rPr lang="en-US" altLang="en-US" sz="1800" b="1"/>
              <a:t>6. Choosing research method</a:t>
            </a:r>
          </a:p>
        </p:txBody>
      </p:sp>
      <p:sp>
        <p:nvSpPr>
          <p:cNvPr id="4" name="Metin kutusu 3"/>
          <p:cNvSpPr txBox="1">
            <a:spLocks noChangeArrowheads="1"/>
          </p:cNvSpPr>
          <p:nvPr/>
        </p:nvSpPr>
        <p:spPr bwMode="auto">
          <a:xfrm>
            <a:off x="7967664" y="2092325"/>
            <a:ext cx="2016125" cy="400050"/>
          </a:xfrm>
          <a:prstGeom prst="rect">
            <a:avLst/>
          </a:prstGeom>
          <a:solidFill>
            <a:schemeClr val="tx1"/>
          </a:solidFill>
          <a:ln w="38100">
            <a:solidFill>
              <a:schemeClr val="bg1"/>
            </a:solidFill>
            <a:miter lim="800000"/>
            <a:headEnd/>
            <a:tailEnd/>
          </a:ln>
          <a:effectLst>
            <a:outerShdw blurRad="63500" dist="25400" dir="14699927" algn="t" rotWithShape="0">
              <a:srgbClr val="000000">
                <a:alpha val="50000"/>
              </a:srgbClr>
            </a:outerShdw>
          </a:effectLst>
        </p:spPr>
        <p:txBody>
          <a:bodyPr>
            <a:spAutoFit/>
          </a:bodyPr>
          <a:lstStyle/>
          <a:p>
            <a:pPr>
              <a:defRPr/>
            </a:pPr>
            <a:r>
              <a:rPr lang="en-US" sz="2000" dirty="0">
                <a:solidFill>
                  <a:schemeClr val="lt1"/>
                </a:solidFill>
              </a:rPr>
              <a:t>Secondary Data</a:t>
            </a:r>
            <a:endParaRPr lang="tr-TR" sz="2000" dirty="0">
              <a:solidFill>
                <a:schemeClr val="lt1"/>
              </a:solidFill>
            </a:endParaRPr>
          </a:p>
        </p:txBody>
      </p:sp>
      <p:sp>
        <p:nvSpPr>
          <p:cNvPr id="5" name="Metin kutusu 4"/>
          <p:cNvSpPr txBox="1">
            <a:spLocks noChangeArrowheads="1"/>
          </p:cNvSpPr>
          <p:nvPr/>
        </p:nvSpPr>
        <p:spPr bwMode="auto">
          <a:xfrm>
            <a:off x="5303839" y="2092325"/>
            <a:ext cx="2232025" cy="400050"/>
          </a:xfrm>
          <a:prstGeom prst="rect">
            <a:avLst/>
          </a:prstGeom>
          <a:solidFill>
            <a:schemeClr val="tx1"/>
          </a:solidFill>
          <a:ln w="38100">
            <a:solidFill>
              <a:schemeClr val="bg1"/>
            </a:solidFill>
            <a:miter lim="800000"/>
            <a:headEnd/>
            <a:tailEnd/>
          </a:ln>
          <a:effectLst>
            <a:outerShdw blurRad="63500" dist="25400" dir="14699927" algn="t" rotWithShape="0">
              <a:srgbClr val="000000">
                <a:alpha val="50000"/>
              </a:srgbClr>
            </a:outerShdw>
          </a:effectLst>
        </p:spPr>
        <p:txBody>
          <a:bodyPr>
            <a:spAutoFit/>
          </a:bodyPr>
          <a:lstStyle/>
          <a:p>
            <a:pPr>
              <a:defRPr/>
            </a:pPr>
            <a:r>
              <a:rPr lang="en-US" sz="2000" dirty="0">
                <a:solidFill>
                  <a:schemeClr val="lt1"/>
                </a:solidFill>
              </a:rPr>
              <a:t>Elementary Data </a:t>
            </a:r>
            <a:endParaRPr lang="tr-TR" sz="2000" dirty="0">
              <a:solidFill>
                <a:schemeClr val="lt1"/>
              </a:solidFill>
            </a:endParaRPr>
          </a:p>
        </p:txBody>
      </p:sp>
      <p:cxnSp>
        <p:nvCxnSpPr>
          <p:cNvPr id="15" name="Düz Bağlayıcı 14"/>
          <p:cNvCxnSpPr>
            <a:cxnSpLocks noChangeShapeType="1"/>
          </p:cNvCxnSpPr>
          <p:nvPr/>
        </p:nvCxnSpPr>
        <p:spPr bwMode="auto">
          <a:xfrm flipH="1">
            <a:off x="6419851" y="1644650"/>
            <a:ext cx="2555875" cy="0"/>
          </a:xfrm>
          <a:prstGeom prst="line">
            <a:avLst/>
          </a:prstGeom>
          <a:noFill/>
          <a:ln w="38100">
            <a:solidFill>
              <a:srgbClr val="000000"/>
            </a:solidFill>
            <a:round/>
            <a:headEnd/>
            <a:tailEn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17" name="Düz Ok Bağlayıcısı 16"/>
          <p:cNvCxnSpPr>
            <a:cxnSpLocks noChangeShapeType="1"/>
            <a:endCxn id="5" idx="0"/>
          </p:cNvCxnSpPr>
          <p:nvPr/>
        </p:nvCxnSpPr>
        <p:spPr bwMode="auto">
          <a:xfrm>
            <a:off x="6419850" y="1644651"/>
            <a:ext cx="0" cy="447675"/>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25" name="Düz Ok Bağlayıcısı 24"/>
          <p:cNvCxnSpPr>
            <a:cxnSpLocks noChangeShapeType="1"/>
            <a:endCxn id="4" idx="0"/>
          </p:cNvCxnSpPr>
          <p:nvPr/>
        </p:nvCxnSpPr>
        <p:spPr bwMode="auto">
          <a:xfrm>
            <a:off x="8975725" y="1196975"/>
            <a:ext cx="0" cy="89535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34" name="Düz Ok Bağlayıcısı 33"/>
          <p:cNvCxnSpPr>
            <a:cxnSpLocks noChangeShapeType="1"/>
          </p:cNvCxnSpPr>
          <p:nvPr/>
        </p:nvCxnSpPr>
        <p:spPr bwMode="auto">
          <a:xfrm>
            <a:off x="3216276" y="1052513"/>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35" name="Düz Ok Bağlayıcısı 34"/>
          <p:cNvCxnSpPr>
            <a:cxnSpLocks noChangeShapeType="1"/>
          </p:cNvCxnSpPr>
          <p:nvPr/>
        </p:nvCxnSpPr>
        <p:spPr bwMode="auto">
          <a:xfrm>
            <a:off x="6275389" y="1052513"/>
            <a:ext cx="973137"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39" name="Bulut 38"/>
          <p:cNvSpPr/>
          <p:nvPr/>
        </p:nvSpPr>
        <p:spPr>
          <a:xfrm>
            <a:off x="4446588" y="3357563"/>
            <a:ext cx="2590800" cy="29575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Collected by us</a:t>
            </a:r>
            <a:endParaRPr lang="tr-TR" b="1" dirty="0">
              <a:solidFill>
                <a:srgbClr val="FF0000"/>
              </a:solidFill>
            </a:endParaRPr>
          </a:p>
        </p:txBody>
      </p:sp>
      <p:sp>
        <p:nvSpPr>
          <p:cNvPr id="40" name="Bulut 39"/>
          <p:cNvSpPr/>
          <p:nvPr/>
        </p:nvSpPr>
        <p:spPr>
          <a:xfrm>
            <a:off x="7680325" y="3357563"/>
            <a:ext cx="2592388" cy="29575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Collected by Somebody else</a:t>
            </a:r>
            <a:endParaRPr lang="tr-TR" b="1" dirty="0">
              <a:solidFill>
                <a:srgbClr val="FF0000"/>
              </a:solidFill>
            </a:endParaRPr>
          </a:p>
        </p:txBody>
      </p:sp>
      <p:sp>
        <p:nvSpPr>
          <p:cNvPr id="41" name="Yukarı Ok 40"/>
          <p:cNvSpPr/>
          <p:nvPr/>
        </p:nvSpPr>
        <p:spPr>
          <a:xfrm>
            <a:off x="6096000" y="2636839"/>
            <a:ext cx="323850" cy="7207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2" name="Yukarı Ok 41"/>
          <p:cNvSpPr/>
          <p:nvPr/>
        </p:nvSpPr>
        <p:spPr>
          <a:xfrm>
            <a:off x="8975725" y="2636839"/>
            <a:ext cx="323850" cy="7207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3198" name="Slayt Numarası Yer Tutucusu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9300085-6DA4-AD40-8466-48764284D0AB}" type="slidenum">
              <a:rPr lang="en-US" altLang="en-US" sz="1400"/>
              <a:pPr eaLnBrk="1" hangingPunct="1"/>
              <a:t>29</a:t>
            </a:fld>
            <a:endParaRPr lang="en-US" altLang="en-US" sz="1400"/>
          </a:p>
        </p:txBody>
      </p:sp>
    </p:spTree>
    <p:extLst>
      <p:ext uri="{BB962C8B-B14F-4D97-AF65-F5344CB8AC3E}">
        <p14:creationId xmlns:p14="http://schemas.microsoft.com/office/powerpoint/2010/main" val="172512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circle(in)">
                                      <p:cBhvr>
                                        <p:cTn id="41" dur="2000"/>
                                        <p:tgtEl>
                                          <p:spTgt spid="4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circle(in)">
                                      <p:cBhvr>
                                        <p:cTn id="51" dur="2000"/>
                                        <p:tgtEl>
                                          <p:spTgt spid="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arn(inVertical)">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39" grpId="0" animBg="1"/>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847850" y="333376"/>
            <a:ext cx="84963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sz="3600" b="1" dirty="0" err="1">
                <a:solidFill>
                  <a:srgbClr val="FF0000"/>
                </a:solidFill>
              </a:rPr>
              <a:t>Internal</a:t>
            </a:r>
            <a:r>
              <a:rPr lang="tr-TR" altLang="en-US" sz="3600" b="1" dirty="0">
                <a:solidFill>
                  <a:srgbClr val="FF0000"/>
                </a:solidFill>
              </a:rPr>
              <a:t> </a:t>
            </a:r>
            <a:r>
              <a:rPr lang="en-US" altLang="en-US" sz="3600" b="1" dirty="0">
                <a:solidFill>
                  <a:srgbClr val="FF0000"/>
                </a:solidFill>
              </a:rPr>
              <a:t>supplier </a:t>
            </a:r>
          </a:p>
          <a:p>
            <a:pPr algn="just" eaLnBrk="1" hangingPunct="1"/>
            <a:endParaRPr lang="en-US" altLang="en-US" sz="3600" b="1" dirty="0">
              <a:solidFill>
                <a:srgbClr val="FF0000"/>
              </a:solidFill>
            </a:endParaRPr>
          </a:p>
          <a:p>
            <a:pPr algn="just" eaLnBrk="1" hangingPunct="1"/>
            <a:r>
              <a:rPr lang="en-US" altLang="en-US" dirty="0"/>
              <a:t>is a research department or function located within an organization.</a:t>
            </a:r>
            <a:r>
              <a:rPr lang="tr-TR" altLang="en-US" dirty="0"/>
              <a:t> </a:t>
            </a:r>
            <a:r>
              <a:rPr lang="en-US" altLang="en-US" dirty="0" smtClean="0"/>
              <a:t>Large organizations maintain </a:t>
            </a:r>
            <a:r>
              <a:rPr lang="en-US" altLang="en-US" dirty="0"/>
              <a:t>in-house research departments.</a:t>
            </a:r>
            <a:r>
              <a:rPr lang="tr-TR" altLang="en-US" dirty="0"/>
              <a:t> </a:t>
            </a:r>
            <a:r>
              <a:rPr lang="en-US" altLang="en-US" dirty="0"/>
              <a:t>A research department’s place in an organization structure may</a:t>
            </a:r>
            <a:r>
              <a:rPr lang="tr-TR" altLang="en-US" dirty="0"/>
              <a:t> </a:t>
            </a:r>
            <a:r>
              <a:rPr lang="en-US" altLang="en-US" dirty="0"/>
              <a:t>vary quite considerably. </a:t>
            </a:r>
            <a:r>
              <a:rPr lang="en-US" altLang="en-US" dirty="0">
                <a:solidFill>
                  <a:srgbClr val="FF0000"/>
                </a:solidFill>
              </a:rPr>
              <a:t>For example Conservative Party in USA has </a:t>
            </a:r>
            <a:r>
              <a:rPr lang="en-US" altLang="en-US" dirty="0" smtClean="0">
                <a:solidFill>
                  <a:srgbClr val="FF0000"/>
                </a:solidFill>
              </a:rPr>
              <a:t>an </a:t>
            </a:r>
            <a:r>
              <a:rPr lang="en-US" altLang="en-US" dirty="0">
                <a:solidFill>
                  <a:srgbClr val="FF0000"/>
                </a:solidFill>
              </a:rPr>
              <a:t>especial department for research. </a:t>
            </a:r>
          </a:p>
          <a:p>
            <a:pPr algn="just" eaLnBrk="1" hangingPunct="1"/>
            <a:endParaRPr lang="en-US" altLang="en-US" dirty="0">
              <a:solidFill>
                <a:srgbClr val="00B050"/>
              </a:solidFill>
            </a:endParaRPr>
          </a:p>
          <a:p>
            <a:pPr algn="just" eaLnBrk="1" hangingPunct="1"/>
            <a:r>
              <a:rPr lang="en-US" altLang="en-US" dirty="0">
                <a:solidFill>
                  <a:srgbClr val="00B050"/>
                </a:solidFill>
              </a:rPr>
              <a:t>At one extreme</a:t>
            </a:r>
            <a:r>
              <a:rPr lang="en-US" altLang="en-US" dirty="0"/>
              <a:t>, the research function may be centralized and</a:t>
            </a:r>
            <a:r>
              <a:rPr lang="tr-TR" altLang="en-US" dirty="0"/>
              <a:t> </a:t>
            </a:r>
            <a:r>
              <a:rPr lang="en-US" altLang="en-US" dirty="0"/>
              <a:t>located at the organization </a:t>
            </a:r>
            <a:r>
              <a:rPr lang="en-US" altLang="en-US" dirty="0" smtClean="0"/>
              <a:t>headquarters. </a:t>
            </a:r>
            <a:r>
              <a:rPr lang="en-US" altLang="en-US" dirty="0" smtClean="0">
                <a:solidFill>
                  <a:srgbClr val="7030A0"/>
                </a:solidFill>
              </a:rPr>
              <a:t>Such </a:t>
            </a:r>
            <a:r>
              <a:rPr lang="en-US" altLang="en-US" dirty="0">
                <a:solidFill>
                  <a:srgbClr val="7030A0"/>
                </a:solidFill>
              </a:rPr>
              <a:t>as research center of a political party.</a:t>
            </a:r>
            <a:endParaRPr lang="tr-TR" altLang="en-US" dirty="0"/>
          </a:p>
        </p:txBody>
      </p:sp>
      <p:sp>
        <p:nvSpPr>
          <p:cNvPr id="63491"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8CA5501-3FB4-3144-8691-9AB33C1CAC53}" type="slidenum">
              <a:rPr lang="en-US" altLang="en-US" sz="1400"/>
              <a:pPr eaLnBrk="1" hangingPunct="1"/>
              <a:t>3</a:t>
            </a:fld>
            <a:endParaRPr lang="en-US" altLang="en-US" sz="1400"/>
          </a:p>
        </p:txBody>
      </p:sp>
    </p:spTree>
    <p:extLst>
      <p:ext uri="{BB962C8B-B14F-4D97-AF65-F5344CB8AC3E}">
        <p14:creationId xmlns:p14="http://schemas.microsoft.com/office/powerpoint/2010/main" val="164428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p:cNvPicPr>
            <a:picLocks noChangeAspect="1" noChangeArrowheads="1"/>
          </p:cNvPicPr>
          <p:nvPr/>
        </p:nvPicPr>
        <p:blipFill>
          <a:blip r:embed="rId2">
            <a:extLst>
              <a:ext uri="{28A0092B-C50C-407E-A947-70E740481C1C}">
                <a14:useLocalDpi xmlns:a14="http://schemas.microsoft.com/office/drawing/2010/main" val="0"/>
              </a:ext>
            </a:extLst>
          </a:blip>
          <a:srcRect l="124" t="16322" r="20264" b="5559"/>
          <a:stretch>
            <a:fillRect/>
          </a:stretch>
        </p:blipFill>
        <p:spPr bwMode="auto">
          <a:xfrm>
            <a:off x="1565275" y="908050"/>
            <a:ext cx="9139238"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1" name="Slayt Numarası Yer Tutucusu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7DD039C-665C-1542-B094-2CB5D206B79B}" type="slidenum">
              <a:rPr lang="en-US" altLang="en-US" sz="1400"/>
              <a:pPr eaLnBrk="1" hangingPunct="1"/>
              <a:t>30</a:t>
            </a:fld>
            <a:endParaRPr lang="en-US" altLang="en-US" sz="1400"/>
          </a:p>
        </p:txBody>
      </p:sp>
    </p:spTree>
    <p:extLst>
      <p:ext uri="{BB962C8B-B14F-4D97-AF65-F5344CB8AC3E}">
        <p14:creationId xmlns:p14="http://schemas.microsoft.com/office/powerpoint/2010/main" val="107557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487488" y="796925"/>
            <a:ext cx="91440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a:solidFill>
                  <a:srgbClr val="00B0F0"/>
                </a:solidFill>
              </a:rPr>
              <a:t>Second Step 	         </a:t>
            </a:r>
            <a:r>
              <a:rPr lang="en-US" altLang="en-US" sz="1800" b="1">
                <a:solidFill>
                  <a:srgbClr val="A7194F"/>
                </a:solidFill>
              </a:rPr>
              <a:t>Designing the study 	   </a:t>
            </a:r>
            <a:r>
              <a:rPr lang="en-US" altLang="en-US" sz="1800" b="1"/>
              <a:t>7. Selecting sampling method</a:t>
            </a:r>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l="19676" t="17352" r="18646" b="18236"/>
          <a:stretch>
            <a:fillRect/>
          </a:stretch>
        </p:blipFill>
        <p:spPr bwMode="auto">
          <a:xfrm>
            <a:off x="2424114" y="2205039"/>
            <a:ext cx="7488237"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şağı Ok 2"/>
          <p:cNvSpPr/>
          <p:nvPr/>
        </p:nvSpPr>
        <p:spPr>
          <a:xfrm>
            <a:off x="7715251" y="1196976"/>
            <a:ext cx="1368425" cy="10080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6" name="Düz Ok Bağlayıcısı 5"/>
          <p:cNvCxnSpPr>
            <a:cxnSpLocks noChangeShapeType="1"/>
          </p:cNvCxnSpPr>
          <p:nvPr/>
        </p:nvCxnSpPr>
        <p:spPr bwMode="auto">
          <a:xfrm>
            <a:off x="3216276" y="98107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7" name="Düz Ok Bağlayıcısı 6"/>
          <p:cNvCxnSpPr>
            <a:cxnSpLocks noChangeShapeType="1"/>
          </p:cNvCxnSpPr>
          <p:nvPr/>
        </p:nvCxnSpPr>
        <p:spPr bwMode="auto">
          <a:xfrm>
            <a:off x="6311901" y="1000125"/>
            <a:ext cx="936625"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95239" name="Slayt Numarası Yer Tutucusu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0653C7A-FA46-9644-83AF-E1A14DA38DCA}" type="slidenum">
              <a:rPr lang="en-US" altLang="en-US" sz="1400"/>
              <a:pPr eaLnBrk="1" hangingPunct="1"/>
              <a:t>31</a:t>
            </a:fld>
            <a:endParaRPr lang="en-US" altLang="en-US" sz="1400"/>
          </a:p>
        </p:txBody>
      </p:sp>
    </p:spTree>
    <p:extLst>
      <p:ext uri="{BB962C8B-B14F-4D97-AF65-F5344CB8AC3E}">
        <p14:creationId xmlns:p14="http://schemas.microsoft.com/office/powerpoint/2010/main" val="187432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sp>
        <p:nvSpPr>
          <p:cNvPr id="3" name="Metin kutusu 2"/>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4" name="Metin kutusu 3"/>
          <p:cNvSpPr txBox="1"/>
          <p:nvPr/>
        </p:nvSpPr>
        <p:spPr>
          <a:xfrm>
            <a:off x="7896225" y="947738"/>
            <a:ext cx="252095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8. Collecting data</a:t>
            </a:r>
          </a:p>
        </p:txBody>
      </p:sp>
      <p:cxnSp>
        <p:nvCxnSpPr>
          <p:cNvPr id="5" name="Düz Ok Bağlayıcısı 4"/>
          <p:cNvCxnSpPr>
            <a:cxnSpLocks noChangeShapeType="1"/>
          </p:cNvCxnSpPr>
          <p:nvPr/>
        </p:nvCxnSpPr>
        <p:spPr bwMode="auto">
          <a:xfrm>
            <a:off x="3503613" y="1163638"/>
            <a:ext cx="792162"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6" name="Düz Ok Bağlayıcısı 5"/>
          <p:cNvCxnSpPr>
            <a:cxnSpLocks noChangeShapeType="1"/>
          </p:cNvCxnSpPr>
          <p:nvPr/>
        </p:nvCxnSpPr>
        <p:spPr bwMode="auto">
          <a:xfrm>
            <a:off x="6743701" y="112712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7" name="Dikdörtgen 6"/>
          <p:cNvSpPr>
            <a:spLocks noChangeArrowheads="1"/>
          </p:cNvSpPr>
          <p:nvPr/>
        </p:nvSpPr>
        <p:spPr bwMode="auto">
          <a:xfrm>
            <a:off x="1919289" y="1997076"/>
            <a:ext cx="84978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2000"/>
              <a:t>Data collection usually takes place early on in an improvement project, and is often formalised through a </a:t>
            </a:r>
            <a:r>
              <a:rPr lang="en-US" altLang="en-US" sz="2000">
                <a:hlinkClick r:id="rId2" tooltip="Data collection plan"/>
              </a:rPr>
              <a:t>data collection plan</a:t>
            </a:r>
            <a:r>
              <a:rPr lang="en-US" altLang="en-US" sz="2000"/>
              <a:t> which often contains the following activity:</a:t>
            </a:r>
            <a:endParaRPr lang="tr-TR" altLang="en-US" sz="2000"/>
          </a:p>
          <a:p>
            <a:pPr algn="just" eaLnBrk="1" hangingPunct="1"/>
            <a:endParaRPr lang="en-US" altLang="en-US" sz="2000"/>
          </a:p>
          <a:p>
            <a:pPr algn="just" eaLnBrk="1" hangingPunct="1"/>
            <a:r>
              <a:rPr lang="en-US" altLang="en-US" sz="2000">
                <a:solidFill>
                  <a:srgbClr val="FF0000"/>
                </a:solidFill>
              </a:rPr>
              <a:t>1. Pre collection activity — agree on goals, target data, definitions, methods</a:t>
            </a:r>
          </a:p>
          <a:p>
            <a:pPr algn="just" eaLnBrk="1" hangingPunct="1"/>
            <a:r>
              <a:rPr lang="en-US" altLang="en-US" sz="2000">
                <a:solidFill>
                  <a:srgbClr val="008000"/>
                </a:solidFill>
              </a:rPr>
              <a:t>2. Collection — data collections</a:t>
            </a:r>
          </a:p>
          <a:p>
            <a:pPr algn="just" eaLnBrk="1" hangingPunct="1"/>
            <a:r>
              <a:rPr lang="en-US" altLang="en-US" sz="2000"/>
              <a:t>3. </a:t>
            </a:r>
            <a:r>
              <a:rPr lang="en-US" altLang="en-US" sz="2000">
                <a:solidFill>
                  <a:srgbClr val="7030A0"/>
                </a:solidFill>
              </a:rPr>
              <a:t>Present Findings — usually involves some form of sorting analysis and/or presentation</a:t>
            </a:r>
            <a:r>
              <a:rPr lang="en-US" altLang="en-US" sz="2000"/>
              <a:t>.</a:t>
            </a:r>
          </a:p>
        </p:txBody>
      </p:sp>
      <p:sp>
        <p:nvSpPr>
          <p:cNvPr id="96265" name="Slayt Numarası Yer Tutucusu 10"/>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C14FE1-1D01-D74E-A883-168DE5EE0B67}" type="slidenum">
              <a:rPr lang="en-US" altLang="en-US" sz="1400"/>
              <a:pPr eaLnBrk="1" hangingPunct="1"/>
              <a:t>32</a:t>
            </a:fld>
            <a:endParaRPr lang="en-US" altLang="en-US" sz="1400"/>
          </a:p>
        </p:txBody>
      </p:sp>
    </p:spTree>
    <p:extLst>
      <p:ext uri="{BB962C8B-B14F-4D97-AF65-F5344CB8AC3E}">
        <p14:creationId xmlns:p14="http://schemas.microsoft.com/office/powerpoint/2010/main" val="40610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additive="base">
                                        <p:cTn id="3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additive="base">
                                        <p:cTn id="4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anim calcmode="lin" valueType="num">
                                      <p:cBhvr>
                                        <p:cTn id="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sp>
        <p:nvSpPr>
          <p:cNvPr id="3" name="Metin kutusu 2"/>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4" name="Metin kutusu 3"/>
          <p:cNvSpPr txBox="1"/>
          <p:nvPr/>
        </p:nvSpPr>
        <p:spPr>
          <a:xfrm>
            <a:off x="7896225" y="947738"/>
            <a:ext cx="252095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9. Classifying data</a:t>
            </a:r>
          </a:p>
        </p:txBody>
      </p:sp>
      <p:cxnSp>
        <p:nvCxnSpPr>
          <p:cNvPr id="5" name="Düz Ok Bağlayıcısı 4"/>
          <p:cNvCxnSpPr>
            <a:cxnSpLocks noChangeShapeType="1"/>
          </p:cNvCxnSpPr>
          <p:nvPr/>
        </p:nvCxnSpPr>
        <p:spPr bwMode="auto">
          <a:xfrm>
            <a:off x="3503613" y="1163638"/>
            <a:ext cx="792162"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6" name="Düz Ok Bağlayıcısı 5"/>
          <p:cNvCxnSpPr>
            <a:cxnSpLocks noChangeShapeType="1"/>
          </p:cNvCxnSpPr>
          <p:nvPr/>
        </p:nvCxnSpPr>
        <p:spPr bwMode="auto">
          <a:xfrm>
            <a:off x="6743701" y="112712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7" name="Metin kutusu 6"/>
          <p:cNvSpPr txBox="1">
            <a:spLocks noChangeArrowheads="1"/>
          </p:cNvSpPr>
          <p:nvPr/>
        </p:nvSpPr>
        <p:spPr bwMode="auto">
          <a:xfrm>
            <a:off x="2135189" y="2420939"/>
            <a:ext cx="82819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a:t>Data can be classify by using some statistical package programs such as SPSS, SAS, MINITAB. EXCEL also can be used for this purpose. Filtration or verification of data is also a part of data classification. Any mistake in data entering may cause a big analysis problem.</a:t>
            </a:r>
            <a:endParaRPr lang="tr-TR" altLang="en-US"/>
          </a:p>
        </p:txBody>
      </p:sp>
      <p:pic>
        <p:nvPicPr>
          <p:cNvPr id="400386" name="Picture 2" descr="http://markbrooks.typepad.com/.a/6a01156fbeecf2970c0133f1b9b92b970b-200w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4427538"/>
            <a:ext cx="32400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Slayt Numarası Yer Tutucusu 9"/>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F2EE6D0-1540-2B4A-B179-22C1463CB34A}" type="slidenum">
              <a:rPr lang="en-US" altLang="en-US" sz="1400"/>
              <a:pPr eaLnBrk="1" hangingPunct="1"/>
              <a:t>33</a:t>
            </a:fld>
            <a:endParaRPr lang="en-US" altLang="en-US" sz="1400"/>
          </a:p>
        </p:txBody>
      </p:sp>
    </p:spTree>
    <p:extLst>
      <p:ext uri="{BB962C8B-B14F-4D97-AF65-F5344CB8AC3E}">
        <p14:creationId xmlns:p14="http://schemas.microsoft.com/office/powerpoint/2010/main" val="67987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nodeType="clickEffect">
                                  <p:stCondLst>
                                    <p:cond delay="0"/>
                                  </p:stCondLst>
                                  <p:childTnLst>
                                    <p:set>
                                      <p:cBhvr>
                                        <p:cTn id="27" dur="1" fill="hold">
                                          <p:stCondLst>
                                            <p:cond delay="0"/>
                                          </p:stCondLst>
                                        </p:cTn>
                                        <p:tgtEl>
                                          <p:spTgt spid="400386"/>
                                        </p:tgtEl>
                                        <p:attrNameLst>
                                          <p:attrName>style.visibility</p:attrName>
                                        </p:attrNameLst>
                                      </p:cBhvr>
                                      <p:to>
                                        <p:strVal val="visible"/>
                                      </p:to>
                                    </p:set>
                                    <p:animEffect transition="in" filter="wipe(down)">
                                      <p:cBhvr>
                                        <p:cTn id="28" dur="580">
                                          <p:stCondLst>
                                            <p:cond delay="0"/>
                                          </p:stCondLst>
                                        </p:cTn>
                                        <p:tgtEl>
                                          <p:spTgt spid="400386"/>
                                        </p:tgtEl>
                                      </p:cBhvr>
                                    </p:animEffect>
                                    <p:anim calcmode="lin" valueType="num">
                                      <p:cBhvr>
                                        <p:cTn id="29" dur="1822" tmFilter="0,0; 0.14,0.36; 0.43,0.73; 0.71,0.91; 1.0,1.0">
                                          <p:stCondLst>
                                            <p:cond delay="0"/>
                                          </p:stCondLst>
                                        </p:cTn>
                                        <p:tgtEl>
                                          <p:spTgt spid="40038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0038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0038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0038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00386"/>
                                        </p:tgtEl>
                                        <p:attrNameLst>
                                          <p:attrName>ppt_y</p:attrName>
                                        </p:attrNameLst>
                                      </p:cBhvr>
                                      <p:tavLst>
                                        <p:tav tm="0" fmla="#ppt_y-sin(pi*$)/81">
                                          <p:val>
                                            <p:fltVal val="0"/>
                                          </p:val>
                                        </p:tav>
                                        <p:tav tm="100000">
                                          <p:val>
                                            <p:fltVal val="1"/>
                                          </p:val>
                                        </p:tav>
                                      </p:tavLst>
                                    </p:anim>
                                    <p:animScale>
                                      <p:cBhvr>
                                        <p:cTn id="34" dur="26">
                                          <p:stCondLst>
                                            <p:cond delay="650"/>
                                          </p:stCondLst>
                                        </p:cTn>
                                        <p:tgtEl>
                                          <p:spTgt spid="400386"/>
                                        </p:tgtEl>
                                      </p:cBhvr>
                                      <p:to x="100000" y="60000"/>
                                    </p:animScale>
                                    <p:animScale>
                                      <p:cBhvr>
                                        <p:cTn id="35" dur="166" decel="50000">
                                          <p:stCondLst>
                                            <p:cond delay="676"/>
                                          </p:stCondLst>
                                        </p:cTn>
                                        <p:tgtEl>
                                          <p:spTgt spid="400386"/>
                                        </p:tgtEl>
                                      </p:cBhvr>
                                      <p:to x="100000" y="100000"/>
                                    </p:animScale>
                                    <p:animScale>
                                      <p:cBhvr>
                                        <p:cTn id="36" dur="26">
                                          <p:stCondLst>
                                            <p:cond delay="1312"/>
                                          </p:stCondLst>
                                        </p:cTn>
                                        <p:tgtEl>
                                          <p:spTgt spid="400386"/>
                                        </p:tgtEl>
                                      </p:cBhvr>
                                      <p:to x="100000" y="80000"/>
                                    </p:animScale>
                                    <p:animScale>
                                      <p:cBhvr>
                                        <p:cTn id="37" dur="166" decel="50000">
                                          <p:stCondLst>
                                            <p:cond delay="1338"/>
                                          </p:stCondLst>
                                        </p:cTn>
                                        <p:tgtEl>
                                          <p:spTgt spid="400386"/>
                                        </p:tgtEl>
                                      </p:cBhvr>
                                      <p:to x="100000" y="100000"/>
                                    </p:animScale>
                                    <p:animScale>
                                      <p:cBhvr>
                                        <p:cTn id="38" dur="26">
                                          <p:stCondLst>
                                            <p:cond delay="1642"/>
                                          </p:stCondLst>
                                        </p:cTn>
                                        <p:tgtEl>
                                          <p:spTgt spid="400386"/>
                                        </p:tgtEl>
                                      </p:cBhvr>
                                      <p:to x="100000" y="90000"/>
                                    </p:animScale>
                                    <p:animScale>
                                      <p:cBhvr>
                                        <p:cTn id="39" dur="166" decel="50000">
                                          <p:stCondLst>
                                            <p:cond delay="1668"/>
                                          </p:stCondLst>
                                        </p:cTn>
                                        <p:tgtEl>
                                          <p:spTgt spid="400386"/>
                                        </p:tgtEl>
                                      </p:cBhvr>
                                      <p:to x="100000" y="100000"/>
                                    </p:animScale>
                                    <p:animScale>
                                      <p:cBhvr>
                                        <p:cTn id="40" dur="26">
                                          <p:stCondLst>
                                            <p:cond delay="1808"/>
                                          </p:stCondLst>
                                        </p:cTn>
                                        <p:tgtEl>
                                          <p:spTgt spid="400386"/>
                                        </p:tgtEl>
                                      </p:cBhvr>
                                      <p:to x="100000" y="95000"/>
                                    </p:animScale>
                                    <p:animScale>
                                      <p:cBhvr>
                                        <p:cTn id="41" dur="166" decel="50000">
                                          <p:stCondLst>
                                            <p:cond delay="1834"/>
                                          </p:stCondLst>
                                        </p:cTn>
                                        <p:tgtEl>
                                          <p:spTgt spid="4003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3" name="Metin kutusu 2"/>
          <p:cNvSpPr txBox="1"/>
          <p:nvPr/>
        </p:nvSpPr>
        <p:spPr>
          <a:xfrm>
            <a:off x="7896225" y="947738"/>
            <a:ext cx="252095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10. Analyzing data </a:t>
            </a:r>
          </a:p>
        </p:txBody>
      </p:sp>
      <p:cxnSp>
        <p:nvCxnSpPr>
          <p:cNvPr id="4" name="Düz Ok Bağlayıcısı 3"/>
          <p:cNvCxnSpPr>
            <a:cxnSpLocks noChangeShapeType="1"/>
          </p:cNvCxnSpPr>
          <p:nvPr/>
        </p:nvCxnSpPr>
        <p:spPr bwMode="auto">
          <a:xfrm>
            <a:off x="3503613" y="1163638"/>
            <a:ext cx="792162"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5" name="Düz Ok Bağlayıcısı 4"/>
          <p:cNvCxnSpPr>
            <a:cxnSpLocks noChangeShapeType="1"/>
          </p:cNvCxnSpPr>
          <p:nvPr/>
        </p:nvCxnSpPr>
        <p:spPr bwMode="auto">
          <a:xfrm>
            <a:off x="6743701" y="112712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6" name="Metin kutusu 5"/>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sp>
        <p:nvSpPr>
          <p:cNvPr id="7" name="Dikdörtgen 6"/>
          <p:cNvSpPr>
            <a:spLocks noChangeArrowheads="1"/>
          </p:cNvSpPr>
          <p:nvPr/>
        </p:nvSpPr>
        <p:spPr bwMode="auto">
          <a:xfrm>
            <a:off x="1703389" y="1773239"/>
            <a:ext cx="87137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b="1"/>
              <a:t>Analysis of data</a:t>
            </a:r>
            <a:r>
              <a:rPr lang="en-US" altLang="en-US"/>
              <a:t> is a process of inspecting, cleaning, transforming, and modeling </a:t>
            </a:r>
            <a:r>
              <a:rPr lang="en-US" altLang="en-US" b="1">
                <a:hlinkClick r:id="rId2" tooltip="Data"/>
              </a:rPr>
              <a:t>data</a:t>
            </a:r>
            <a:r>
              <a:rPr lang="en-US" altLang="en-US"/>
              <a:t> with the goal of discovering useful </a:t>
            </a:r>
            <a:r>
              <a:rPr lang="en-US" altLang="en-US">
                <a:hlinkClick r:id="rId3" tooltip="Information"/>
              </a:rPr>
              <a:t>information</a:t>
            </a:r>
            <a:r>
              <a:rPr lang="en-US" altLang="en-US"/>
              <a:t>, suggesting conclusions, and supporting decision making. </a:t>
            </a:r>
            <a:endParaRPr lang="tr-TR" altLang="en-US"/>
          </a:p>
        </p:txBody>
      </p:sp>
      <p:sp>
        <p:nvSpPr>
          <p:cNvPr id="8" name="Metin kutusu 7"/>
          <p:cNvSpPr txBox="1"/>
          <p:nvPr/>
        </p:nvSpPr>
        <p:spPr>
          <a:xfrm>
            <a:off x="3611564" y="3573464"/>
            <a:ext cx="5221287" cy="3138487"/>
          </a:xfrm>
          <a:prstGeom prst="rect">
            <a:avLst/>
          </a:prstGeom>
          <a:noFill/>
        </p:spPr>
        <p:txBody>
          <a:bodyPr>
            <a:spAutoFit/>
          </a:bodyPr>
          <a:lstStyle/>
          <a:p>
            <a:pPr algn="ctr">
              <a:defRPr/>
            </a:pPr>
            <a:r>
              <a:rPr lang="en-US" b="1" dirty="0">
                <a:solidFill>
                  <a:srgbClr val="C00000"/>
                </a:solidFill>
                <a:latin typeface="Arial" pitchFamily="34" charset="0"/>
              </a:rPr>
              <a:t>Some statistical techniques use in analyzing data:</a:t>
            </a:r>
          </a:p>
          <a:p>
            <a:pPr>
              <a:defRPr/>
            </a:pPr>
            <a:endParaRPr lang="en-US" b="1" dirty="0">
              <a:latin typeface="Arial" pitchFamily="34" charset="0"/>
            </a:endParaRPr>
          </a:p>
          <a:p>
            <a:pPr marL="285750" indent="-285750">
              <a:buFontTx/>
              <a:buChar char="-"/>
              <a:defRPr/>
            </a:pPr>
            <a:r>
              <a:rPr lang="en-US" b="1" dirty="0">
                <a:solidFill>
                  <a:srgbClr val="FF0000"/>
                </a:solidFill>
                <a:latin typeface="Arial" pitchFamily="34" charset="0"/>
              </a:rPr>
              <a:t>Chi square</a:t>
            </a:r>
          </a:p>
          <a:p>
            <a:pPr marL="285750" indent="-285750">
              <a:buFontTx/>
              <a:buChar char="-"/>
              <a:defRPr/>
            </a:pPr>
            <a:r>
              <a:rPr lang="en-US" b="1" dirty="0">
                <a:solidFill>
                  <a:srgbClr val="FFC000"/>
                </a:solidFill>
                <a:latin typeface="Arial" pitchFamily="34" charset="0"/>
              </a:rPr>
              <a:t>Regression</a:t>
            </a:r>
          </a:p>
          <a:p>
            <a:pPr marL="285750" indent="-285750">
              <a:buFontTx/>
              <a:buChar char="-"/>
              <a:defRPr/>
            </a:pPr>
            <a:r>
              <a:rPr lang="en-US" b="1" dirty="0">
                <a:solidFill>
                  <a:srgbClr val="92D050"/>
                </a:solidFill>
                <a:latin typeface="Arial" pitchFamily="34" charset="0"/>
              </a:rPr>
              <a:t>Correlation</a:t>
            </a:r>
          </a:p>
          <a:p>
            <a:pPr marL="285750" indent="-285750">
              <a:buFontTx/>
              <a:buChar char="-"/>
              <a:defRPr/>
            </a:pPr>
            <a:r>
              <a:rPr lang="en-US" b="1" dirty="0">
                <a:solidFill>
                  <a:srgbClr val="00B050"/>
                </a:solidFill>
                <a:latin typeface="Arial" pitchFamily="34" charset="0"/>
              </a:rPr>
              <a:t>Variance</a:t>
            </a:r>
          </a:p>
          <a:p>
            <a:pPr marL="285750" indent="-285750">
              <a:buFontTx/>
              <a:buChar char="-"/>
              <a:defRPr/>
            </a:pPr>
            <a:r>
              <a:rPr lang="en-US" b="1" dirty="0">
                <a:solidFill>
                  <a:srgbClr val="00B0F0"/>
                </a:solidFill>
                <a:latin typeface="Arial" pitchFamily="34" charset="0"/>
              </a:rPr>
              <a:t>Discriminant</a:t>
            </a:r>
          </a:p>
          <a:p>
            <a:pPr marL="285750" indent="-285750">
              <a:buFontTx/>
              <a:buChar char="-"/>
              <a:defRPr/>
            </a:pPr>
            <a:r>
              <a:rPr lang="en-US" b="1" dirty="0">
                <a:solidFill>
                  <a:srgbClr val="0070C0"/>
                </a:solidFill>
                <a:latin typeface="Arial" pitchFamily="34" charset="0"/>
              </a:rPr>
              <a:t>Cluster</a:t>
            </a:r>
          </a:p>
          <a:p>
            <a:pPr marL="285750" indent="-285750">
              <a:buFontTx/>
              <a:buChar char="-"/>
              <a:defRPr/>
            </a:pPr>
            <a:r>
              <a:rPr lang="en-US" b="1" dirty="0">
                <a:solidFill>
                  <a:srgbClr val="002060"/>
                </a:solidFill>
                <a:latin typeface="Arial" pitchFamily="34" charset="0"/>
              </a:rPr>
              <a:t>Conjoint</a:t>
            </a:r>
          </a:p>
          <a:p>
            <a:pPr marL="285750" indent="-285750">
              <a:buFontTx/>
              <a:buChar char="-"/>
              <a:defRPr/>
            </a:pPr>
            <a:r>
              <a:rPr lang="en-US" b="1" dirty="0">
                <a:solidFill>
                  <a:srgbClr val="A7194F"/>
                </a:solidFill>
                <a:latin typeface="Arial" pitchFamily="34" charset="0"/>
              </a:rPr>
              <a:t>Multidimensional scaling</a:t>
            </a:r>
            <a:endParaRPr lang="tr-TR" b="1" dirty="0">
              <a:solidFill>
                <a:srgbClr val="A7194F"/>
              </a:solidFill>
              <a:latin typeface="Arial" pitchFamily="34" charset="0"/>
            </a:endParaRPr>
          </a:p>
        </p:txBody>
      </p:sp>
      <p:sp>
        <p:nvSpPr>
          <p:cNvPr id="98313" name="Slayt Numarası Yer Tutucusu 10"/>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620955C-1D9B-CA4A-98AD-4ABF9ADAE9C2}" type="slidenum">
              <a:rPr lang="en-US" altLang="en-US" sz="1400"/>
              <a:pPr eaLnBrk="1" hangingPunct="1"/>
              <a:t>34</a:t>
            </a:fld>
            <a:endParaRPr lang="en-US" altLang="en-US" sz="1400"/>
          </a:p>
        </p:txBody>
      </p:sp>
    </p:spTree>
    <p:extLst>
      <p:ext uri="{BB962C8B-B14F-4D97-AF65-F5344CB8AC3E}">
        <p14:creationId xmlns:p14="http://schemas.microsoft.com/office/powerpoint/2010/main" val="200423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 calcmode="lin" valueType="num">
                                      <p:cBhvr additive="base">
                                        <p:cTn id="4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1000"/>
                                        <p:tgtEl>
                                          <p:spTgt spid="8">
                                            <p:txEl>
                                              <p:pRg st="3" end="3"/>
                                            </p:txEl>
                                          </p:spTgt>
                                        </p:tgtEl>
                                      </p:cBhvr>
                                    </p:animEffect>
                                    <p:anim calcmode="lin" valueType="num">
                                      <p:cBhvr>
                                        <p:cTn id="5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 calcmode="lin" valueType="num">
                                      <p:cBhvr additive="base">
                                        <p:cTn id="5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Effect transition="in" filter="wipe(down)">
                                      <p:cBhvr>
                                        <p:cTn id="65" dur="500"/>
                                        <p:tgtEl>
                                          <p:spTgt spid="8">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6" end="6"/>
                                            </p:txEl>
                                          </p:spTgt>
                                        </p:tgtEl>
                                        <p:attrNameLst>
                                          <p:attrName>style.visibility</p:attrName>
                                        </p:attrNameLst>
                                      </p:cBhvr>
                                      <p:to>
                                        <p:strVal val="visible"/>
                                      </p:to>
                                    </p:set>
                                    <p:animEffect transition="in" filter="fade">
                                      <p:cBhvr>
                                        <p:cTn id="70" dur="1000"/>
                                        <p:tgtEl>
                                          <p:spTgt spid="8">
                                            <p:txEl>
                                              <p:pRg st="6" end="6"/>
                                            </p:txEl>
                                          </p:spTgt>
                                        </p:tgtEl>
                                      </p:cBhvr>
                                    </p:animEffect>
                                    <p:anim calcmode="lin" valueType="num">
                                      <p:cBhvr>
                                        <p:cTn id="71"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 calcmode="lin" valueType="num">
                                      <p:cBhvr additive="base">
                                        <p:cTn id="7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8">
                                            <p:txEl>
                                              <p:pRg st="8" end="8"/>
                                            </p:txEl>
                                          </p:spTgt>
                                        </p:tgtEl>
                                        <p:attrNameLst>
                                          <p:attrName>style.visibility</p:attrName>
                                        </p:attrNameLst>
                                      </p:cBhvr>
                                      <p:to>
                                        <p:strVal val="visible"/>
                                      </p:to>
                                    </p:set>
                                    <p:animEffect transition="in" filter="wipe(down)">
                                      <p:cBhvr>
                                        <p:cTn id="83" dur="500"/>
                                        <p:tgtEl>
                                          <p:spTgt spid="8">
                                            <p:txEl>
                                              <p:pRg st="8" end="8"/>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wipe(down)">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3" name="Metin kutusu 2"/>
          <p:cNvSpPr txBox="1"/>
          <p:nvPr/>
        </p:nvSpPr>
        <p:spPr>
          <a:xfrm>
            <a:off x="7535864" y="947738"/>
            <a:ext cx="313213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11. findings interpretation</a:t>
            </a:r>
          </a:p>
        </p:txBody>
      </p:sp>
      <p:cxnSp>
        <p:nvCxnSpPr>
          <p:cNvPr id="4" name="Düz Ok Bağlayıcısı 3"/>
          <p:cNvCxnSpPr>
            <a:cxnSpLocks noChangeShapeType="1"/>
          </p:cNvCxnSpPr>
          <p:nvPr/>
        </p:nvCxnSpPr>
        <p:spPr bwMode="auto">
          <a:xfrm flipV="1">
            <a:off x="3359151" y="1138239"/>
            <a:ext cx="1152525" cy="9525"/>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5" name="Düz Ok Bağlayıcısı 4"/>
          <p:cNvCxnSpPr>
            <a:cxnSpLocks noChangeShapeType="1"/>
          </p:cNvCxnSpPr>
          <p:nvPr/>
        </p:nvCxnSpPr>
        <p:spPr bwMode="auto">
          <a:xfrm>
            <a:off x="6454775" y="1127125"/>
            <a:ext cx="108108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6" name="Metin kutusu 5"/>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sp>
        <p:nvSpPr>
          <p:cNvPr id="7" name="Metin kutusu 6"/>
          <p:cNvSpPr txBox="1">
            <a:spLocks noChangeArrowheads="1"/>
          </p:cNvSpPr>
          <p:nvPr/>
        </p:nvSpPr>
        <p:spPr bwMode="auto">
          <a:xfrm>
            <a:off x="1703388" y="3021014"/>
            <a:ext cx="88566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a:t>Interpretation of the statistical results needs a special ability. Usually the expert who conduct the statistical\ interprets the findings. The interpretation also should be in harmony and parallel with the goal of the research. </a:t>
            </a:r>
            <a:endParaRPr lang="tr-TR" altLang="en-US"/>
          </a:p>
        </p:txBody>
      </p:sp>
      <p:sp>
        <p:nvSpPr>
          <p:cNvPr id="99336" name="Slayt Numarası Yer Tutucusu 9"/>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2D9FD81-4A75-2D41-A43D-E37BADEC27C4}" type="slidenum">
              <a:rPr lang="en-US" altLang="en-US" sz="1400"/>
              <a:pPr eaLnBrk="1" hangingPunct="1"/>
              <a:t>35</a:t>
            </a:fld>
            <a:endParaRPr lang="en-US" altLang="en-US" sz="1400"/>
          </a:p>
        </p:txBody>
      </p:sp>
    </p:spTree>
    <p:extLst>
      <p:ext uri="{BB962C8B-B14F-4D97-AF65-F5344CB8AC3E}">
        <p14:creationId xmlns:p14="http://schemas.microsoft.com/office/powerpoint/2010/main" val="197926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847851" y="1557339"/>
            <a:ext cx="8424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a:t>The entire project should be documented in a written report that addresses the specific research questions identified, describes the approach, research design, data collection and data analysis procedures adopted. In addition, an oral presentation to management should be made using tables, figures and graphs to enhance clarity and impact.</a:t>
            </a:r>
            <a:endParaRPr lang="tr-TR" altLang="en-US"/>
          </a:p>
        </p:txBody>
      </p:sp>
      <p:sp>
        <p:nvSpPr>
          <p:cNvPr id="3" name="Metin kutusu 2"/>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4" name="Metin kutusu 3"/>
          <p:cNvSpPr txBox="1"/>
          <p:nvPr/>
        </p:nvSpPr>
        <p:spPr>
          <a:xfrm>
            <a:off x="7535864" y="947738"/>
            <a:ext cx="313213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12. preparing report</a:t>
            </a:r>
          </a:p>
        </p:txBody>
      </p:sp>
      <p:cxnSp>
        <p:nvCxnSpPr>
          <p:cNvPr id="5" name="Düz Ok Bağlayıcısı 4"/>
          <p:cNvCxnSpPr>
            <a:cxnSpLocks noChangeShapeType="1"/>
          </p:cNvCxnSpPr>
          <p:nvPr/>
        </p:nvCxnSpPr>
        <p:spPr bwMode="auto">
          <a:xfrm>
            <a:off x="6454775" y="1127125"/>
            <a:ext cx="108108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6" name="Düz Ok Bağlayıcısı 5"/>
          <p:cNvCxnSpPr>
            <a:cxnSpLocks noChangeShapeType="1"/>
          </p:cNvCxnSpPr>
          <p:nvPr/>
        </p:nvCxnSpPr>
        <p:spPr bwMode="auto">
          <a:xfrm flipV="1">
            <a:off x="3359151" y="1138239"/>
            <a:ext cx="1152525" cy="9525"/>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7" name="Metin kutusu 6"/>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pic>
        <p:nvPicPr>
          <p:cNvPr id="397318" name="Picture 6" descr="http://t3.gstatic.com/images?q=tbn:ANd9GcSVXvcGFqdmTNkx2ChimekaCjBY674GXzo3ylozEZrMxnFBQ8B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03650"/>
            <a:ext cx="4500563"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22" name="Picture 10" descr="http://kynanggiaotiep.edu.vn/uploads/images/news/1354766642_news_33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538" y="3836988"/>
            <a:ext cx="4476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2" name="Slayt Numarası Yer Tutucusu 9"/>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8F32BCD-3EFA-2446-9D0A-F37F4B5D72E9}" type="slidenum">
              <a:rPr lang="en-US" altLang="en-US" sz="1400"/>
              <a:pPr eaLnBrk="1" hangingPunct="1"/>
              <a:t>36</a:t>
            </a:fld>
            <a:endParaRPr lang="en-US" altLang="en-US" sz="1400"/>
          </a:p>
        </p:txBody>
      </p:sp>
    </p:spTree>
    <p:extLst>
      <p:ext uri="{BB962C8B-B14F-4D97-AF65-F5344CB8AC3E}">
        <p14:creationId xmlns:p14="http://schemas.microsoft.com/office/powerpoint/2010/main" val="98544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nodeType="clickEffect">
                                  <p:stCondLst>
                                    <p:cond delay="0"/>
                                  </p:stCondLst>
                                  <p:childTnLst>
                                    <p:set>
                                      <p:cBhvr>
                                        <p:cTn id="39" dur="1" fill="hold">
                                          <p:stCondLst>
                                            <p:cond delay="0"/>
                                          </p:stCondLst>
                                        </p:cTn>
                                        <p:tgtEl>
                                          <p:spTgt spid="397318"/>
                                        </p:tgtEl>
                                        <p:attrNameLst>
                                          <p:attrName>style.visibility</p:attrName>
                                        </p:attrNameLst>
                                      </p:cBhvr>
                                      <p:to>
                                        <p:strVal val="visible"/>
                                      </p:to>
                                    </p:set>
                                    <p:anim calcmode="lin" valueType="num">
                                      <p:cBhvr>
                                        <p:cTn id="40" dur="1000" fill="hold"/>
                                        <p:tgtEl>
                                          <p:spTgt spid="397318"/>
                                        </p:tgtEl>
                                        <p:attrNameLst>
                                          <p:attrName>ppt_w</p:attrName>
                                        </p:attrNameLst>
                                      </p:cBhvr>
                                      <p:tavLst>
                                        <p:tav tm="0">
                                          <p:val>
                                            <p:fltVal val="0"/>
                                          </p:val>
                                        </p:tav>
                                        <p:tav tm="100000">
                                          <p:val>
                                            <p:strVal val="#ppt_w"/>
                                          </p:val>
                                        </p:tav>
                                      </p:tavLst>
                                    </p:anim>
                                    <p:anim calcmode="lin" valueType="num">
                                      <p:cBhvr>
                                        <p:cTn id="41" dur="1000" fill="hold"/>
                                        <p:tgtEl>
                                          <p:spTgt spid="397318"/>
                                        </p:tgtEl>
                                        <p:attrNameLst>
                                          <p:attrName>ppt_h</p:attrName>
                                        </p:attrNameLst>
                                      </p:cBhvr>
                                      <p:tavLst>
                                        <p:tav tm="0">
                                          <p:val>
                                            <p:fltVal val="0"/>
                                          </p:val>
                                        </p:tav>
                                        <p:tav tm="100000">
                                          <p:val>
                                            <p:strVal val="#ppt_h"/>
                                          </p:val>
                                        </p:tav>
                                      </p:tavLst>
                                    </p:anim>
                                    <p:anim calcmode="lin" valueType="num">
                                      <p:cBhvr>
                                        <p:cTn id="42" dur="1000" fill="hold"/>
                                        <p:tgtEl>
                                          <p:spTgt spid="397318"/>
                                        </p:tgtEl>
                                        <p:attrNameLst>
                                          <p:attrName>style.rotation</p:attrName>
                                        </p:attrNameLst>
                                      </p:cBhvr>
                                      <p:tavLst>
                                        <p:tav tm="0">
                                          <p:val>
                                            <p:fltVal val="90"/>
                                          </p:val>
                                        </p:tav>
                                        <p:tav tm="100000">
                                          <p:val>
                                            <p:fltVal val="0"/>
                                          </p:val>
                                        </p:tav>
                                      </p:tavLst>
                                    </p:anim>
                                    <p:animEffect transition="in" filter="fade">
                                      <p:cBhvr>
                                        <p:cTn id="43" dur="1000"/>
                                        <p:tgtEl>
                                          <p:spTgt spid="3973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397322"/>
                                        </p:tgtEl>
                                        <p:attrNameLst>
                                          <p:attrName>style.visibility</p:attrName>
                                        </p:attrNameLst>
                                      </p:cBhvr>
                                      <p:to>
                                        <p:strVal val="visible"/>
                                      </p:to>
                                    </p:set>
                                    <p:animEffect transition="in" filter="wipe(down)">
                                      <p:cBhvr>
                                        <p:cTn id="48" dur="580">
                                          <p:stCondLst>
                                            <p:cond delay="0"/>
                                          </p:stCondLst>
                                        </p:cTn>
                                        <p:tgtEl>
                                          <p:spTgt spid="397322"/>
                                        </p:tgtEl>
                                      </p:cBhvr>
                                    </p:animEffect>
                                    <p:anim calcmode="lin" valueType="num">
                                      <p:cBhvr>
                                        <p:cTn id="49" dur="1822" tmFilter="0,0; 0.14,0.36; 0.43,0.73; 0.71,0.91; 1.0,1.0">
                                          <p:stCondLst>
                                            <p:cond delay="0"/>
                                          </p:stCondLst>
                                        </p:cTn>
                                        <p:tgtEl>
                                          <p:spTgt spid="39732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9732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9732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9732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97322"/>
                                        </p:tgtEl>
                                        <p:attrNameLst>
                                          <p:attrName>ppt_y</p:attrName>
                                        </p:attrNameLst>
                                      </p:cBhvr>
                                      <p:tavLst>
                                        <p:tav tm="0" fmla="#ppt_y-sin(pi*$)/81">
                                          <p:val>
                                            <p:fltVal val="0"/>
                                          </p:val>
                                        </p:tav>
                                        <p:tav tm="100000">
                                          <p:val>
                                            <p:fltVal val="1"/>
                                          </p:val>
                                        </p:tav>
                                      </p:tavLst>
                                    </p:anim>
                                    <p:animScale>
                                      <p:cBhvr>
                                        <p:cTn id="54" dur="26">
                                          <p:stCondLst>
                                            <p:cond delay="650"/>
                                          </p:stCondLst>
                                        </p:cTn>
                                        <p:tgtEl>
                                          <p:spTgt spid="397322"/>
                                        </p:tgtEl>
                                      </p:cBhvr>
                                      <p:to x="100000" y="60000"/>
                                    </p:animScale>
                                    <p:animScale>
                                      <p:cBhvr>
                                        <p:cTn id="55" dur="166" decel="50000">
                                          <p:stCondLst>
                                            <p:cond delay="676"/>
                                          </p:stCondLst>
                                        </p:cTn>
                                        <p:tgtEl>
                                          <p:spTgt spid="397322"/>
                                        </p:tgtEl>
                                      </p:cBhvr>
                                      <p:to x="100000" y="100000"/>
                                    </p:animScale>
                                    <p:animScale>
                                      <p:cBhvr>
                                        <p:cTn id="56" dur="26">
                                          <p:stCondLst>
                                            <p:cond delay="1312"/>
                                          </p:stCondLst>
                                        </p:cTn>
                                        <p:tgtEl>
                                          <p:spTgt spid="397322"/>
                                        </p:tgtEl>
                                      </p:cBhvr>
                                      <p:to x="100000" y="80000"/>
                                    </p:animScale>
                                    <p:animScale>
                                      <p:cBhvr>
                                        <p:cTn id="57" dur="166" decel="50000">
                                          <p:stCondLst>
                                            <p:cond delay="1338"/>
                                          </p:stCondLst>
                                        </p:cTn>
                                        <p:tgtEl>
                                          <p:spTgt spid="397322"/>
                                        </p:tgtEl>
                                      </p:cBhvr>
                                      <p:to x="100000" y="100000"/>
                                    </p:animScale>
                                    <p:animScale>
                                      <p:cBhvr>
                                        <p:cTn id="58" dur="26">
                                          <p:stCondLst>
                                            <p:cond delay="1642"/>
                                          </p:stCondLst>
                                        </p:cTn>
                                        <p:tgtEl>
                                          <p:spTgt spid="397322"/>
                                        </p:tgtEl>
                                      </p:cBhvr>
                                      <p:to x="100000" y="90000"/>
                                    </p:animScale>
                                    <p:animScale>
                                      <p:cBhvr>
                                        <p:cTn id="59" dur="166" decel="50000">
                                          <p:stCondLst>
                                            <p:cond delay="1668"/>
                                          </p:stCondLst>
                                        </p:cTn>
                                        <p:tgtEl>
                                          <p:spTgt spid="397322"/>
                                        </p:tgtEl>
                                      </p:cBhvr>
                                      <p:to x="100000" y="100000"/>
                                    </p:animScale>
                                    <p:animScale>
                                      <p:cBhvr>
                                        <p:cTn id="60" dur="26">
                                          <p:stCondLst>
                                            <p:cond delay="1808"/>
                                          </p:stCondLst>
                                        </p:cTn>
                                        <p:tgtEl>
                                          <p:spTgt spid="397322"/>
                                        </p:tgtEl>
                                      </p:cBhvr>
                                      <p:to x="100000" y="95000"/>
                                    </p:animScale>
                                    <p:animScale>
                                      <p:cBhvr>
                                        <p:cTn id="61" dur="166" decel="50000">
                                          <p:stCondLst>
                                            <p:cond delay="1834"/>
                                          </p:stCondLst>
                                        </p:cTn>
                                        <p:tgtEl>
                                          <p:spTgt spid="3973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3863976" y="809626"/>
            <a:ext cx="1800225"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3" name="Metin kutusu 2"/>
          <p:cNvSpPr txBox="1"/>
          <p:nvPr/>
        </p:nvSpPr>
        <p:spPr>
          <a:xfrm>
            <a:off x="6456364" y="947738"/>
            <a:ext cx="410368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13. Implementing the suggestions</a:t>
            </a:r>
          </a:p>
        </p:txBody>
      </p:sp>
      <p:cxnSp>
        <p:nvCxnSpPr>
          <p:cNvPr id="4" name="Düz Ok Bağlayıcısı 3"/>
          <p:cNvCxnSpPr>
            <a:cxnSpLocks noChangeShapeType="1"/>
          </p:cNvCxnSpPr>
          <p:nvPr/>
        </p:nvCxnSpPr>
        <p:spPr bwMode="auto">
          <a:xfrm flipV="1">
            <a:off x="5772150" y="1165225"/>
            <a:ext cx="539750" cy="635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5" name="Düz Ok Bağlayıcısı 4"/>
          <p:cNvCxnSpPr>
            <a:cxnSpLocks noChangeShapeType="1"/>
          </p:cNvCxnSpPr>
          <p:nvPr/>
        </p:nvCxnSpPr>
        <p:spPr bwMode="auto">
          <a:xfrm>
            <a:off x="3071814" y="1127126"/>
            <a:ext cx="720725" cy="11113"/>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6" name="Metin kutusu 5"/>
          <p:cNvSpPr txBox="1">
            <a:spLocks noChangeArrowheads="1"/>
          </p:cNvSpPr>
          <p:nvPr/>
        </p:nvSpPr>
        <p:spPr bwMode="auto">
          <a:xfrm>
            <a:off x="1416051"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sp>
        <p:nvSpPr>
          <p:cNvPr id="11" name="Metin kutusu 10"/>
          <p:cNvSpPr txBox="1">
            <a:spLocks noChangeArrowheads="1"/>
          </p:cNvSpPr>
          <p:nvPr/>
        </p:nvSpPr>
        <p:spPr bwMode="auto">
          <a:xfrm>
            <a:off x="2063751" y="1858964"/>
            <a:ext cx="79930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a:t>Actually the main process ends with the 12. phase. Phase 13. and 14. are feedbacks. Sides who are related to the research will start to implement the suggestions which offered in the final report.</a:t>
            </a:r>
            <a:endParaRPr lang="tr-TR" altLang="en-US"/>
          </a:p>
        </p:txBody>
      </p:sp>
      <p:pic>
        <p:nvPicPr>
          <p:cNvPr id="396290" name="Picture 2" descr="http://www.vennersys.co.uk/img/Panel-Implement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671888"/>
            <a:ext cx="37020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294" name="Picture 6" descr="http://dh0urp3pw3z7s.cloudfront.net/sites/default/files/AGS-Screenshot151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314" y="3724276"/>
            <a:ext cx="354012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Slayt Numarası Yer Tutucusu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89DA03C-A8A6-FD46-8DB2-D5367803BD6E}" type="slidenum">
              <a:rPr lang="en-US" altLang="en-US" sz="1400"/>
              <a:pPr eaLnBrk="1" hangingPunct="1"/>
              <a:t>37</a:t>
            </a:fld>
            <a:endParaRPr lang="en-US" altLang="en-US" sz="1400"/>
          </a:p>
        </p:txBody>
      </p:sp>
    </p:spTree>
    <p:extLst>
      <p:ext uri="{BB962C8B-B14F-4D97-AF65-F5344CB8AC3E}">
        <p14:creationId xmlns:p14="http://schemas.microsoft.com/office/powerpoint/2010/main" val="104223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9" dur="2000" fill="hold"/>
                                        <p:tgtEl>
                                          <p:spTgt spid="396290"/>
                                        </p:tgtEl>
                                        <p:attrNameLst>
                                          <p:attrName>ppt_x</p:attrName>
                                          <p:attrName>ppt_y</p:attrName>
                                        </p:attrNameLst>
                                      </p:cBhvr>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396294"/>
                                        </p:tgtEl>
                                        <p:attrNameLst>
                                          <p:attrName>r</p:attrName>
                                        </p:attrNameLst>
                                      </p:cBhvr>
                                    </p:animRot>
                                    <p:animRot by="-240000">
                                      <p:cBhvr>
                                        <p:cTn id="44" dur="200" fill="hold">
                                          <p:stCondLst>
                                            <p:cond delay="200"/>
                                          </p:stCondLst>
                                        </p:cTn>
                                        <p:tgtEl>
                                          <p:spTgt spid="396294"/>
                                        </p:tgtEl>
                                        <p:attrNameLst>
                                          <p:attrName>r</p:attrName>
                                        </p:attrNameLst>
                                      </p:cBhvr>
                                    </p:animRot>
                                    <p:animRot by="240000">
                                      <p:cBhvr>
                                        <p:cTn id="45" dur="200" fill="hold">
                                          <p:stCondLst>
                                            <p:cond delay="400"/>
                                          </p:stCondLst>
                                        </p:cTn>
                                        <p:tgtEl>
                                          <p:spTgt spid="396294"/>
                                        </p:tgtEl>
                                        <p:attrNameLst>
                                          <p:attrName>r</p:attrName>
                                        </p:attrNameLst>
                                      </p:cBhvr>
                                    </p:animRot>
                                    <p:animRot by="-240000">
                                      <p:cBhvr>
                                        <p:cTn id="46" dur="200" fill="hold">
                                          <p:stCondLst>
                                            <p:cond delay="600"/>
                                          </p:stCondLst>
                                        </p:cTn>
                                        <p:tgtEl>
                                          <p:spTgt spid="396294"/>
                                        </p:tgtEl>
                                        <p:attrNameLst>
                                          <p:attrName>r</p:attrName>
                                        </p:attrNameLst>
                                      </p:cBhvr>
                                    </p:animRot>
                                    <p:animRot by="120000">
                                      <p:cBhvr>
                                        <p:cTn id="47" dur="200" fill="hold">
                                          <p:stCondLst>
                                            <p:cond delay="800"/>
                                          </p:stCondLst>
                                        </p:cTn>
                                        <p:tgtEl>
                                          <p:spTgt spid="3962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t>Implementing </a:t>
            </a:r>
          </a:p>
          <a:p>
            <a:pPr eaLnBrk="1" hangingPunct="1"/>
            <a:r>
              <a:rPr lang="en-US" altLang="en-US" sz="2000"/>
              <a:t>the study</a:t>
            </a:r>
          </a:p>
        </p:txBody>
      </p:sp>
      <p:sp>
        <p:nvSpPr>
          <p:cNvPr id="3" name="Metin kutusu 2"/>
          <p:cNvSpPr txBox="1"/>
          <p:nvPr/>
        </p:nvSpPr>
        <p:spPr>
          <a:xfrm>
            <a:off x="7535864" y="947738"/>
            <a:ext cx="313213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dirty="0"/>
              <a:t>14. Monitoring the results</a:t>
            </a:r>
          </a:p>
        </p:txBody>
      </p:sp>
      <p:cxnSp>
        <p:nvCxnSpPr>
          <p:cNvPr id="4" name="Düz Ok Bağlayıcısı 3"/>
          <p:cNvCxnSpPr>
            <a:cxnSpLocks noChangeShapeType="1"/>
          </p:cNvCxnSpPr>
          <p:nvPr/>
        </p:nvCxnSpPr>
        <p:spPr bwMode="auto">
          <a:xfrm>
            <a:off x="6454775" y="1127125"/>
            <a:ext cx="108108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cxnSp>
        <p:nvCxnSpPr>
          <p:cNvPr id="5" name="Düz Ok Bağlayıcısı 4"/>
          <p:cNvCxnSpPr>
            <a:cxnSpLocks noChangeShapeType="1"/>
          </p:cNvCxnSpPr>
          <p:nvPr/>
        </p:nvCxnSpPr>
        <p:spPr bwMode="auto">
          <a:xfrm flipV="1">
            <a:off x="3359151" y="1138239"/>
            <a:ext cx="1152525" cy="9525"/>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14:hiddenFill xmlns:a14="http://schemas.microsoft.com/office/drawing/2010/main" xmlns="">
                <a:noFill/>
              </a14:hiddenFill>
            </a:ext>
          </a:extLst>
        </p:spPr>
      </p:cxnSp>
      <p:sp>
        <p:nvSpPr>
          <p:cNvPr id="6" name="Metin kutusu 5"/>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t>Third Step</a:t>
            </a:r>
          </a:p>
        </p:txBody>
      </p:sp>
      <p:sp>
        <p:nvSpPr>
          <p:cNvPr id="7" name="Metin kutusu 6"/>
          <p:cNvSpPr txBox="1">
            <a:spLocks noChangeArrowheads="1"/>
          </p:cNvSpPr>
          <p:nvPr/>
        </p:nvSpPr>
        <p:spPr bwMode="auto">
          <a:xfrm>
            <a:off x="2279650" y="1844675"/>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a:t>The executive managers should monitor the result of the research periodically. Otherwise the result of the research could be useless and needless. </a:t>
            </a:r>
            <a:endParaRPr lang="tr-TR" altLang="en-US"/>
          </a:p>
        </p:txBody>
      </p:sp>
      <p:pic>
        <p:nvPicPr>
          <p:cNvPr id="395266" name="Picture 2" descr="http://petecodella.com/wp-content/uploads/2013/03/search-mag-glas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243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268" name="Picture 4" descr="http://t3.gstatic.com/images?q=tbn:ANd9GcTsg3EX4KCfSOtGE2C1dynbWpEx0cYmAN9pTYN9GAYh5-BDYc_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76" y="3570288"/>
            <a:ext cx="330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0" name="Slayt Numarası Yer Tutucusu 9"/>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3D1CDD-035B-DF49-A779-738EC13E1CBE}" type="slidenum">
              <a:rPr lang="en-US" altLang="en-US" sz="1400"/>
              <a:pPr eaLnBrk="1" hangingPunct="1"/>
              <a:t>38</a:t>
            </a:fld>
            <a:endParaRPr lang="en-US" altLang="en-US" sz="1400"/>
          </a:p>
        </p:txBody>
      </p:sp>
    </p:spTree>
    <p:extLst>
      <p:ext uri="{BB962C8B-B14F-4D97-AF65-F5344CB8AC3E}">
        <p14:creationId xmlns:p14="http://schemas.microsoft.com/office/powerpoint/2010/main" val="188901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95266"/>
                                        </p:tgtEl>
                                        <p:attrNameLst>
                                          <p:attrName>style.visibility</p:attrName>
                                        </p:attrNameLst>
                                      </p:cBhvr>
                                      <p:to>
                                        <p:strVal val="visible"/>
                                      </p:to>
                                    </p:set>
                                    <p:anim calcmode="lin" valueType="num">
                                      <p:cBhvr additive="base">
                                        <p:cTn id="40" dur="500" fill="hold"/>
                                        <p:tgtEl>
                                          <p:spTgt spid="395266"/>
                                        </p:tgtEl>
                                        <p:attrNameLst>
                                          <p:attrName>ppt_x</p:attrName>
                                        </p:attrNameLst>
                                      </p:cBhvr>
                                      <p:tavLst>
                                        <p:tav tm="0">
                                          <p:val>
                                            <p:strVal val="#ppt_x"/>
                                          </p:val>
                                        </p:tav>
                                        <p:tav tm="100000">
                                          <p:val>
                                            <p:strVal val="#ppt_x"/>
                                          </p:val>
                                        </p:tav>
                                      </p:tavLst>
                                    </p:anim>
                                    <p:anim calcmode="lin" valueType="num">
                                      <p:cBhvr additive="base">
                                        <p:cTn id="41" dur="500" fill="hold"/>
                                        <p:tgtEl>
                                          <p:spTgt spid="39526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395268"/>
                                        </p:tgtEl>
                                        <p:attrNameLst>
                                          <p:attrName>style.visibility</p:attrName>
                                        </p:attrNameLst>
                                      </p:cBhvr>
                                      <p:to>
                                        <p:strVal val="visible"/>
                                      </p:to>
                                    </p:set>
                                    <p:anim calcmode="lin" valueType="num">
                                      <p:cBhvr additive="base">
                                        <p:cTn id="46" dur="500" fill="hold"/>
                                        <p:tgtEl>
                                          <p:spTgt spid="395268"/>
                                        </p:tgtEl>
                                        <p:attrNameLst>
                                          <p:attrName>ppt_x</p:attrName>
                                        </p:attrNameLst>
                                      </p:cBhvr>
                                      <p:tavLst>
                                        <p:tav tm="0">
                                          <p:val>
                                            <p:strVal val="#ppt_x"/>
                                          </p:val>
                                        </p:tav>
                                        <p:tav tm="100000">
                                          <p:val>
                                            <p:strVal val="#ppt_x"/>
                                          </p:val>
                                        </p:tav>
                                      </p:tavLst>
                                    </p:anim>
                                    <p:anim calcmode="lin" valueType="num">
                                      <p:cBhvr additive="base">
                                        <p:cTn id="47" dur="500" fill="hold"/>
                                        <p:tgtEl>
                                          <p:spTgt spid="395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75720" y="191543"/>
            <a:ext cx="5328592" cy="584775"/>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3200" b="1" dirty="0">
                <a:solidFill>
                  <a:srgbClr val="FF0000"/>
                </a:solidFill>
              </a:rPr>
              <a:t>The limitations of </a:t>
            </a:r>
            <a:r>
              <a:rPr lang="tr-TR" sz="3200" b="1" dirty="0">
                <a:solidFill>
                  <a:srgbClr val="FF0000"/>
                </a:solidFill>
              </a:rPr>
              <a:t> </a:t>
            </a:r>
            <a:r>
              <a:rPr lang="en-US" sz="3200" b="1" dirty="0">
                <a:solidFill>
                  <a:srgbClr val="FF0000"/>
                </a:solidFill>
              </a:rPr>
              <a:t>research</a:t>
            </a:r>
            <a:endParaRPr lang="tr-TR" sz="3200" b="1" dirty="0">
              <a:solidFill>
                <a:srgbClr val="FF0000"/>
              </a:solidFill>
            </a:endParaRPr>
          </a:p>
        </p:txBody>
      </p:sp>
      <p:sp>
        <p:nvSpPr>
          <p:cNvPr id="99333" name="Dikdörtgen 5"/>
          <p:cNvSpPr>
            <a:spLocks noChangeArrowheads="1"/>
          </p:cNvSpPr>
          <p:nvPr/>
        </p:nvSpPr>
        <p:spPr bwMode="auto">
          <a:xfrm>
            <a:off x="1919289" y="1484314"/>
            <a:ext cx="83534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b="1"/>
              <a:t>1 </a:t>
            </a:r>
            <a:r>
              <a:rPr lang="tr-TR" altLang="en-US" i="1">
                <a:solidFill>
                  <a:srgbClr val="00B050"/>
                </a:solidFill>
              </a:rPr>
              <a:t> </a:t>
            </a:r>
            <a:r>
              <a:rPr lang="en-US" altLang="en-US" i="1">
                <a:solidFill>
                  <a:srgbClr val="00B050"/>
                </a:solidFill>
              </a:rPr>
              <a:t>research does not make decisions</a:t>
            </a:r>
            <a:r>
              <a:rPr lang="en-US" altLang="en-US">
                <a:solidFill>
                  <a:srgbClr val="00B050"/>
                </a:solidFill>
              </a:rPr>
              <a:t>. </a:t>
            </a:r>
            <a:r>
              <a:rPr lang="en-US" altLang="en-US"/>
              <a:t>The role of marketing research is not to</a:t>
            </a:r>
            <a:r>
              <a:rPr lang="tr-TR" altLang="en-US"/>
              <a:t> </a:t>
            </a:r>
            <a:r>
              <a:rPr lang="en-US" altLang="en-US"/>
              <a:t>make decisions. </a:t>
            </a:r>
            <a:r>
              <a:rPr lang="en-GB" altLang="en-US"/>
              <a:t>Research results trys to make the decision more easier.</a:t>
            </a:r>
          </a:p>
          <a:p>
            <a:pPr algn="just" eaLnBrk="1" hangingPunct="1"/>
            <a:endParaRPr lang="tr-TR" altLang="en-US"/>
          </a:p>
          <a:p>
            <a:pPr algn="just" eaLnBrk="1" hangingPunct="1"/>
            <a:r>
              <a:rPr lang="en-US" altLang="en-US" b="1"/>
              <a:t>2 </a:t>
            </a:r>
            <a:r>
              <a:rPr lang="tr-TR" altLang="en-US" i="1">
                <a:solidFill>
                  <a:srgbClr val="00B050"/>
                </a:solidFill>
              </a:rPr>
              <a:t> </a:t>
            </a:r>
            <a:r>
              <a:rPr lang="en-US" altLang="en-US" i="1">
                <a:solidFill>
                  <a:srgbClr val="00B050"/>
                </a:solidFill>
              </a:rPr>
              <a:t>research does not guarantee success</a:t>
            </a:r>
            <a:r>
              <a:rPr lang="en-US" altLang="en-US"/>
              <a:t>. Research, can</a:t>
            </a:r>
            <a:r>
              <a:rPr lang="tr-TR" altLang="en-US"/>
              <a:t> </a:t>
            </a:r>
            <a:r>
              <a:rPr lang="en-US" altLang="en-US"/>
              <a:t>improve the</a:t>
            </a:r>
            <a:r>
              <a:rPr lang="tr-TR" altLang="en-US"/>
              <a:t> probability</a:t>
            </a:r>
            <a:r>
              <a:rPr lang="en-US" altLang="en-US"/>
              <a:t> of making a correct decision. The</a:t>
            </a:r>
            <a:r>
              <a:rPr lang="tr-TR" altLang="en-US"/>
              <a:t> </a:t>
            </a:r>
            <a:r>
              <a:rPr lang="en-US" altLang="en-US"/>
              <a:t>real value of research can be seen over a long period where</a:t>
            </a:r>
            <a:r>
              <a:rPr lang="tr-TR" altLang="en-US"/>
              <a:t> </a:t>
            </a:r>
            <a:r>
              <a:rPr lang="en-US" altLang="en-US"/>
              <a:t>increasing the percentage</a:t>
            </a:r>
            <a:r>
              <a:rPr lang="tr-TR" altLang="en-US"/>
              <a:t> </a:t>
            </a:r>
            <a:r>
              <a:rPr lang="en-US" altLang="en-US"/>
              <a:t>of good decisions should be manifested in improved bottom-line performance</a:t>
            </a:r>
            <a:r>
              <a:rPr lang="tr-TR" altLang="en-US"/>
              <a:t> </a:t>
            </a:r>
            <a:r>
              <a:rPr lang="en-US" altLang="en-US"/>
              <a:t>and in the occasional revelation that arises from research.</a:t>
            </a:r>
            <a:endParaRPr lang="tr-TR" altLang="en-US"/>
          </a:p>
        </p:txBody>
      </p:sp>
      <p:sp>
        <p:nvSpPr>
          <p:cNvPr id="103430"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F65E7AA-A434-844A-94BB-602CC92D48E4}" type="slidenum">
              <a:rPr lang="en-US" altLang="en-US" sz="1400"/>
              <a:pPr eaLnBrk="1" hangingPunct="1"/>
              <a:t>39</a:t>
            </a:fld>
            <a:endParaRPr lang="en-US" altLang="en-US" sz="1400"/>
          </a:p>
        </p:txBody>
      </p:sp>
    </p:spTree>
    <p:extLst>
      <p:ext uri="{BB962C8B-B14F-4D97-AF65-F5344CB8AC3E}">
        <p14:creationId xmlns:p14="http://schemas.microsoft.com/office/powerpoint/2010/main" val="34041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3">
                                            <p:txEl>
                                              <p:pRg st="0" end="0"/>
                                            </p:txEl>
                                          </p:spTgt>
                                        </p:tgtEl>
                                        <p:attrNameLst>
                                          <p:attrName>style.visibility</p:attrName>
                                        </p:attrNameLst>
                                      </p:cBhvr>
                                      <p:to>
                                        <p:strVal val="visible"/>
                                      </p:to>
                                    </p:set>
                                    <p:anim calcmode="lin" valueType="num">
                                      <p:cBhvr additive="base">
                                        <p:cTn id="13" dur="500" fill="hold"/>
                                        <p:tgtEl>
                                          <p:spTgt spid="993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9333">
                                            <p:txEl>
                                              <p:pRg st="2" end="2"/>
                                            </p:txEl>
                                          </p:spTgt>
                                        </p:tgtEl>
                                        <p:attrNameLst>
                                          <p:attrName>style.visibility</p:attrName>
                                        </p:attrNameLst>
                                      </p:cBhvr>
                                      <p:to>
                                        <p:strVal val="visible"/>
                                      </p:to>
                                    </p:set>
                                    <p:animEffect transition="in" filter="fade">
                                      <p:cBhvr>
                                        <p:cTn id="19" dur="1000"/>
                                        <p:tgtEl>
                                          <p:spTgt spid="99333">
                                            <p:txEl>
                                              <p:pRg st="2" end="2"/>
                                            </p:txEl>
                                          </p:spTgt>
                                        </p:tgtEl>
                                      </p:cBhvr>
                                    </p:animEffect>
                                    <p:anim calcmode="lin" valueType="num">
                                      <p:cBhvr>
                                        <p:cTn id="20" dur="1000" fill="hold"/>
                                        <p:tgtEl>
                                          <p:spTgt spid="993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93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2063750" y="260351"/>
            <a:ext cx="828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3200" dirty="0">
                <a:solidFill>
                  <a:srgbClr val="7030A0"/>
                </a:solidFill>
              </a:rPr>
              <a:t>At the other extreme</a:t>
            </a:r>
            <a:r>
              <a:rPr lang="en-US" altLang="en-US" sz="3200" dirty="0"/>
              <a:t> is a </a:t>
            </a:r>
            <a:r>
              <a:rPr lang="en-US" altLang="en-US" sz="3200" dirty="0" err="1"/>
              <a:t>decentralised</a:t>
            </a:r>
            <a:r>
              <a:rPr lang="en-US" altLang="en-US" sz="3200" dirty="0"/>
              <a:t> structure</a:t>
            </a:r>
            <a:r>
              <a:rPr lang="tr-TR" altLang="en-US" sz="3200" dirty="0"/>
              <a:t> </a:t>
            </a:r>
            <a:r>
              <a:rPr lang="en-US" altLang="en-US" sz="3200" dirty="0"/>
              <a:t>in which the research function is </a:t>
            </a:r>
            <a:r>
              <a:rPr lang="en-US" altLang="en-US" sz="3200" dirty="0" err="1"/>
              <a:t>organised</a:t>
            </a:r>
            <a:r>
              <a:rPr lang="en-US" altLang="en-US" sz="3200" dirty="0"/>
              <a:t> along divisional </a:t>
            </a:r>
            <a:r>
              <a:rPr lang="en-US" altLang="en-US" sz="3200" dirty="0" smtClean="0"/>
              <a:t>lines</a:t>
            </a:r>
            <a:endParaRPr lang="en-US" altLang="en-US" sz="3200" dirty="0"/>
          </a:p>
          <a:p>
            <a:pPr algn="just" eaLnBrk="1" hangingPunct="1"/>
            <a:endParaRPr lang="en-US" altLang="en-US" sz="3200" dirty="0"/>
          </a:p>
          <a:p>
            <a:pPr algn="just" eaLnBrk="1" hangingPunct="1"/>
            <a:r>
              <a:rPr lang="en-US" altLang="en-US" sz="3200" dirty="0"/>
              <a:t>In a decentralized scheme, the organization may be organized into</a:t>
            </a:r>
            <a:r>
              <a:rPr lang="tr-TR" altLang="en-US" sz="3200" dirty="0"/>
              <a:t> </a:t>
            </a:r>
            <a:r>
              <a:rPr lang="en-US" altLang="en-US" sz="3200" dirty="0"/>
              <a:t>divisions by </a:t>
            </a:r>
            <a:r>
              <a:rPr lang="en-US" altLang="en-US" sz="3200" dirty="0">
                <a:solidFill>
                  <a:srgbClr val="FF0000"/>
                </a:solidFill>
              </a:rPr>
              <a:t>events</a:t>
            </a:r>
            <a:r>
              <a:rPr lang="en-US" altLang="en-US" sz="3200" dirty="0"/>
              <a:t>, </a:t>
            </a:r>
            <a:r>
              <a:rPr lang="en-US" altLang="en-US" sz="3200" dirty="0">
                <a:solidFill>
                  <a:srgbClr val="002060"/>
                </a:solidFill>
              </a:rPr>
              <a:t>nations</a:t>
            </a:r>
            <a:r>
              <a:rPr lang="en-US" altLang="en-US" sz="3200" dirty="0"/>
              <a:t>, or </a:t>
            </a:r>
            <a:r>
              <a:rPr lang="en-US" altLang="en-US" sz="3200" dirty="0">
                <a:solidFill>
                  <a:srgbClr val="00B050"/>
                </a:solidFill>
              </a:rPr>
              <a:t>geographical regions</a:t>
            </a:r>
            <a:r>
              <a:rPr lang="en-US" altLang="en-US" sz="3200" dirty="0"/>
              <a:t>, with</a:t>
            </a:r>
            <a:r>
              <a:rPr lang="tr-TR" altLang="en-US" sz="3200" dirty="0"/>
              <a:t> </a:t>
            </a:r>
            <a:r>
              <a:rPr lang="en-US" altLang="en-US" sz="3200" dirty="0"/>
              <a:t>political research personnel assigned to the various divisions.</a:t>
            </a:r>
            <a:endParaRPr lang="tr-TR" altLang="en-US" sz="3200" dirty="0"/>
          </a:p>
        </p:txBody>
      </p:sp>
      <p:sp>
        <p:nvSpPr>
          <p:cNvPr id="64515"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FAAEF08-6A63-D34E-B208-185D5BF67ED9}" type="slidenum">
              <a:rPr lang="en-US" altLang="en-US" sz="1400"/>
              <a:pPr eaLnBrk="1" hangingPunct="1"/>
              <a:t>4</a:t>
            </a:fld>
            <a:endParaRPr lang="en-US" altLang="en-US" sz="1400"/>
          </a:p>
        </p:txBody>
      </p:sp>
    </p:spTree>
    <p:extLst>
      <p:ext uri="{BB962C8B-B14F-4D97-AF65-F5344CB8AC3E}">
        <p14:creationId xmlns:p14="http://schemas.microsoft.com/office/powerpoint/2010/main" val="174661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9900" y="836713"/>
            <a:ext cx="8424936" cy="646331"/>
          </a:xfrm>
          <a:prstGeom prst="rect">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3600" b="1" dirty="0">
                <a:solidFill>
                  <a:srgbClr val="FF0000"/>
                </a:solidFill>
              </a:rPr>
              <a:t> Research in the Twenty-First Century</a:t>
            </a:r>
            <a:endParaRPr lang="tr-TR" sz="3600" dirty="0">
              <a:solidFill>
                <a:srgbClr val="FF0000"/>
              </a:solidFill>
            </a:endParaRPr>
          </a:p>
        </p:txBody>
      </p:sp>
      <p:pic>
        <p:nvPicPr>
          <p:cNvPr id="406530" name="Picture 2" descr="http://www.carolpaquet.com/images/Contemplation/Ripple-Effect-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6" y="2462213"/>
            <a:ext cx="26955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a:spLocks noChangeArrowheads="1"/>
          </p:cNvSpPr>
          <p:nvPr/>
        </p:nvSpPr>
        <p:spPr bwMode="auto">
          <a:xfrm rot="3282138">
            <a:off x="889000" y="4356100"/>
            <a:ext cx="4452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tr-TR" altLang="en-US" sz="2300" b="1">
                <a:solidFill>
                  <a:srgbClr val="000099"/>
                </a:solidFill>
              </a:rPr>
              <a:t>Communication Technologies</a:t>
            </a:r>
            <a:endParaRPr lang="tr-TR" altLang="en-US" sz="2300">
              <a:solidFill>
                <a:srgbClr val="000099"/>
              </a:solidFill>
            </a:endParaRPr>
          </a:p>
        </p:txBody>
      </p:sp>
      <p:sp>
        <p:nvSpPr>
          <p:cNvPr id="4" name="Dikdörtgen 3"/>
          <p:cNvSpPr>
            <a:spLocks noChangeArrowheads="1"/>
          </p:cNvSpPr>
          <p:nvPr/>
        </p:nvSpPr>
        <p:spPr bwMode="auto">
          <a:xfrm rot="-3138744">
            <a:off x="6568282" y="4102895"/>
            <a:ext cx="468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tr-TR" altLang="en-US" b="1">
                <a:solidFill>
                  <a:srgbClr val="008000"/>
                </a:solidFill>
              </a:rPr>
              <a:t>Global  Research</a:t>
            </a:r>
            <a:endParaRPr lang="tr-TR" altLang="en-US">
              <a:solidFill>
                <a:srgbClr val="008000"/>
              </a:solidFill>
            </a:endParaRPr>
          </a:p>
        </p:txBody>
      </p:sp>
      <p:sp>
        <p:nvSpPr>
          <p:cNvPr id="104456" name="Slayt Numarası Yer Tutucusu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12E7BCA-9AD6-014A-B54A-F3FF41D2D0F3}" type="slidenum">
              <a:rPr lang="en-US" altLang="en-US" sz="1400"/>
              <a:pPr eaLnBrk="1" hangingPunct="1"/>
              <a:t>40</a:t>
            </a:fld>
            <a:endParaRPr lang="en-US" altLang="en-US" sz="1400"/>
          </a:p>
        </p:txBody>
      </p:sp>
    </p:spTree>
    <p:extLst>
      <p:ext uri="{BB962C8B-B14F-4D97-AF65-F5344CB8AC3E}">
        <p14:creationId xmlns:p14="http://schemas.microsoft.com/office/powerpoint/2010/main" val="45878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6530"/>
                                        </p:tgtEl>
                                        <p:attrNameLst>
                                          <p:attrName>style.visibility</p:attrName>
                                        </p:attrNameLst>
                                      </p:cBhvr>
                                      <p:to>
                                        <p:strVal val="visible"/>
                                      </p:to>
                                    </p:set>
                                    <p:animEffect transition="in" filter="wipe(down)">
                                      <p:cBhvr>
                                        <p:cTn id="12" dur="500"/>
                                        <p:tgtEl>
                                          <p:spTgt spid="406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Metin kutusu 1"/>
          <p:cNvSpPr txBox="1">
            <a:spLocks noChangeArrowheads="1"/>
          </p:cNvSpPr>
          <p:nvPr/>
        </p:nvSpPr>
        <p:spPr bwMode="auto">
          <a:xfrm>
            <a:off x="2566989" y="476673"/>
            <a:ext cx="7058025" cy="1323439"/>
          </a:xfrm>
          <a:prstGeom prst="rect">
            <a:avLst/>
          </a:prstGeom>
          <a:ln/>
        </p:spPr>
        <p:style>
          <a:lnRef idx="1">
            <a:schemeClr val="accent4"/>
          </a:lnRef>
          <a:fillRef idx="1002">
            <a:schemeClr val="dk2"/>
          </a:fillRef>
          <a:effectRef idx="2">
            <a:schemeClr val="accent4"/>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4000" b="1" dirty="0">
                <a:solidFill>
                  <a:srgbClr val="FF6600"/>
                </a:solidFill>
              </a:rPr>
              <a:t>International </a:t>
            </a:r>
            <a:r>
              <a:rPr lang="tr-TR" sz="4000" b="1" dirty="0">
                <a:solidFill>
                  <a:srgbClr val="FF6600"/>
                </a:solidFill>
              </a:rPr>
              <a:t> </a:t>
            </a:r>
            <a:r>
              <a:rPr lang="tr-TR" sz="4000" b="1" dirty="0" err="1">
                <a:solidFill>
                  <a:srgbClr val="FF6600"/>
                </a:solidFill>
              </a:rPr>
              <a:t>Research</a:t>
            </a:r>
            <a:r>
              <a:rPr lang="tr-TR" sz="4000" b="1" dirty="0">
                <a:solidFill>
                  <a:srgbClr val="FF6600"/>
                </a:solidFill>
              </a:rPr>
              <a:t> &amp; </a:t>
            </a:r>
            <a:r>
              <a:rPr lang="tr-TR" sz="4000" b="1" dirty="0" err="1">
                <a:solidFill>
                  <a:srgbClr val="FF6600"/>
                </a:solidFill>
              </a:rPr>
              <a:t>Ethics</a:t>
            </a:r>
            <a:endParaRPr lang="tr-TR" sz="4000" b="1" dirty="0">
              <a:solidFill>
                <a:srgbClr val="FF6600"/>
              </a:solidFill>
            </a:endParaRPr>
          </a:p>
        </p:txBody>
      </p:sp>
      <p:sp>
        <p:nvSpPr>
          <p:cNvPr id="394243" name="Metin kutusu 2"/>
          <p:cNvSpPr txBox="1">
            <a:spLocks noChangeArrowheads="1"/>
          </p:cNvSpPr>
          <p:nvPr/>
        </p:nvSpPr>
        <p:spPr bwMode="auto">
          <a:xfrm>
            <a:off x="1847851" y="2133600"/>
            <a:ext cx="84248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sz="2800"/>
              <a:t>Conducting  researches according to ethical cods, which are cumulated over time and suggested by marketing reserchers.</a:t>
            </a:r>
          </a:p>
        </p:txBody>
      </p:sp>
      <p:pic>
        <p:nvPicPr>
          <p:cNvPr id="116741" name="Picture 2" descr="http://insight-dev.glos.ac.uk/researchmainpage/researchoffice/PublishingImages/research-ethic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9" y="3789363"/>
            <a:ext cx="45434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Slayt Numarası Yer Tutucusu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639E5D7-AA4F-B24E-A9DB-2F7A69681A94}" type="slidenum">
              <a:rPr lang="en-US" altLang="en-US" sz="1400"/>
              <a:pPr eaLnBrk="1" hangingPunct="1"/>
              <a:t>41</a:t>
            </a:fld>
            <a:endParaRPr lang="en-US" altLang="en-US" sz="1400"/>
          </a:p>
        </p:txBody>
      </p:sp>
    </p:spTree>
    <p:extLst>
      <p:ext uri="{BB962C8B-B14F-4D97-AF65-F5344CB8AC3E}">
        <p14:creationId xmlns:p14="http://schemas.microsoft.com/office/powerpoint/2010/main" val="139580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circle(in)">
                                      <p:cBhvr>
                                        <p:cTn id="7" dur="2000"/>
                                        <p:tgtEl>
                                          <p:spTgt spid="394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4243"/>
                                        </p:tgtEl>
                                        <p:attrNameLst>
                                          <p:attrName>style.visibility</p:attrName>
                                        </p:attrNameLst>
                                      </p:cBhvr>
                                      <p:to>
                                        <p:strVal val="visible"/>
                                      </p:to>
                                    </p:set>
                                    <p:animEffect transition="in" filter="barn(inVertical)">
                                      <p:cBhvr>
                                        <p:cTn id="12" dur="5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Metin kutusu 2"/>
          <p:cNvSpPr txBox="1">
            <a:spLocks noChangeArrowheads="1"/>
          </p:cNvSpPr>
          <p:nvPr/>
        </p:nvSpPr>
        <p:spPr bwMode="auto">
          <a:xfrm>
            <a:off x="1775520" y="332657"/>
            <a:ext cx="8424936" cy="5847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sz="3200" dirty="0" err="1">
                <a:solidFill>
                  <a:srgbClr val="FF0000"/>
                </a:solidFill>
              </a:rPr>
              <a:t>Ethical</a:t>
            </a:r>
            <a:r>
              <a:rPr lang="tr-TR" sz="3200" dirty="0">
                <a:solidFill>
                  <a:srgbClr val="FF0000"/>
                </a:solidFill>
              </a:rPr>
              <a:t> </a:t>
            </a:r>
            <a:r>
              <a:rPr lang="tr-TR" sz="3200" dirty="0" err="1">
                <a:solidFill>
                  <a:srgbClr val="FF0000"/>
                </a:solidFill>
              </a:rPr>
              <a:t>Codes</a:t>
            </a:r>
            <a:r>
              <a:rPr lang="tr-TR" sz="3200" dirty="0">
                <a:solidFill>
                  <a:srgbClr val="FF0000"/>
                </a:solidFill>
              </a:rPr>
              <a:t> in  </a:t>
            </a:r>
            <a:r>
              <a:rPr lang="tr-TR" sz="3200" dirty="0" err="1">
                <a:solidFill>
                  <a:srgbClr val="FF0000"/>
                </a:solidFill>
              </a:rPr>
              <a:t>Researches</a:t>
            </a:r>
            <a:endParaRPr lang="tr-TR" sz="3200" dirty="0">
              <a:solidFill>
                <a:srgbClr val="FF0000"/>
              </a:solidFill>
            </a:endParaRPr>
          </a:p>
        </p:txBody>
      </p:sp>
      <p:sp>
        <p:nvSpPr>
          <p:cNvPr id="6" name="Dikdörtgen 5"/>
          <p:cNvSpPr>
            <a:spLocks noChangeArrowheads="1"/>
          </p:cNvSpPr>
          <p:nvPr/>
        </p:nvSpPr>
        <p:spPr bwMode="auto">
          <a:xfrm>
            <a:off x="1782764" y="1125539"/>
            <a:ext cx="81375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b="1"/>
              <a:t>1. </a:t>
            </a:r>
            <a:r>
              <a:rPr lang="tr-TR" altLang="en-US" sz="2800" b="1"/>
              <a:t>Honesty</a:t>
            </a:r>
            <a:endParaRPr lang="tr-TR" altLang="en-US" sz="2800"/>
          </a:p>
          <a:p>
            <a:pPr algn="just" eaLnBrk="1" hangingPunct="1"/>
            <a:r>
              <a:rPr lang="tr-TR" altLang="en-US"/>
              <a:t>Strive</a:t>
            </a:r>
            <a:r>
              <a:rPr lang="en-US" altLang="en-US" sz="1200" b="1"/>
              <a:t>(gayret etmek)</a:t>
            </a:r>
            <a:r>
              <a:rPr lang="tr-TR" altLang="en-US"/>
              <a:t>for honesty in all scientific communications. Honestly report data, results, methods and procedures, and publication status. Do not fabricate, falsify</a:t>
            </a:r>
            <a:r>
              <a:rPr lang="en-US" altLang="en-US" sz="1200" b="1"/>
              <a:t>(tahrif etmek</a:t>
            </a:r>
            <a:r>
              <a:rPr lang="en-US" altLang="en-US" sz="1000"/>
              <a:t>)</a:t>
            </a:r>
            <a:r>
              <a:rPr lang="tr-TR" altLang="en-US"/>
              <a:t>, or misrepresent data. Do not deceive</a:t>
            </a:r>
            <a:r>
              <a:rPr lang="en-US" altLang="en-US" sz="1000"/>
              <a:t>(</a:t>
            </a:r>
            <a:r>
              <a:rPr lang="en-US" altLang="en-US" sz="1200" b="1"/>
              <a:t>kandirmak</a:t>
            </a:r>
            <a:r>
              <a:rPr lang="en-US" altLang="en-US" sz="1000"/>
              <a:t>)</a:t>
            </a:r>
            <a:r>
              <a:rPr lang="tr-TR" altLang="en-US"/>
              <a:t>colleagues, granting agencies, or the public.</a:t>
            </a:r>
          </a:p>
        </p:txBody>
      </p:sp>
      <p:sp>
        <p:nvSpPr>
          <p:cNvPr id="117765" name="Dikdörtgen 1"/>
          <p:cNvSpPr>
            <a:spLocks noChangeArrowheads="1"/>
          </p:cNvSpPr>
          <p:nvPr/>
        </p:nvSpPr>
        <p:spPr bwMode="auto">
          <a:xfrm>
            <a:off x="1992313" y="6135688"/>
            <a:ext cx="8064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tr-TR" altLang="en-US" sz="1000"/>
              <a:t>* Adapted from Shamoo A and Resnik D. 2009. </a:t>
            </a:r>
            <a:r>
              <a:rPr lang="tr-TR" altLang="en-US" sz="1000" i="1"/>
              <a:t>Responsible Conduct of Research, 2nd ed.</a:t>
            </a:r>
            <a:r>
              <a:rPr lang="tr-TR" altLang="en-US" sz="1000"/>
              <a:t> (New York: Oxford University Press).</a:t>
            </a:r>
          </a:p>
        </p:txBody>
      </p:sp>
      <p:pic>
        <p:nvPicPr>
          <p:cNvPr id="107528" name="Picture 8" descr="http://lolsnaps.com/upload_pic/Honesty-8199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3651250"/>
            <a:ext cx="52578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Slayt Numarası Yer Tutucusu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9D73308-559A-344C-96CA-6CCCF6BB1938}" type="slidenum">
              <a:rPr lang="en-US" altLang="en-US" sz="1400"/>
              <a:pPr eaLnBrk="1" hangingPunct="1"/>
              <a:t>42</a:t>
            </a:fld>
            <a:endParaRPr lang="en-US" altLang="en-US" sz="1400"/>
          </a:p>
        </p:txBody>
      </p:sp>
    </p:spTree>
    <p:extLst>
      <p:ext uri="{BB962C8B-B14F-4D97-AF65-F5344CB8AC3E}">
        <p14:creationId xmlns:p14="http://schemas.microsoft.com/office/powerpoint/2010/main" val="23949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21600000">
                                      <p:cBhvr>
                                        <p:cTn id="17" dur="2000" fill="hold"/>
                                        <p:tgtEl>
                                          <p:spTgt spid="1075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2"/>
          <p:cNvSpPr txBox="1">
            <a:spLocks noChangeArrowheads="1"/>
          </p:cNvSpPr>
          <p:nvPr/>
        </p:nvSpPr>
        <p:spPr bwMode="auto">
          <a:xfrm>
            <a:off x="1775520" y="692696"/>
            <a:ext cx="8424936" cy="5847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Researches (Continue) </a:t>
            </a:r>
          </a:p>
        </p:txBody>
      </p:sp>
      <p:sp>
        <p:nvSpPr>
          <p:cNvPr id="3" name="Dikdörtgen 2"/>
          <p:cNvSpPr>
            <a:spLocks noChangeArrowheads="1"/>
          </p:cNvSpPr>
          <p:nvPr/>
        </p:nvSpPr>
        <p:spPr bwMode="auto">
          <a:xfrm>
            <a:off x="1774826" y="2781300"/>
            <a:ext cx="648176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b="1"/>
              <a:t>2. </a:t>
            </a:r>
            <a:r>
              <a:rPr lang="tr-TR" altLang="en-US" sz="2800" b="1"/>
              <a:t>Objectivity</a:t>
            </a:r>
            <a:endParaRPr lang="tr-TR" altLang="en-US" sz="2800"/>
          </a:p>
          <a:p>
            <a:pPr algn="just" eaLnBrk="1" hangingPunct="1"/>
            <a:r>
              <a:rPr lang="tr-TR" altLang="en-US"/>
              <a:t>Strive to avoid bias in experimental design, data analysis, data interpretation, personnel decisions, expert testimony</a:t>
            </a:r>
            <a:r>
              <a:rPr lang="en-US" altLang="en-US" sz="1000"/>
              <a:t>(</a:t>
            </a:r>
            <a:r>
              <a:rPr lang="tr-TR" altLang="en-US" sz="1200" b="1"/>
              <a:t>Şahitlik</a:t>
            </a:r>
            <a:r>
              <a:rPr lang="tr-TR" altLang="en-US" sz="1000"/>
              <a:t>)</a:t>
            </a:r>
            <a:r>
              <a:rPr lang="tr-TR" altLang="en-US"/>
              <a:t>, and other aspects of research where objectivity is expected or required. </a:t>
            </a:r>
          </a:p>
        </p:txBody>
      </p:sp>
      <p:pic>
        <p:nvPicPr>
          <p:cNvPr id="108551" name="Picture 7" descr="http://www.etbu.edu/Library/libguidepics/objectivi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9" y="2332038"/>
            <a:ext cx="24479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Slayt Numarası Yer Tutucusu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74C605A-0A3F-C245-8513-27A4E3E7AD3A}" type="slidenum">
              <a:rPr lang="en-US" altLang="en-US" sz="1400"/>
              <a:pPr eaLnBrk="1" hangingPunct="1"/>
              <a:t>43</a:t>
            </a:fld>
            <a:endParaRPr lang="en-US" altLang="en-US" sz="1400"/>
          </a:p>
        </p:txBody>
      </p:sp>
    </p:spTree>
    <p:extLst>
      <p:ext uri="{BB962C8B-B14F-4D97-AF65-F5344CB8AC3E}">
        <p14:creationId xmlns:p14="http://schemas.microsoft.com/office/powerpoint/2010/main" val="80116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08551"/>
                                        </p:tgtEl>
                                        <p:attrNameLst>
                                          <p:attrName>style.visibility</p:attrName>
                                        </p:attrNameLst>
                                      </p:cBhvr>
                                      <p:to>
                                        <p:strVal val="visible"/>
                                      </p:to>
                                    </p:set>
                                    <p:animEffect transition="in" filter="wheel(1)">
                                      <p:cBhvr>
                                        <p:cTn id="17" dur="20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692696"/>
            <a:ext cx="8424936" cy="5847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Researches (Continue) </a:t>
            </a:r>
          </a:p>
        </p:txBody>
      </p:sp>
      <p:sp>
        <p:nvSpPr>
          <p:cNvPr id="97285" name="Dikdörtgen 1"/>
          <p:cNvSpPr>
            <a:spLocks noChangeArrowheads="1"/>
          </p:cNvSpPr>
          <p:nvPr/>
        </p:nvSpPr>
        <p:spPr bwMode="auto">
          <a:xfrm>
            <a:off x="1774826" y="2259013"/>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3. Integrity</a:t>
            </a:r>
            <a:r>
              <a:rPr lang="tr-TR" altLang="en-US" sz="1000" b="1"/>
              <a:t>(</a:t>
            </a:r>
            <a:r>
              <a:rPr lang="tr-TR" altLang="en-US" sz="1200" b="1"/>
              <a:t>dürüstlük</a:t>
            </a:r>
            <a:r>
              <a:rPr lang="tr-TR" altLang="en-US" sz="1000" b="1"/>
              <a:t>)</a:t>
            </a:r>
            <a:endParaRPr lang="tr-TR" altLang="en-US" sz="1000"/>
          </a:p>
          <a:p>
            <a:pPr algn="just" eaLnBrk="1" hangingPunct="1"/>
            <a:r>
              <a:rPr lang="tr-TR" altLang="en-US"/>
              <a:t>Keep your promises and agreements; act with sincerity; strive </a:t>
            </a:r>
            <a:r>
              <a:rPr lang="tr-TR" altLang="en-US" sz="1200" b="1"/>
              <a:t>çabalamak</a:t>
            </a:r>
            <a:r>
              <a:rPr lang="tr-TR" altLang="en-US"/>
              <a:t> for consistency </a:t>
            </a:r>
            <a:r>
              <a:rPr lang="tr-TR" altLang="en-US" sz="1200" b="1"/>
              <a:t>(tutarlılık</a:t>
            </a:r>
            <a:r>
              <a:rPr lang="tr-TR" altLang="en-US"/>
              <a:t>) of thought and action.</a:t>
            </a:r>
          </a:p>
        </p:txBody>
      </p:sp>
      <p:sp>
        <p:nvSpPr>
          <p:cNvPr id="97286" name="Dikdörtgen 3"/>
          <p:cNvSpPr>
            <a:spLocks noChangeArrowheads="1"/>
          </p:cNvSpPr>
          <p:nvPr/>
        </p:nvSpPr>
        <p:spPr bwMode="auto">
          <a:xfrm>
            <a:off x="1774825" y="4149726"/>
            <a:ext cx="8281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4. Carefulness</a:t>
            </a:r>
            <a:endParaRPr lang="tr-TR" altLang="en-US"/>
          </a:p>
          <a:p>
            <a:pPr algn="just" eaLnBrk="1" hangingPunct="1"/>
            <a:r>
              <a:rPr lang="tr-TR" altLang="en-US"/>
              <a:t>Avoid careless errors and negligence; carefully and critically examine your own work and the work of your peers </a:t>
            </a:r>
            <a:r>
              <a:rPr lang="tr-TR" altLang="en-US" sz="1000"/>
              <a:t>(</a:t>
            </a:r>
            <a:r>
              <a:rPr lang="tr-TR" altLang="en-US" sz="1200" b="1"/>
              <a:t>ekip</a:t>
            </a:r>
            <a:r>
              <a:rPr lang="tr-TR" altLang="en-US" sz="1000"/>
              <a:t>)</a:t>
            </a:r>
            <a:r>
              <a:rPr lang="tr-TR" altLang="en-US"/>
              <a:t>. Keep good records of research activities, such as data collection, research design, and correspondence </a:t>
            </a:r>
            <a:r>
              <a:rPr lang="tr-TR" altLang="en-US" sz="1000"/>
              <a:t>(</a:t>
            </a:r>
            <a:r>
              <a:rPr lang="tr-TR" altLang="en-US" sz="1200" b="1"/>
              <a:t>yazışma</a:t>
            </a:r>
            <a:r>
              <a:rPr lang="tr-TR" altLang="en-US" sz="1000"/>
              <a:t>) </a:t>
            </a:r>
            <a:r>
              <a:rPr lang="tr-TR" altLang="en-US"/>
              <a:t>with agencies or journals</a:t>
            </a:r>
          </a:p>
        </p:txBody>
      </p:sp>
      <p:sp>
        <p:nvSpPr>
          <p:cNvPr id="11059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AA33F49-F3BD-634F-9A3E-A48619CE17AC}" type="slidenum">
              <a:rPr lang="en-US" altLang="en-US" sz="1400"/>
              <a:pPr eaLnBrk="1" hangingPunct="1"/>
              <a:t>44</a:t>
            </a:fld>
            <a:endParaRPr lang="en-US" altLang="en-US" sz="1400"/>
          </a:p>
        </p:txBody>
      </p:sp>
    </p:spTree>
    <p:extLst>
      <p:ext uri="{BB962C8B-B14F-4D97-AF65-F5344CB8AC3E}">
        <p14:creationId xmlns:p14="http://schemas.microsoft.com/office/powerpoint/2010/main" val="52879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circle(in)">
                                      <p:cBhvr>
                                        <p:cTn id="12" dur="2000"/>
                                        <p:tgtEl>
                                          <p:spTgt spid="97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7286"/>
                                        </p:tgtEl>
                                        <p:attrNameLst>
                                          <p:attrName>style.visibility</p:attrName>
                                        </p:attrNameLst>
                                      </p:cBhvr>
                                      <p:to>
                                        <p:strVal val="visible"/>
                                      </p:to>
                                    </p:set>
                                    <p:animEffect transition="in" filter="wipe(down)">
                                      <p:cBhvr>
                                        <p:cTn id="17"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P spid="9728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692696"/>
            <a:ext cx="8424936" cy="5847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Researches (Continue) </a:t>
            </a:r>
          </a:p>
        </p:txBody>
      </p:sp>
      <p:sp>
        <p:nvSpPr>
          <p:cNvPr id="98309" name="Dikdörtgen 1"/>
          <p:cNvSpPr>
            <a:spLocks noChangeArrowheads="1"/>
          </p:cNvSpPr>
          <p:nvPr/>
        </p:nvSpPr>
        <p:spPr bwMode="auto">
          <a:xfrm>
            <a:off x="1774826" y="2228850"/>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5. Openness</a:t>
            </a:r>
            <a:endParaRPr lang="tr-TR" altLang="en-US"/>
          </a:p>
          <a:p>
            <a:pPr algn="just" eaLnBrk="1" hangingPunct="1"/>
            <a:r>
              <a:rPr lang="tr-TR" altLang="en-US"/>
              <a:t>Share data, results, ideas, tools, resources. Be open to criticism and new ideas.</a:t>
            </a:r>
          </a:p>
        </p:txBody>
      </p:sp>
      <p:sp>
        <p:nvSpPr>
          <p:cNvPr id="98310" name="Dikdörtgen 3"/>
          <p:cNvSpPr>
            <a:spLocks noChangeArrowheads="1"/>
          </p:cNvSpPr>
          <p:nvPr/>
        </p:nvSpPr>
        <p:spPr bwMode="auto">
          <a:xfrm>
            <a:off x="1774826" y="3789364"/>
            <a:ext cx="8424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6. Respect for Intellectual Property </a:t>
            </a:r>
            <a:r>
              <a:rPr lang="tr-TR" altLang="en-US" sz="1000" b="1"/>
              <a:t>(</a:t>
            </a:r>
            <a:r>
              <a:rPr lang="tr-TR" altLang="en-US" sz="1200" b="1"/>
              <a:t>Fikri Mülkiyet</a:t>
            </a:r>
            <a:r>
              <a:rPr lang="tr-TR" altLang="en-US" sz="1000" b="1"/>
              <a:t>)</a:t>
            </a:r>
            <a:endParaRPr lang="tr-TR" altLang="en-US" sz="1000"/>
          </a:p>
          <a:p>
            <a:pPr algn="just" eaLnBrk="1" hangingPunct="1"/>
            <a:r>
              <a:rPr lang="tr-TR" altLang="en-US"/>
              <a:t>Honor patents, copyrights, and other forms of intellectual property. Do not use unpublished data, methods, or results without permission. Give credit where credit is due. Give proper acknowledgement or credit for all contributions to research. Never plagiarize </a:t>
            </a:r>
            <a:r>
              <a:rPr lang="tr-TR" altLang="en-US" sz="1000"/>
              <a:t>(intihal yapmak)</a:t>
            </a:r>
          </a:p>
        </p:txBody>
      </p:sp>
      <p:sp>
        <p:nvSpPr>
          <p:cNvPr id="111623"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7C28A68-3551-C54B-A732-DEBF6380458D}" type="slidenum">
              <a:rPr lang="en-US" altLang="en-US" sz="1400"/>
              <a:pPr eaLnBrk="1" hangingPunct="1"/>
              <a:t>45</a:t>
            </a:fld>
            <a:endParaRPr lang="en-US" altLang="en-US" sz="1400"/>
          </a:p>
        </p:txBody>
      </p:sp>
    </p:spTree>
    <p:extLst>
      <p:ext uri="{BB962C8B-B14F-4D97-AF65-F5344CB8AC3E}">
        <p14:creationId xmlns:p14="http://schemas.microsoft.com/office/powerpoint/2010/main" val="123287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circle(in)">
                                      <p:cBhvr>
                                        <p:cTn id="12" dur="2000"/>
                                        <p:tgtEl>
                                          <p:spTgt spid="98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8310"/>
                                        </p:tgtEl>
                                        <p:attrNameLst>
                                          <p:attrName>style.visibility</p:attrName>
                                        </p:attrNameLst>
                                      </p:cBhvr>
                                      <p:to>
                                        <p:strVal val="visible"/>
                                      </p:to>
                                    </p:set>
                                    <p:animEffect transition="in" filter="wipe(down)">
                                      <p:cBhvr>
                                        <p:cTn id="17"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476672"/>
            <a:ext cx="8424936" cy="5847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Researches (Continue) </a:t>
            </a:r>
          </a:p>
        </p:txBody>
      </p:sp>
      <p:sp>
        <p:nvSpPr>
          <p:cNvPr id="108549" name="Dikdörtgen 3"/>
          <p:cNvSpPr>
            <a:spLocks noChangeArrowheads="1"/>
          </p:cNvSpPr>
          <p:nvPr/>
        </p:nvSpPr>
        <p:spPr bwMode="auto">
          <a:xfrm>
            <a:off x="1774826" y="1773238"/>
            <a:ext cx="84248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7. Confidentiality </a:t>
            </a:r>
            <a:r>
              <a:rPr lang="tr-TR" altLang="en-US" sz="1000" b="1"/>
              <a:t>(</a:t>
            </a:r>
            <a:r>
              <a:rPr lang="tr-TR" altLang="en-US" sz="1200"/>
              <a:t>Gizlilik</a:t>
            </a:r>
            <a:r>
              <a:rPr lang="tr-TR" altLang="en-US" sz="1000" b="1"/>
              <a:t>)</a:t>
            </a:r>
            <a:endParaRPr lang="tr-TR" altLang="en-US" sz="1000"/>
          </a:p>
          <a:p>
            <a:pPr algn="just" eaLnBrk="1" hangingPunct="1"/>
            <a:r>
              <a:rPr lang="tr-TR" altLang="en-US"/>
              <a:t>Protect confidential communications, such as papers or grants submitted for publication, personnel records, trade or military secrets, and patient records.</a:t>
            </a:r>
          </a:p>
        </p:txBody>
      </p:sp>
      <p:sp>
        <p:nvSpPr>
          <p:cNvPr id="108550" name="Dikdörtgen 4"/>
          <p:cNvSpPr>
            <a:spLocks noChangeArrowheads="1"/>
          </p:cNvSpPr>
          <p:nvPr/>
        </p:nvSpPr>
        <p:spPr bwMode="auto">
          <a:xfrm>
            <a:off x="1774826" y="3500439"/>
            <a:ext cx="8424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8. Responsible Publication</a:t>
            </a:r>
            <a:endParaRPr lang="tr-TR" altLang="en-US"/>
          </a:p>
          <a:p>
            <a:pPr algn="just" eaLnBrk="1" hangingPunct="1"/>
            <a:r>
              <a:rPr lang="tr-TR" altLang="en-US"/>
              <a:t>Publish in order to advance research and scholarship, not to advance just your own career. Avoid wasteful and duplicative publication.</a:t>
            </a:r>
          </a:p>
        </p:txBody>
      </p:sp>
      <p:sp>
        <p:nvSpPr>
          <p:cNvPr id="108551" name="Dikdörtgen 5"/>
          <p:cNvSpPr>
            <a:spLocks noChangeArrowheads="1"/>
          </p:cNvSpPr>
          <p:nvPr/>
        </p:nvSpPr>
        <p:spPr bwMode="auto">
          <a:xfrm>
            <a:off x="1847851" y="5157788"/>
            <a:ext cx="799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9. Responsible Mentoring</a:t>
            </a:r>
            <a:endParaRPr lang="tr-TR" altLang="en-US"/>
          </a:p>
          <a:p>
            <a:pPr algn="just" eaLnBrk="1" hangingPunct="1"/>
            <a:r>
              <a:rPr lang="tr-TR" altLang="en-US"/>
              <a:t>Help to educate and advise students. Promote their welfare </a:t>
            </a:r>
            <a:r>
              <a:rPr lang="tr-TR" altLang="en-US" sz="1000"/>
              <a:t>(</a:t>
            </a:r>
            <a:r>
              <a:rPr lang="tr-TR" altLang="en-US" sz="1200" b="1"/>
              <a:t>refah</a:t>
            </a:r>
            <a:r>
              <a:rPr lang="tr-TR" altLang="en-US" sz="1000"/>
              <a:t>) </a:t>
            </a:r>
            <a:r>
              <a:rPr lang="tr-TR" altLang="en-US"/>
              <a:t>and allow them to make their own decisions.</a:t>
            </a:r>
          </a:p>
        </p:txBody>
      </p:sp>
      <p:sp>
        <p:nvSpPr>
          <p:cNvPr id="112648"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6D0E8C-571B-C54F-9894-562E48D5BC66}" type="slidenum">
              <a:rPr lang="en-US" altLang="en-US" sz="1400"/>
              <a:pPr eaLnBrk="1" hangingPunct="1"/>
              <a:t>46</a:t>
            </a:fld>
            <a:endParaRPr lang="en-US" altLang="en-US" sz="1400"/>
          </a:p>
        </p:txBody>
      </p:sp>
    </p:spTree>
    <p:extLst>
      <p:ext uri="{BB962C8B-B14F-4D97-AF65-F5344CB8AC3E}">
        <p14:creationId xmlns:p14="http://schemas.microsoft.com/office/powerpoint/2010/main" val="198105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8549">
                                            <p:txEl>
                                              <p:pRg st="0" end="0"/>
                                            </p:txEl>
                                          </p:spTgt>
                                        </p:tgtEl>
                                        <p:attrNameLst>
                                          <p:attrName>style.visibility</p:attrName>
                                        </p:attrNameLst>
                                      </p:cBhvr>
                                      <p:to>
                                        <p:strVal val="visible"/>
                                      </p:to>
                                    </p:set>
                                    <p:anim calcmode="lin" valueType="num">
                                      <p:cBhvr additive="base">
                                        <p:cTn id="12" dur="500" fill="hold"/>
                                        <p:tgtEl>
                                          <p:spTgt spid="10854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54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8549">
                                            <p:txEl>
                                              <p:pRg st="1" end="1"/>
                                            </p:txEl>
                                          </p:spTgt>
                                        </p:tgtEl>
                                        <p:attrNameLst>
                                          <p:attrName>style.visibility</p:attrName>
                                        </p:attrNameLst>
                                      </p:cBhvr>
                                      <p:to>
                                        <p:strVal val="visible"/>
                                      </p:to>
                                    </p:set>
                                    <p:anim calcmode="lin" valueType="num">
                                      <p:cBhvr additive="base">
                                        <p:cTn id="16" dur="500" fill="hold"/>
                                        <p:tgtEl>
                                          <p:spTgt spid="10854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85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08550">
                                            <p:txEl>
                                              <p:pRg st="0" end="0"/>
                                            </p:txEl>
                                          </p:spTgt>
                                        </p:tgtEl>
                                        <p:attrNameLst>
                                          <p:attrName>style.visibility</p:attrName>
                                        </p:attrNameLst>
                                      </p:cBhvr>
                                      <p:to>
                                        <p:strVal val="visible"/>
                                      </p:to>
                                    </p:set>
                                    <p:animEffect transition="in" filter="fade">
                                      <p:cBhvr>
                                        <p:cTn id="22" dur="1000"/>
                                        <p:tgtEl>
                                          <p:spTgt spid="108550">
                                            <p:txEl>
                                              <p:pRg st="0" end="0"/>
                                            </p:txEl>
                                          </p:spTgt>
                                        </p:tgtEl>
                                      </p:cBhvr>
                                    </p:animEffect>
                                    <p:anim calcmode="lin" valueType="num">
                                      <p:cBhvr>
                                        <p:cTn id="23" dur="10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855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8550">
                                            <p:txEl>
                                              <p:pRg st="1" end="1"/>
                                            </p:txEl>
                                          </p:spTgt>
                                        </p:tgtEl>
                                        <p:attrNameLst>
                                          <p:attrName>style.visibility</p:attrName>
                                        </p:attrNameLst>
                                      </p:cBhvr>
                                      <p:to>
                                        <p:strVal val="visible"/>
                                      </p:to>
                                    </p:set>
                                    <p:animEffect transition="in" filter="fade">
                                      <p:cBhvr>
                                        <p:cTn id="27" dur="1000"/>
                                        <p:tgtEl>
                                          <p:spTgt spid="108550">
                                            <p:txEl>
                                              <p:pRg st="1" end="1"/>
                                            </p:txEl>
                                          </p:spTgt>
                                        </p:tgtEl>
                                      </p:cBhvr>
                                    </p:animEffect>
                                    <p:anim calcmode="lin" valueType="num">
                                      <p:cBhvr>
                                        <p:cTn id="28" dur="1000" fill="hold"/>
                                        <p:tgtEl>
                                          <p:spTgt spid="10855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085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8551"/>
                                        </p:tgtEl>
                                        <p:attrNameLst>
                                          <p:attrName>style.visibility</p:attrName>
                                        </p:attrNameLst>
                                      </p:cBhvr>
                                      <p:to>
                                        <p:strVal val="visible"/>
                                      </p:to>
                                    </p:set>
                                    <p:anim calcmode="lin" valueType="num">
                                      <p:cBhvr additive="base">
                                        <p:cTn id="34" dur="500" fill="hold"/>
                                        <p:tgtEl>
                                          <p:spTgt spid="108551"/>
                                        </p:tgtEl>
                                        <p:attrNameLst>
                                          <p:attrName>ppt_x</p:attrName>
                                        </p:attrNameLst>
                                      </p:cBhvr>
                                      <p:tavLst>
                                        <p:tav tm="0">
                                          <p:val>
                                            <p:strVal val="#ppt_x"/>
                                          </p:val>
                                        </p:tav>
                                        <p:tav tm="100000">
                                          <p:val>
                                            <p:strVal val="#ppt_x"/>
                                          </p:val>
                                        </p:tav>
                                      </p:tavLst>
                                    </p:anim>
                                    <p:anim calcmode="lin" valueType="num">
                                      <p:cBhvr additive="base">
                                        <p:cTn id="35" dur="500" fill="hold"/>
                                        <p:tgtEl>
                                          <p:spTgt spid="108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548680"/>
            <a:ext cx="8424936" cy="5847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Researches (Continue) </a:t>
            </a:r>
          </a:p>
        </p:txBody>
      </p:sp>
      <p:sp>
        <p:nvSpPr>
          <p:cNvPr id="100357" name="Dikdörtgen 1"/>
          <p:cNvSpPr>
            <a:spLocks noChangeArrowheads="1"/>
          </p:cNvSpPr>
          <p:nvPr/>
        </p:nvSpPr>
        <p:spPr bwMode="auto">
          <a:xfrm>
            <a:off x="1774826" y="2044701"/>
            <a:ext cx="842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10. Respect for colleagues</a:t>
            </a:r>
            <a:endParaRPr lang="tr-TR" altLang="en-US"/>
          </a:p>
          <a:p>
            <a:pPr algn="just" eaLnBrk="1" hangingPunct="1"/>
            <a:r>
              <a:rPr lang="tr-TR" altLang="en-US"/>
              <a:t>Respect your colleagues and treat them fairly.</a:t>
            </a:r>
          </a:p>
        </p:txBody>
      </p:sp>
      <p:sp>
        <p:nvSpPr>
          <p:cNvPr id="100358" name="Dikdörtgen 3"/>
          <p:cNvSpPr>
            <a:spLocks noChangeArrowheads="1"/>
          </p:cNvSpPr>
          <p:nvPr/>
        </p:nvSpPr>
        <p:spPr bwMode="auto">
          <a:xfrm>
            <a:off x="1847850" y="3213100"/>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11. Social Responsibility</a:t>
            </a:r>
            <a:endParaRPr lang="tr-TR" altLang="en-US"/>
          </a:p>
          <a:p>
            <a:pPr algn="just" eaLnBrk="1" hangingPunct="1"/>
            <a:r>
              <a:rPr lang="tr-TR" altLang="en-US"/>
              <a:t>Strive to promote social good and prevent through research, public education, and advocacy.</a:t>
            </a:r>
          </a:p>
        </p:txBody>
      </p:sp>
      <p:sp>
        <p:nvSpPr>
          <p:cNvPr id="100359" name="Dikdörtgen 4"/>
          <p:cNvSpPr>
            <a:spLocks noChangeArrowheads="1"/>
          </p:cNvSpPr>
          <p:nvPr/>
        </p:nvSpPr>
        <p:spPr bwMode="auto">
          <a:xfrm>
            <a:off x="1847850" y="4797425"/>
            <a:ext cx="8351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12. Non-Discrimination</a:t>
            </a:r>
            <a:endParaRPr lang="tr-TR" altLang="en-US"/>
          </a:p>
          <a:p>
            <a:pPr algn="just" eaLnBrk="1" hangingPunct="1"/>
            <a:r>
              <a:rPr lang="tr-TR" altLang="en-US"/>
              <a:t>Avoid discrimination against colleagues or students on the basis of sex, race, ethnicity, or other factors that are not related to their scientific competence and integrity.</a:t>
            </a:r>
          </a:p>
        </p:txBody>
      </p:sp>
      <p:sp>
        <p:nvSpPr>
          <p:cNvPr id="113672"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23221EE-AF55-354E-A74B-A3AF9069020A}" type="slidenum">
              <a:rPr lang="en-US" altLang="en-US" sz="1400"/>
              <a:pPr eaLnBrk="1" hangingPunct="1"/>
              <a:t>47</a:t>
            </a:fld>
            <a:endParaRPr lang="en-US" altLang="en-US" sz="1400"/>
          </a:p>
        </p:txBody>
      </p:sp>
    </p:spTree>
    <p:extLst>
      <p:ext uri="{BB962C8B-B14F-4D97-AF65-F5344CB8AC3E}">
        <p14:creationId xmlns:p14="http://schemas.microsoft.com/office/powerpoint/2010/main" val="105475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circle(in)">
                                      <p:cBhvr>
                                        <p:cTn id="12" dur="2000"/>
                                        <p:tgtEl>
                                          <p:spTgt spid="100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0358"/>
                                        </p:tgtEl>
                                        <p:attrNameLst>
                                          <p:attrName>style.visibility</p:attrName>
                                        </p:attrNameLst>
                                      </p:cBhvr>
                                      <p:to>
                                        <p:strVal val="visible"/>
                                      </p:to>
                                    </p:set>
                                    <p:animEffect transition="in" filter="wipe(down)">
                                      <p:cBhvr>
                                        <p:cTn id="17" dur="500"/>
                                        <p:tgtEl>
                                          <p:spTgt spid="1003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0359"/>
                                        </p:tgtEl>
                                        <p:attrNameLst>
                                          <p:attrName>style.visibility</p:attrName>
                                        </p:attrNameLst>
                                      </p:cBhvr>
                                      <p:to>
                                        <p:strVal val="visible"/>
                                      </p:to>
                                    </p:set>
                                    <p:animEffect transition="in" filter="barn(inVertical)">
                                      <p:cBhvr>
                                        <p:cTn id="2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p:bldP spid="100358" grpId="0"/>
      <p:bldP spid="10035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692696"/>
            <a:ext cx="8424936" cy="5847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Researches (Continue) </a:t>
            </a:r>
          </a:p>
        </p:txBody>
      </p:sp>
      <p:sp>
        <p:nvSpPr>
          <p:cNvPr id="101381" name="Dikdörtgen 1"/>
          <p:cNvSpPr>
            <a:spLocks noChangeArrowheads="1"/>
          </p:cNvSpPr>
          <p:nvPr/>
        </p:nvSpPr>
        <p:spPr bwMode="auto">
          <a:xfrm>
            <a:off x="1795463" y="2636839"/>
            <a:ext cx="842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13. Competence </a:t>
            </a:r>
            <a:r>
              <a:rPr lang="tr-TR" altLang="en-US" sz="1000" b="1"/>
              <a:t>(Yeterlik)</a:t>
            </a:r>
            <a:endParaRPr lang="tr-TR" altLang="en-US" sz="1000"/>
          </a:p>
          <a:p>
            <a:pPr algn="just" eaLnBrk="1" hangingPunct="1"/>
            <a:r>
              <a:rPr lang="tr-TR" altLang="en-US"/>
              <a:t>Maintain and improve your own professional competence and expertise through lifelong education and learning; take steps to promote competence in science as a whole.</a:t>
            </a:r>
          </a:p>
        </p:txBody>
      </p:sp>
      <p:sp>
        <p:nvSpPr>
          <p:cNvPr id="101382" name="Dikdörtgen 3"/>
          <p:cNvSpPr>
            <a:spLocks noChangeArrowheads="1"/>
          </p:cNvSpPr>
          <p:nvPr/>
        </p:nvSpPr>
        <p:spPr bwMode="auto">
          <a:xfrm>
            <a:off x="1795463" y="4652963"/>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14. Legality</a:t>
            </a:r>
            <a:endParaRPr lang="tr-TR" altLang="en-US"/>
          </a:p>
          <a:p>
            <a:pPr algn="just" eaLnBrk="1" hangingPunct="1"/>
            <a:r>
              <a:rPr lang="tr-TR" altLang="en-US"/>
              <a:t>Know and obey relevant laws and institutional and governmental policies.</a:t>
            </a:r>
          </a:p>
        </p:txBody>
      </p:sp>
      <p:sp>
        <p:nvSpPr>
          <p:cNvPr id="114695"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C6BF69-A900-BE4B-A7E1-A5E7F76D653C}" type="slidenum">
              <a:rPr lang="en-US" altLang="en-US" sz="1400"/>
              <a:pPr eaLnBrk="1" hangingPunct="1"/>
              <a:t>48</a:t>
            </a:fld>
            <a:endParaRPr lang="en-US" altLang="en-US" sz="1400"/>
          </a:p>
        </p:txBody>
      </p:sp>
    </p:spTree>
    <p:extLst>
      <p:ext uri="{BB962C8B-B14F-4D97-AF65-F5344CB8AC3E}">
        <p14:creationId xmlns:p14="http://schemas.microsoft.com/office/powerpoint/2010/main" val="193166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 calcmode="lin" valueType="num">
                                      <p:cBhvr additive="base">
                                        <p:cTn id="12" dur="500" fill="hold"/>
                                        <p:tgtEl>
                                          <p:spTgt spid="101381"/>
                                        </p:tgtEl>
                                        <p:attrNameLst>
                                          <p:attrName>ppt_x</p:attrName>
                                        </p:attrNameLst>
                                      </p:cBhvr>
                                      <p:tavLst>
                                        <p:tav tm="0">
                                          <p:val>
                                            <p:strVal val="#ppt_x"/>
                                          </p:val>
                                        </p:tav>
                                        <p:tav tm="100000">
                                          <p:val>
                                            <p:strVal val="#ppt_x"/>
                                          </p:val>
                                        </p:tav>
                                      </p:tavLst>
                                    </p:anim>
                                    <p:anim calcmode="lin" valueType="num">
                                      <p:cBhvr additive="base">
                                        <p:cTn id="13" dur="500" fill="hold"/>
                                        <p:tgtEl>
                                          <p:spTgt spid="1013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1382"/>
                                        </p:tgtEl>
                                        <p:attrNameLst>
                                          <p:attrName>style.visibility</p:attrName>
                                        </p:attrNameLst>
                                      </p:cBhvr>
                                      <p:to>
                                        <p:strVal val="visible"/>
                                      </p:to>
                                    </p:set>
                                    <p:animEffect transition="in" filter="fade">
                                      <p:cBhvr>
                                        <p:cTn id="18" dur="5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P spid="10138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332656"/>
            <a:ext cx="8424936" cy="5847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Researches (Continue) </a:t>
            </a:r>
          </a:p>
        </p:txBody>
      </p:sp>
      <p:sp>
        <p:nvSpPr>
          <p:cNvPr id="102405" name="Dikdörtgen 1"/>
          <p:cNvSpPr>
            <a:spLocks noChangeArrowheads="1"/>
          </p:cNvSpPr>
          <p:nvPr/>
        </p:nvSpPr>
        <p:spPr bwMode="auto">
          <a:xfrm>
            <a:off x="1774826" y="1700214"/>
            <a:ext cx="5184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15. Animal Care</a:t>
            </a:r>
            <a:endParaRPr lang="tr-TR" altLang="en-US"/>
          </a:p>
          <a:p>
            <a:pPr algn="just" eaLnBrk="1" hangingPunct="1"/>
            <a:r>
              <a:rPr lang="tr-TR" altLang="en-US"/>
              <a:t>Show proper respect and care for animals when using them in research. Do not conduct unnecessary or poorly designed animal experiments.</a:t>
            </a:r>
          </a:p>
        </p:txBody>
      </p:sp>
      <p:sp>
        <p:nvSpPr>
          <p:cNvPr id="102406" name="Dikdörtgen 3"/>
          <p:cNvSpPr>
            <a:spLocks noChangeArrowheads="1"/>
          </p:cNvSpPr>
          <p:nvPr/>
        </p:nvSpPr>
        <p:spPr bwMode="auto">
          <a:xfrm>
            <a:off x="1774826" y="4149725"/>
            <a:ext cx="84248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t>16. Human Subjects Protection</a:t>
            </a:r>
            <a:endParaRPr lang="tr-TR" altLang="en-US"/>
          </a:p>
          <a:p>
            <a:pPr algn="just" eaLnBrk="1" hangingPunct="1"/>
            <a:r>
              <a:rPr lang="tr-TR" altLang="en-US"/>
              <a:t>When conducting research on human subjects, minimize harms and risks and maximize benefits; respect human dignity </a:t>
            </a:r>
            <a:r>
              <a:rPr lang="tr-TR" altLang="en-US" sz="1000"/>
              <a:t>(</a:t>
            </a:r>
            <a:r>
              <a:rPr lang="tr-TR" altLang="en-US" sz="1000" b="1"/>
              <a:t>haysiyet</a:t>
            </a:r>
            <a:r>
              <a:rPr lang="tr-TR" altLang="en-US" sz="1000"/>
              <a:t>)</a:t>
            </a:r>
            <a:r>
              <a:rPr lang="tr-TR" altLang="en-US"/>
              <a:t>, privacy, and autonomy; and strive to distribute the benefits of research fairly </a:t>
            </a:r>
            <a:r>
              <a:rPr lang="tr-TR" altLang="en-US" sz="1000"/>
              <a:t>(</a:t>
            </a:r>
            <a:r>
              <a:rPr lang="tr-TR" altLang="en-US" sz="1200" b="1"/>
              <a:t>dürüstçe</a:t>
            </a:r>
            <a:r>
              <a:rPr lang="tr-TR" altLang="en-US" sz="1000"/>
              <a:t>)</a:t>
            </a:r>
            <a:r>
              <a:rPr lang="tr-TR" altLang="en-US"/>
              <a:t>.</a:t>
            </a:r>
          </a:p>
        </p:txBody>
      </p:sp>
      <p:pic>
        <p:nvPicPr>
          <p:cNvPr id="114696" name="Picture 8" descr="http://fin6.com/wp-content/uploads/2013/07/c42799a63ea93277e17106aa018eca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196975"/>
            <a:ext cx="37163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0"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70469B2-1F95-574C-AE6E-0E8FDECBC45E}" type="slidenum">
              <a:rPr lang="en-US" altLang="en-US" sz="1400"/>
              <a:pPr eaLnBrk="1" hangingPunct="1"/>
              <a:t>49</a:t>
            </a:fld>
            <a:endParaRPr lang="en-US" altLang="en-US" sz="1400"/>
          </a:p>
        </p:txBody>
      </p:sp>
    </p:spTree>
    <p:extLst>
      <p:ext uri="{BB962C8B-B14F-4D97-AF65-F5344CB8AC3E}">
        <p14:creationId xmlns:p14="http://schemas.microsoft.com/office/powerpoint/2010/main" val="199901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240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nodeType="clickEffect">
                                  <p:stCondLst>
                                    <p:cond delay="0"/>
                                  </p:stCondLst>
                                  <p:childTnLst>
                                    <p:set>
                                      <p:cBhvr>
                                        <p:cTn id="15" dur="1" fill="hold">
                                          <p:stCondLst>
                                            <p:cond delay="0"/>
                                          </p:stCondLst>
                                        </p:cTn>
                                        <p:tgtEl>
                                          <p:spTgt spid="114696"/>
                                        </p:tgtEl>
                                        <p:attrNameLst>
                                          <p:attrName>style.visibility</p:attrName>
                                        </p:attrNameLst>
                                      </p:cBhvr>
                                      <p:to>
                                        <p:strVal val="visible"/>
                                      </p:to>
                                    </p:set>
                                    <p:animEffect transition="in" filter="wipe(down)">
                                      <p:cBhvr>
                                        <p:cTn id="16" dur="580">
                                          <p:stCondLst>
                                            <p:cond delay="0"/>
                                          </p:stCondLst>
                                        </p:cTn>
                                        <p:tgtEl>
                                          <p:spTgt spid="114696"/>
                                        </p:tgtEl>
                                      </p:cBhvr>
                                    </p:animEffect>
                                    <p:anim calcmode="lin" valueType="num">
                                      <p:cBhvr>
                                        <p:cTn id="17" dur="1822" tmFilter="0,0; 0.14,0.36; 0.43,0.73; 0.71,0.91; 1.0,1.0">
                                          <p:stCondLst>
                                            <p:cond delay="0"/>
                                          </p:stCondLst>
                                        </p:cTn>
                                        <p:tgtEl>
                                          <p:spTgt spid="11469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469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469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469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4696"/>
                                        </p:tgtEl>
                                        <p:attrNameLst>
                                          <p:attrName>ppt_y</p:attrName>
                                        </p:attrNameLst>
                                      </p:cBhvr>
                                      <p:tavLst>
                                        <p:tav tm="0" fmla="#ppt_y-sin(pi*$)/81">
                                          <p:val>
                                            <p:fltVal val="0"/>
                                          </p:val>
                                        </p:tav>
                                        <p:tav tm="100000">
                                          <p:val>
                                            <p:fltVal val="1"/>
                                          </p:val>
                                        </p:tav>
                                      </p:tavLst>
                                    </p:anim>
                                    <p:animScale>
                                      <p:cBhvr>
                                        <p:cTn id="22" dur="26">
                                          <p:stCondLst>
                                            <p:cond delay="650"/>
                                          </p:stCondLst>
                                        </p:cTn>
                                        <p:tgtEl>
                                          <p:spTgt spid="114696"/>
                                        </p:tgtEl>
                                      </p:cBhvr>
                                      <p:to x="100000" y="60000"/>
                                    </p:animScale>
                                    <p:animScale>
                                      <p:cBhvr>
                                        <p:cTn id="23" dur="166" decel="50000">
                                          <p:stCondLst>
                                            <p:cond delay="676"/>
                                          </p:stCondLst>
                                        </p:cTn>
                                        <p:tgtEl>
                                          <p:spTgt spid="114696"/>
                                        </p:tgtEl>
                                      </p:cBhvr>
                                      <p:to x="100000" y="100000"/>
                                    </p:animScale>
                                    <p:animScale>
                                      <p:cBhvr>
                                        <p:cTn id="24" dur="26">
                                          <p:stCondLst>
                                            <p:cond delay="1312"/>
                                          </p:stCondLst>
                                        </p:cTn>
                                        <p:tgtEl>
                                          <p:spTgt spid="114696"/>
                                        </p:tgtEl>
                                      </p:cBhvr>
                                      <p:to x="100000" y="80000"/>
                                    </p:animScale>
                                    <p:animScale>
                                      <p:cBhvr>
                                        <p:cTn id="25" dur="166" decel="50000">
                                          <p:stCondLst>
                                            <p:cond delay="1338"/>
                                          </p:stCondLst>
                                        </p:cTn>
                                        <p:tgtEl>
                                          <p:spTgt spid="114696"/>
                                        </p:tgtEl>
                                      </p:cBhvr>
                                      <p:to x="100000" y="100000"/>
                                    </p:animScale>
                                    <p:animScale>
                                      <p:cBhvr>
                                        <p:cTn id="26" dur="26">
                                          <p:stCondLst>
                                            <p:cond delay="1642"/>
                                          </p:stCondLst>
                                        </p:cTn>
                                        <p:tgtEl>
                                          <p:spTgt spid="114696"/>
                                        </p:tgtEl>
                                      </p:cBhvr>
                                      <p:to x="100000" y="90000"/>
                                    </p:animScale>
                                    <p:animScale>
                                      <p:cBhvr>
                                        <p:cTn id="27" dur="166" decel="50000">
                                          <p:stCondLst>
                                            <p:cond delay="1668"/>
                                          </p:stCondLst>
                                        </p:cTn>
                                        <p:tgtEl>
                                          <p:spTgt spid="114696"/>
                                        </p:tgtEl>
                                      </p:cBhvr>
                                      <p:to x="100000" y="100000"/>
                                    </p:animScale>
                                    <p:animScale>
                                      <p:cBhvr>
                                        <p:cTn id="28" dur="26">
                                          <p:stCondLst>
                                            <p:cond delay="1808"/>
                                          </p:stCondLst>
                                        </p:cTn>
                                        <p:tgtEl>
                                          <p:spTgt spid="114696"/>
                                        </p:tgtEl>
                                      </p:cBhvr>
                                      <p:to x="100000" y="95000"/>
                                    </p:animScale>
                                    <p:animScale>
                                      <p:cBhvr>
                                        <p:cTn id="29" dur="166" decel="50000">
                                          <p:stCondLst>
                                            <p:cond delay="1834"/>
                                          </p:stCondLst>
                                        </p:cTn>
                                        <p:tgtEl>
                                          <p:spTgt spid="114696"/>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2406">
                                            <p:txEl>
                                              <p:pRg st="0" end="0"/>
                                            </p:txEl>
                                          </p:spTgt>
                                        </p:tgtEl>
                                        <p:attrNameLst>
                                          <p:attrName>style.visibility</p:attrName>
                                        </p:attrNameLst>
                                      </p:cBhvr>
                                      <p:to>
                                        <p:strVal val="visible"/>
                                      </p:to>
                                    </p:set>
                                    <p:anim calcmode="lin" valueType="num">
                                      <p:cBhvr additive="base">
                                        <p:cTn id="34" dur="500" fill="hold"/>
                                        <p:tgtEl>
                                          <p:spTgt spid="10240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06">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2406">
                                            <p:txEl>
                                              <p:pRg st="1" end="1"/>
                                            </p:txEl>
                                          </p:spTgt>
                                        </p:tgtEl>
                                        <p:attrNameLst>
                                          <p:attrName>style.visibility</p:attrName>
                                        </p:attrNameLst>
                                      </p:cBhvr>
                                      <p:to>
                                        <p:strVal val="visible"/>
                                      </p:to>
                                    </p:set>
                                    <p:anim calcmode="lin" valueType="num">
                                      <p:cBhvr additive="base">
                                        <p:cTn id="38" dur="500" fill="hold"/>
                                        <p:tgtEl>
                                          <p:spTgt spid="102406">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4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79874"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246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19DF6E8-C791-924C-B771-D7B5DBB72C0B}" type="slidenum">
              <a:rPr lang="en-US" altLang="en-US" sz="1400"/>
              <a:pPr eaLnBrk="1" hangingPunct="1"/>
              <a:t>5</a:t>
            </a:fld>
            <a:endParaRPr lang="en-US" altLang="en-US" sz="1400"/>
          </a:p>
        </p:txBody>
      </p:sp>
      <p:cxnSp>
        <p:nvCxnSpPr>
          <p:cNvPr id="4" name="Straight Arrow Connector 3"/>
          <p:cNvCxnSpPr/>
          <p:nvPr/>
        </p:nvCxnSpPr>
        <p:spPr>
          <a:xfrm>
            <a:off x="5880101" y="1484314"/>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4387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Metin kutusu 1"/>
          <p:cNvSpPr txBox="1">
            <a:spLocks noChangeArrowheads="1"/>
          </p:cNvSpPr>
          <p:nvPr/>
        </p:nvSpPr>
        <p:spPr bwMode="auto">
          <a:xfrm>
            <a:off x="1703512" y="404665"/>
            <a:ext cx="8496944" cy="120032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sz="3600" b="1" dirty="0" err="1">
                <a:solidFill>
                  <a:srgbClr val="FF6600"/>
                </a:solidFill>
              </a:rPr>
              <a:t>Reasons</a:t>
            </a:r>
            <a:r>
              <a:rPr lang="tr-TR" sz="3600" b="1" dirty="0">
                <a:solidFill>
                  <a:srgbClr val="FF6600"/>
                </a:solidFill>
              </a:rPr>
              <a:t> </a:t>
            </a:r>
            <a:r>
              <a:rPr lang="tr-TR" sz="3600" b="1" dirty="0" err="1">
                <a:solidFill>
                  <a:srgbClr val="FF6600"/>
                </a:solidFill>
              </a:rPr>
              <a:t>for</a:t>
            </a:r>
            <a:r>
              <a:rPr lang="tr-TR" sz="3600" b="1" dirty="0">
                <a:solidFill>
                  <a:srgbClr val="FF6600"/>
                </a:solidFill>
              </a:rPr>
              <a:t> </a:t>
            </a:r>
            <a:r>
              <a:rPr lang="tr-TR" sz="3600" b="1" dirty="0" err="1">
                <a:solidFill>
                  <a:srgbClr val="FF6600"/>
                </a:solidFill>
              </a:rPr>
              <a:t>Conducting</a:t>
            </a:r>
            <a:r>
              <a:rPr lang="tr-TR" sz="3600" b="1" dirty="0">
                <a:solidFill>
                  <a:srgbClr val="FF6600"/>
                </a:solidFill>
              </a:rPr>
              <a:t> </a:t>
            </a:r>
            <a:r>
              <a:rPr lang="tr-TR" sz="3600" b="1" dirty="0" err="1">
                <a:solidFill>
                  <a:srgbClr val="FF6600"/>
                </a:solidFill>
              </a:rPr>
              <a:t>Ethical</a:t>
            </a:r>
            <a:r>
              <a:rPr lang="tr-TR" sz="3600" b="1" dirty="0">
                <a:solidFill>
                  <a:srgbClr val="FF6600"/>
                </a:solidFill>
              </a:rPr>
              <a:t> </a:t>
            </a:r>
            <a:r>
              <a:rPr lang="tr-TR" sz="3600" b="1" dirty="0" err="1">
                <a:solidFill>
                  <a:srgbClr val="FF6600"/>
                </a:solidFill>
              </a:rPr>
              <a:t>Researches</a:t>
            </a:r>
            <a:endParaRPr lang="tr-TR" sz="3600" b="1" dirty="0">
              <a:solidFill>
                <a:srgbClr val="FF6600"/>
              </a:solidFill>
            </a:endParaRPr>
          </a:p>
        </p:txBody>
      </p:sp>
      <p:sp>
        <p:nvSpPr>
          <p:cNvPr id="3" name="Metin kutusu 2"/>
          <p:cNvSpPr txBox="1">
            <a:spLocks noChangeArrowheads="1"/>
          </p:cNvSpPr>
          <p:nvPr/>
        </p:nvSpPr>
        <p:spPr bwMode="auto">
          <a:xfrm>
            <a:off x="1992314" y="1700213"/>
            <a:ext cx="799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tr-TR" altLang="en-US" b="1">
                <a:solidFill>
                  <a:srgbClr val="7030A0"/>
                </a:solidFill>
              </a:rPr>
              <a:t>1. </a:t>
            </a:r>
            <a:r>
              <a:rPr lang="en-US" altLang="en-US" b="1">
                <a:solidFill>
                  <a:srgbClr val="7030A0"/>
                </a:solidFill>
              </a:rPr>
              <a:t>Unethical research is morally wrong: </a:t>
            </a:r>
            <a:r>
              <a:rPr lang="en-US" altLang="en-US">
                <a:solidFill>
                  <a:srgbClr val="7030A0"/>
                </a:solidFill>
              </a:rPr>
              <a:t>Unethical research may not be illegal, but at least it is not the right thing to do. </a:t>
            </a:r>
            <a:endParaRPr lang="tr-TR" altLang="en-US">
              <a:solidFill>
                <a:srgbClr val="7030A0"/>
              </a:solidFill>
            </a:endParaRPr>
          </a:p>
        </p:txBody>
      </p:sp>
      <p:sp>
        <p:nvSpPr>
          <p:cNvPr id="4" name="Metin kutusu 3"/>
          <p:cNvSpPr txBox="1">
            <a:spLocks noChangeArrowheads="1"/>
          </p:cNvSpPr>
          <p:nvPr/>
        </p:nvSpPr>
        <p:spPr bwMode="auto">
          <a:xfrm>
            <a:off x="2135188" y="2997201"/>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solidFill>
                  <a:srgbClr val="0070C0"/>
                </a:solidFill>
              </a:rPr>
              <a:t>2. Unethical research can affect the image of the firm and management.</a:t>
            </a:r>
            <a:endParaRPr lang="tr-TR" altLang="en-US" b="1">
              <a:solidFill>
                <a:srgbClr val="0070C0"/>
              </a:solidFill>
            </a:endParaRPr>
          </a:p>
        </p:txBody>
      </p:sp>
      <p:sp>
        <p:nvSpPr>
          <p:cNvPr id="5" name="Metin kutusu 4"/>
          <p:cNvSpPr txBox="1">
            <a:spLocks noChangeArrowheads="1"/>
          </p:cNvSpPr>
          <p:nvPr/>
        </p:nvSpPr>
        <p:spPr bwMode="auto">
          <a:xfrm>
            <a:off x="2135188" y="4292600"/>
            <a:ext cx="8064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solidFill>
                  <a:srgbClr val="00B0F0"/>
                </a:solidFill>
              </a:rPr>
              <a:t>3. Unethical research can lead to poor-quality data and, ultimately to poor decision</a:t>
            </a:r>
            <a:endParaRPr lang="tr-TR" altLang="en-US" b="1">
              <a:solidFill>
                <a:srgbClr val="00B0F0"/>
              </a:solidFill>
            </a:endParaRPr>
          </a:p>
        </p:txBody>
      </p:sp>
      <p:sp>
        <p:nvSpPr>
          <p:cNvPr id="6" name="Metin kutusu 5"/>
          <p:cNvSpPr txBox="1">
            <a:spLocks noChangeArrowheads="1"/>
          </p:cNvSpPr>
          <p:nvPr/>
        </p:nvSpPr>
        <p:spPr bwMode="auto">
          <a:xfrm>
            <a:off x="2063750" y="5373688"/>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solidFill>
                  <a:srgbClr val="00B050"/>
                </a:solidFill>
              </a:rPr>
              <a:t>4. New, potentially damaging ethical challenges are being created because of the explosive growth of technological capabilities in the research arena. </a:t>
            </a:r>
            <a:endParaRPr lang="tr-TR" altLang="en-US" b="1">
              <a:solidFill>
                <a:srgbClr val="00B050"/>
              </a:solidFill>
            </a:endParaRPr>
          </a:p>
        </p:txBody>
      </p:sp>
      <p:sp>
        <p:nvSpPr>
          <p:cNvPr id="116745" name="Slayt Numarası Yer Tutucusu 7"/>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56E5644-11E8-3542-80D2-C8B24699198B}" type="slidenum">
              <a:rPr lang="en-US" altLang="en-US" sz="1400"/>
              <a:pPr eaLnBrk="1" hangingPunct="1"/>
              <a:t>50</a:t>
            </a:fld>
            <a:endParaRPr lang="en-US" altLang="en-US" sz="1400"/>
          </a:p>
        </p:txBody>
      </p:sp>
    </p:spTree>
    <p:extLst>
      <p:ext uri="{BB962C8B-B14F-4D97-AF65-F5344CB8AC3E}">
        <p14:creationId xmlns:p14="http://schemas.microsoft.com/office/powerpoint/2010/main" val="213728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6290"/>
                                        </p:tgtEl>
                                        <p:attrNameLst>
                                          <p:attrName>style.visibility</p:attrName>
                                        </p:attrNameLst>
                                      </p:cBhvr>
                                      <p:to>
                                        <p:strVal val="visible"/>
                                      </p:to>
                                    </p:set>
                                    <p:animEffect transition="in" filter="circle(in)">
                                      <p:cBhvr>
                                        <p:cTn id="7" dur="2000"/>
                                        <p:tgtEl>
                                          <p:spTgt spid="396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319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847851" y="150814"/>
            <a:ext cx="85693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3600" b="1" dirty="0">
                <a:solidFill>
                  <a:srgbClr val="FF0000"/>
                </a:solidFill>
              </a:rPr>
              <a:t>External suppliers </a:t>
            </a:r>
            <a:r>
              <a:rPr lang="en-US" altLang="en-US" sz="3600" dirty="0"/>
              <a:t>are outside organizations hired to supply research data. </a:t>
            </a:r>
            <a:r>
              <a:rPr lang="en-US" altLang="en-US" sz="3600" dirty="0">
                <a:solidFill>
                  <a:srgbClr val="FF0000"/>
                </a:solidFill>
              </a:rPr>
              <a:t>For example a political party can order a research center to conduct a research about party’s performance in the last election.</a:t>
            </a:r>
          </a:p>
          <a:p>
            <a:pPr algn="just" eaLnBrk="1" hangingPunct="1"/>
            <a:endParaRPr lang="en-US" altLang="en-US" sz="3600" dirty="0"/>
          </a:p>
          <a:p>
            <a:pPr algn="just" eaLnBrk="1" hangingPunct="1"/>
            <a:r>
              <a:rPr lang="en-US" altLang="en-US" sz="3600" dirty="0"/>
              <a:t>These external suppliers collectively comprise</a:t>
            </a:r>
            <a:r>
              <a:rPr lang="tr-TR" altLang="en-US" sz="1000" dirty="0"/>
              <a:t>(</a:t>
            </a:r>
            <a:r>
              <a:rPr lang="tr-TR" altLang="en-US" sz="1000" b="1" dirty="0"/>
              <a:t>kapsamak</a:t>
            </a:r>
            <a:r>
              <a:rPr lang="tr-TR" altLang="en-US" sz="1000" dirty="0"/>
              <a:t>)</a:t>
            </a:r>
            <a:r>
              <a:rPr lang="en-US" altLang="en-US" sz="3600" dirty="0"/>
              <a:t>the political research industry.</a:t>
            </a:r>
            <a:r>
              <a:rPr lang="tr-TR" altLang="en-US" sz="3600" dirty="0"/>
              <a:t> </a:t>
            </a:r>
            <a:r>
              <a:rPr lang="en-US" altLang="en-US" sz="3600" dirty="0"/>
              <a:t>These</a:t>
            </a:r>
            <a:r>
              <a:rPr lang="tr-TR" altLang="en-US" sz="3600" dirty="0"/>
              <a:t> </a:t>
            </a:r>
            <a:r>
              <a:rPr lang="en-US" altLang="en-US" sz="3600" dirty="0"/>
              <a:t>suppliers range from </a:t>
            </a:r>
            <a:r>
              <a:rPr lang="en-US" altLang="en-US" sz="3600" dirty="0" smtClean="0"/>
              <a:t>small operations </a:t>
            </a:r>
            <a:r>
              <a:rPr lang="en-US" altLang="en-US" sz="3600" dirty="0"/>
              <a:t>to very large</a:t>
            </a:r>
            <a:r>
              <a:rPr lang="tr-TR" altLang="en-US" sz="3600" dirty="0"/>
              <a:t> </a:t>
            </a:r>
            <a:r>
              <a:rPr lang="en-US" altLang="en-US" sz="3600" dirty="0"/>
              <a:t>global organization</a:t>
            </a:r>
            <a:r>
              <a:rPr lang="en-US" altLang="en-US" sz="1800" dirty="0"/>
              <a:t>.</a:t>
            </a:r>
            <a:endParaRPr lang="tr-TR" altLang="en-US" sz="1800" dirty="0"/>
          </a:p>
        </p:txBody>
      </p:sp>
      <p:sp>
        <p:nvSpPr>
          <p:cNvPr id="6553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08D2662-2E77-3240-AE55-50F125FFF790}" type="slidenum">
              <a:rPr lang="en-US" altLang="en-US" sz="1400"/>
              <a:pPr eaLnBrk="1" hangingPunct="1"/>
              <a:t>6</a:t>
            </a:fld>
            <a:endParaRPr lang="en-US" altLang="en-US" sz="1400"/>
          </a:p>
        </p:txBody>
      </p:sp>
    </p:spTree>
    <p:extLst>
      <p:ext uri="{BB962C8B-B14F-4D97-AF65-F5344CB8AC3E}">
        <p14:creationId xmlns:p14="http://schemas.microsoft.com/office/powerpoint/2010/main" val="149519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1"/>
          <p:cNvPicPr>
            <a:picLocks noChangeAspect="1" noChangeArrowheads="1"/>
          </p:cNvPicPr>
          <p:nvPr/>
        </p:nvPicPr>
        <p:blipFill>
          <a:blip r:embed="rId2">
            <a:extLst>
              <a:ext uri="{28A0092B-C50C-407E-A947-70E740481C1C}">
                <a14:useLocalDpi xmlns:a14="http://schemas.microsoft.com/office/drawing/2010/main" val="0"/>
              </a:ext>
            </a:extLst>
          </a:blip>
          <a:srcRect l="9209" t="11855" r="883" b="8405"/>
          <a:stretch>
            <a:fillRect/>
          </a:stretch>
        </p:blipFill>
        <p:spPr bwMode="auto">
          <a:xfrm>
            <a:off x="1525588" y="404814"/>
            <a:ext cx="9142412" cy="5832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6563" name="Slayt Numarası Yer Tutucusu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6326AD5-78C5-C04A-AF4A-538A26C8200B}" type="slidenum">
              <a:rPr lang="en-US" altLang="en-US" sz="1400"/>
              <a:pPr eaLnBrk="1" hangingPunct="1"/>
              <a:t>7</a:t>
            </a:fld>
            <a:endParaRPr lang="en-US" altLang="en-US" sz="1400"/>
          </a:p>
        </p:txBody>
      </p:sp>
    </p:spTree>
    <p:extLst>
      <p:ext uri="{BB962C8B-B14F-4D97-AF65-F5344CB8AC3E}">
        <p14:creationId xmlns:p14="http://schemas.microsoft.com/office/powerpoint/2010/main" val="196136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89121"/>
                                        </p:tgtEl>
                                        <p:attrNameLst>
                                          <p:attrName>fillcolor</p:attrName>
                                        </p:attrNameLst>
                                      </p:cBhvr>
                                      <p:to>
                                        <a:schemeClr val="accent2"/>
                                      </p:to>
                                    </p:animClr>
                                    <p:set>
                                      <p:cBhvr>
                                        <p:cTn id="7" dur="2000" fill="hold"/>
                                        <p:tgtEl>
                                          <p:spTgt spid="389121"/>
                                        </p:tgtEl>
                                        <p:attrNameLst>
                                          <p:attrName>fill.type</p:attrName>
                                        </p:attrNameLst>
                                      </p:cBhvr>
                                      <p:to>
                                        <p:strVal val="solid"/>
                                      </p:to>
                                    </p:set>
                                    <p:set>
                                      <p:cBhvr>
                                        <p:cTn id="8" dur="2000" fill="hold"/>
                                        <p:tgtEl>
                                          <p:spTgt spid="3891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82946"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246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4FDCA13-4267-7642-9B31-08514BDE5FC9}" type="slidenum">
              <a:rPr lang="en-US" altLang="en-US" sz="1400"/>
              <a:pPr eaLnBrk="1" hangingPunct="1"/>
              <a:t>8</a:t>
            </a:fld>
            <a:endParaRPr lang="en-US" altLang="en-US" sz="1400"/>
          </a:p>
        </p:txBody>
      </p:sp>
      <p:cxnSp>
        <p:nvCxnSpPr>
          <p:cNvPr id="4" name="Straight Arrow Connector 3"/>
          <p:cNvCxnSpPr/>
          <p:nvPr/>
        </p:nvCxnSpPr>
        <p:spPr>
          <a:xfrm>
            <a:off x="4295776" y="2276476"/>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6962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774825" y="1304926"/>
            <a:ext cx="8497888" cy="3108543"/>
          </a:xfrm>
          <a:prstGeom prst="rect">
            <a:avLst/>
          </a:prstGeom>
          <a:ln>
            <a:noFill/>
          </a:ln>
        </p:spPr>
        <p:style>
          <a:lnRef idx="0">
            <a:scrgbClr r="0" g="0" b="0"/>
          </a:lnRef>
          <a:fillRef idx="1003">
            <a:schemeClr val="lt1"/>
          </a:fillRef>
          <a:effectRef idx="0">
            <a:scrgbClr r="0" g="0" b="0"/>
          </a:effectRef>
          <a:fontRef idx="major"/>
        </p:style>
        <p:txBody>
          <a:bodyPr>
            <a:spAutoFit/>
          </a:bodyPr>
          <a:lstStyle/>
          <a:p>
            <a:pPr algn="just">
              <a:defRPr/>
            </a:pPr>
            <a:r>
              <a:rPr lang="en-US" sz="2800" b="1" dirty="0">
                <a:solidFill>
                  <a:srgbClr val="7030A0"/>
                </a:solidFill>
              </a:rPr>
              <a:t>Full-service suppliers </a:t>
            </a:r>
          </a:p>
          <a:p>
            <a:pPr algn="just">
              <a:defRPr/>
            </a:pPr>
            <a:r>
              <a:rPr lang="en-US" sz="2800" dirty="0"/>
              <a:t>offer the entire range of research services, for</a:t>
            </a:r>
            <a:r>
              <a:rPr lang="tr-TR" sz="2800" dirty="0"/>
              <a:t> </a:t>
            </a:r>
            <a:r>
              <a:rPr lang="en-US" sz="2800" dirty="0"/>
              <a:t>example </a:t>
            </a:r>
            <a:r>
              <a:rPr lang="en-US" sz="2800" b="1" dirty="0">
                <a:solidFill>
                  <a:srgbClr val="00B050"/>
                </a:solidFill>
              </a:rPr>
              <a:t>defining </a:t>
            </a:r>
            <a:r>
              <a:rPr lang="en-US" sz="2800" b="1" dirty="0" smtClean="0">
                <a:solidFill>
                  <a:srgbClr val="00B050"/>
                </a:solidFill>
              </a:rPr>
              <a:t>any political </a:t>
            </a:r>
            <a:r>
              <a:rPr lang="en-US" sz="2800" b="1" dirty="0">
                <a:solidFill>
                  <a:srgbClr val="00B050"/>
                </a:solidFill>
              </a:rPr>
              <a:t>problem</a:t>
            </a:r>
            <a:r>
              <a:rPr lang="en-US" sz="2800" dirty="0"/>
              <a:t>, </a:t>
            </a:r>
            <a:r>
              <a:rPr lang="en-US" sz="2800" dirty="0">
                <a:solidFill>
                  <a:srgbClr val="C00000"/>
                </a:solidFill>
              </a:rPr>
              <a:t>developing a research design</a:t>
            </a:r>
            <a:r>
              <a:rPr lang="en-US" sz="2800" dirty="0"/>
              <a:t>, </a:t>
            </a:r>
            <a:r>
              <a:rPr lang="en-US" sz="2800" dirty="0">
                <a:solidFill>
                  <a:srgbClr val="7030A0"/>
                </a:solidFill>
              </a:rPr>
              <a:t>conducting focus</a:t>
            </a:r>
            <a:r>
              <a:rPr lang="tr-TR" sz="2800" dirty="0">
                <a:solidFill>
                  <a:srgbClr val="7030A0"/>
                </a:solidFill>
              </a:rPr>
              <a:t> </a:t>
            </a:r>
            <a:r>
              <a:rPr lang="en-US" sz="2800" dirty="0">
                <a:solidFill>
                  <a:srgbClr val="7030A0"/>
                </a:solidFill>
              </a:rPr>
              <a:t>group</a:t>
            </a:r>
            <a:r>
              <a:rPr lang="tr-TR" sz="2800" dirty="0">
                <a:solidFill>
                  <a:srgbClr val="7030A0"/>
                </a:solidFill>
              </a:rPr>
              <a:t> </a:t>
            </a:r>
            <a:r>
              <a:rPr lang="en-US" sz="2800" dirty="0">
                <a:solidFill>
                  <a:srgbClr val="7030A0"/>
                </a:solidFill>
              </a:rPr>
              <a:t>interviews</a:t>
            </a:r>
            <a:r>
              <a:rPr lang="en-US" sz="2800" dirty="0"/>
              <a:t>, </a:t>
            </a:r>
            <a:r>
              <a:rPr lang="en-US" sz="2800" dirty="0">
                <a:solidFill>
                  <a:srgbClr val="002060"/>
                </a:solidFill>
              </a:rPr>
              <a:t>designing questionnaires</a:t>
            </a:r>
            <a:r>
              <a:rPr lang="en-US" sz="2800" dirty="0"/>
              <a:t>, </a:t>
            </a:r>
            <a:r>
              <a:rPr lang="en-US" sz="2800" dirty="0">
                <a:solidFill>
                  <a:srgbClr val="C00000"/>
                </a:solidFill>
              </a:rPr>
              <a:t>sampling</a:t>
            </a:r>
            <a:r>
              <a:rPr lang="en-US" sz="2800" dirty="0"/>
              <a:t>, collecting, analyzing and interpreting</a:t>
            </a:r>
            <a:r>
              <a:rPr lang="tr-TR" sz="2800" dirty="0"/>
              <a:t> </a:t>
            </a:r>
            <a:r>
              <a:rPr lang="en-US" sz="2800" dirty="0"/>
              <a:t>data, and presenting reports in any political issue. </a:t>
            </a:r>
            <a:endParaRPr lang="tr-TR" sz="2800" dirty="0"/>
          </a:p>
        </p:txBody>
      </p:sp>
      <p:sp>
        <p:nvSpPr>
          <p:cNvPr id="67589" name="Slayt Numarası Yer Tutucusu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A85F29C-23FE-2F4D-AF87-D3ACCD33356E}" type="slidenum">
              <a:rPr lang="en-US" altLang="en-US" sz="1400"/>
              <a:pPr eaLnBrk="1" hangingPunct="1"/>
              <a:t>9</a:t>
            </a:fld>
            <a:endParaRPr lang="en-US" altLang="en-US" sz="1400"/>
          </a:p>
        </p:txBody>
      </p:sp>
    </p:spTree>
    <p:extLst>
      <p:ext uri="{BB962C8B-B14F-4D97-AF65-F5344CB8AC3E}">
        <p14:creationId xmlns:p14="http://schemas.microsoft.com/office/powerpoint/2010/main" val="1911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2404</Words>
  <Application>Microsoft Macintosh PowerPoint</Application>
  <PresentationFormat>Widescreen</PresentationFormat>
  <Paragraphs>297</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Aharoni</vt:lpstr>
      <vt:lpstr>Calibri</vt:lpstr>
      <vt:lpstr>Calibri Light</vt:lpstr>
      <vt:lpstr>ＭＳ Ｐゴシック</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cp:revision>
  <dcterms:created xsi:type="dcterms:W3CDTF">2017-02-12T12:28:44Z</dcterms:created>
  <dcterms:modified xsi:type="dcterms:W3CDTF">2019-02-10T16:24:38Z</dcterms:modified>
</cp:coreProperties>
</file>