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369" r:id="rId5"/>
    <p:sldId id="258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75" r:id="rId14"/>
    <p:sldId id="276" r:id="rId15"/>
    <p:sldId id="277" r:id="rId16"/>
    <p:sldId id="278" r:id="rId17"/>
    <p:sldId id="279" r:id="rId18"/>
    <p:sldId id="516" r:id="rId19"/>
    <p:sldId id="280" r:id="rId20"/>
    <p:sldId id="370" r:id="rId21"/>
    <p:sldId id="281" r:id="rId22"/>
    <p:sldId id="483" r:id="rId23"/>
    <p:sldId id="282" r:id="rId24"/>
    <p:sldId id="283" r:id="rId25"/>
    <p:sldId id="284" r:id="rId26"/>
    <p:sldId id="285" r:id="rId27"/>
    <p:sldId id="484" r:id="rId28"/>
    <p:sldId id="371" r:id="rId29"/>
    <p:sldId id="372" r:id="rId30"/>
    <p:sldId id="405" r:id="rId31"/>
    <p:sldId id="373" r:id="rId32"/>
    <p:sldId id="375" r:id="rId33"/>
    <p:sldId id="496" r:id="rId34"/>
    <p:sldId id="376" r:id="rId35"/>
    <p:sldId id="377" r:id="rId36"/>
    <p:sldId id="406" r:id="rId37"/>
    <p:sldId id="378" r:id="rId38"/>
    <p:sldId id="407" r:id="rId39"/>
    <p:sldId id="379" r:id="rId40"/>
    <p:sldId id="517" r:id="rId41"/>
    <p:sldId id="409" r:id="rId42"/>
    <p:sldId id="380" r:id="rId43"/>
    <p:sldId id="412" r:id="rId44"/>
    <p:sldId id="408" r:id="rId45"/>
    <p:sldId id="381" r:id="rId46"/>
    <p:sldId id="413" r:id="rId47"/>
    <p:sldId id="513" r:id="rId48"/>
    <p:sldId id="514" r:id="rId49"/>
    <p:sldId id="410" r:id="rId50"/>
    <p:sldId id="383" r:id="rId51"/>
    <p:sldId id="411" r:id="rId52"/>
    <p:sldId id="384" r:id="rId53"/>
    <p:sldId id="385" r:id="rId54"/>
    <p:sldId id="414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301" r:id="rId67"/>
    <p:sldId id="303" r:id="rId68"/>
    <p:sldId id="302" r:id="rId69"/>
    <p:sldId id="415" r:id="rId70"/>
    <p:sldId id="416" r:id="rId71"/>
    <p:sldId id="367" r:id="rId72"/>
    <p:sldId id="368" r:id="rId73"/>
    <p:sldId id="489" r:id="rId74"/>
    <p:sldId id="500" r:id="rId75"/>
    <p:sldId id="421" r:id="rId76"/>
    <p:sldId id="422" r:id="rId77"/>
    <p:sldId id="494" r:id="rId78"/>
    <p:sldId id="515" r:id="rId79"/>
    <p:sldId id="423" r:id="rId80"/>
    <p:sldId id="424" r:id="rId81"/>
    <p:sldId id="425" r:id="rId82"/>
    <p:sldId id="426" r:id="rId83"/>
    <p:sldId id="435" r:id="rId8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9"/>
    <p:restoredTop sz="80198" autoAdjust="0"/>
  </p:normalViewPr>
  <p:slideViewPr>
    <p:cSldViewPr>
      <p:cViewPr varScale="1">
        <p:scale>
          <a:sx n="82" d="100"/>
          <a:sy n="82" d="100"/>
        </p:scale>
        <p:origin x="8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126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4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193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52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08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40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87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08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85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54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806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18.03.2018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358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www.google.com.tr/url?sa=i&amp;source=images&amp;cd=&amp;cad=rja&amp;docid=euz7fAq5ZEbubM&amp;tbnid=95uBCD-vhKDMnM:&amp;ved=0CAgQjRwwAA&amp;url=http://www.yellowmedya.com/reklamlarimiz/yellow-e-rehber-yeriniz-hazir/&amp;ei=RY4PUtzeFMTuswaUjYGwBw&amp;psig=AFQjCNEX3lequy79GGlNaltlKYS_qM4cew&amp;ust=1376837573400843" TargetMode="External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uD1VtsbnmaqzxM&amp;tbnid=TL1vHN9l-KYFYM:&amp;ved=0CAUQjRw&amp;url=http://www.kitapokuyankiz.com/seyahat-kitaplari/&amp;ei=640PUtC7L8vKsgbI4YDwBw&amp;psig=AFQjCNELz1p9P2AF3GMDaUNjBcH20GJtpQ&amp;ust=1376837443913766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TNKV-Qh3cX2hIM&amp;tbnid=-2wlbUqEVTPAtM:&amp;ved=0CAgQjRwwAA&amp;url=http://www.repindustries.com/metal_tab_indexes.html&amp;ei=YJEPUpzUCImGswawqYG4Aw&amp;psig=AFQjCNFfLVCCpCdO-X_37wofN8opMn53JA&amp;ust=137683836819704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www.google.com.tr/url?sa=i&amp;source=images&amp;cd=&amp;cad=rja&amp;docid=W2fte9T-GHx7nM&amp;tbnid=HP28Q978OARHRM:&amp;ved=0CAgQjRwwAA&amp;url=http://www.socialmarketresearch.co.uk/whatwedo.php&amp;ei=6z0NUu-mCYXV4ATmi4GADg&amp;psig=AFQjCNEzPKZ_80Ho_TJ40u8sll-GQ865KA&amp;ust=1376685931209398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://www.google.com.tr/url?sa=i&amp;source=images&amp;cd=&amp;cad=rja&amp;docid=0rhAxQ--hTgZ-M&amp;tbnid=KGX7_akgw664FM:&amp;ved=0CAgQjRwwAA&amp;url=http://tr.123rf.com/photo_11362547_bi--business-intelligence-concept-in-word-tag-cloud-isolated-on-white.html&amp;ei=QT4NUqTrOo7Zsgb4-4HACQ&amp;psig=AFQjCNG45di8CbQxm4LEcGQ5lHiVGuSQEw&amp;ust=1376686018023257" TargetMode="External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uMUQAVfcHSLjOM&amp;tbnid=sQnjCYSWozp0rM:&amp;ved=0CAUQjRw&amp;url=http://09tfrahimi.wordpress.com/category/uncategorized/&amp;ei=hD0NUofxDYiPswa34IG4Ag&amp;psig=AFQjCNHkjLXc_gG2wjeyEgjvJaBS6YVgIw&amp;ust=137668581742471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Newspaper" TargetMode="External"/><Relationship Id="rId3" Type="http://schemas.openxmlformats.org/officeDocument/2006/relationships/hyperlink" Target="http://en.wikipedia.org/wiki/Magazin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Academic_paper" TargetMode="External"/><Relationship Id="rId3" Type="http://schemas.openxmlformats.org/officeDocument/2006/relationships/hyperlink" Target="http://en.wikipedia.org/wiki/Academic_conferenc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Peer_review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ewspaper" TargetMode="External"/><Relationship Id="rId4" Type="http://schemas.openxmlformats.org/officeDocument/2006/relationships/hyperlink" Target="http://en.wikipedia.org/wiki/Magazine" TargetMode="External"/><Relationship Id="rId5" Type="http://schemas.openxmlformats.org/officeDocument/2006/relationships/hyperlink" Target="http://en.wikipedia.org/wiki/Academic_journal" TargetMode="External"/><Relationship Id="rId6" Type="http://schemas.openxmlformats.org/officeDocument/2006/relationships/hyperlink" Target="http://en.wikipedia.org/wiki/Peer_review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Diary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eriodical_publication" TargetMode="External"/><Relationship Id="rId4" Type="http://schemas.openxmlformats.org/officeDocument/2006/relationships/hyperlink" Target="http://en.wikipedia.org/wiki/List_of_academic_disciplines" TargetMode="External"/><Relationship Id="rId5" Type="http://schemas.openxmlformats.org/officeDocument/2006/relationships/hyperlink" Target="http://en.wikipedia.org/wiki/Scientific_journal" TargetMode="External"/><Relationship Id="rId6" Type="http://schemas.openxmlformats.org/officeDocument/2006/relationships/hyperlink" Target="http://en.wikipedia.org/wiki/Quantitative_research" TargetMode="External"/><Relationship Id="rId7" Type="http://schemas.openxmlformats.org/officeDocument/2006/relationships/hyperlink" Target="http://en.wikipedia.org/wiki/Social_sciences" TargetMode="External"/><Relationship Id="rId8" Type="http://schemas.openxmlformats.org/officeDocument/2006/relationships/hyperlink" Target="http://en.wikipedia.org/wiki/Humanities" TargetMode="External"/><Relationship Id="rId9" Type="http://schemas.openxmlformats.org/officeDocument/2006/relationships/hyperlink" Target="http://en.wikipedia.org/wiki/Qualitative_research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Peer_review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homson_Reuters" TargetMode="External"/><Relationship Id="rId4" Type="http://schemas.openxmlformats.org/officeDocument/2006/relationships/hyperlink" Target="http://en.wikipedia.org/wiki/Institute_for_Scientific_Information" TargetMode="External"/><Relationship Id="rId5" Type="http://schemas.openxmlformats.org/officeDocument/2006/relationships/hyperlink" Target="http://en.wikipedia.org/wiki/Science_Citation_Index" TargetMode="External"/><Relationship Id="rId6" Type="http://schemas.openxmlformats.org/officeDocument/2006/relationships/hyperlink" Target="http://en.wikipedia.org/wiki/Academic_journal" TargetMode="External"/><Relationship Id="rId7" Type="http://schemas.openxmlformats.org/officeDocument/2006/relationships/hyperlink" Target="http://en.wikipedia.org/wiki/Social_sciences" TargetMode="External"/><Relationship Id="rId8" Type="http://schemas.openxmlformats.org/officeDocument/2006/relationships/hyperlink" Target="http://en.wikipedia.org/wiki/Academic_discipline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Citation_inde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cial_science" TargetMode="External"/><Relationship Id="rId4" Type="http://schemas.openxmlformats.org/officeDocument/2006/relationships/hyperlink" Target="http://en.wikipedia.org/wiki/Census" TargetMode="External"/><Relationship Id="rId5" Type="http://schemas.openxmlformats.org/officeDocument/2006/relationships/hyperlink" Target="http://en.wikipedia.org/wiki/Qualitative_research" TargetMode="External"/><Relationship Id="rId6" Type="http://schemas.openxmlformats.org/officeDocument/2006/relationships/hyperlink" Target="http://en.wikipedia.org/wiki/Primary_data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Data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R0SovN0sRo11WM&amp;tbnid=K8blhqen4tSKMM:&amp;ved=0CAgQjRwwAA&amp;url=http://www.haber7.com/anket&amp;ei=jz8NUvi8Nofcsgbpk4DIAQ&amp;psig=AFQjCNGitowezfzPez4DfuA8_krvKJDbFA&amp;ust=1376686351947878" TargetMode="Externa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IAw5P5eeHbOSHM&amp;tbnid=d8QKadbezNJmoM:&amp;ved=0CAUQjRw&amp;url=http://www.ebpl.org/main/polNews.cfm?Year=2012&amp;Month=1&amp;ei=9eYPUvyHNYrUtAaBsYGADQ&amp;psig=AFQjCNFEGT7sE7vE4afG_DLWkkAXGzHMSQ&amp;ust=1376860256265437" TargetMode="External"/><Relationship Id="rId3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--UYVJJXkybjwM&amp;tbnid=qIfIWtqSHwOkTM:&amp;ved=0CAgQjRwwAA&amp;url=http://www.winceron.com/databasedevelopers.aspx&amp;ei=lecPUuCDCMSKswbv5YCoAg&amp;psig=AFQjCNGWv1gLbBnUcD6oQPr2TA8fezlJlQ&amp;ust=1376860437191712" TargetMode="External"/><Relationship Id="rId3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5eNfhu_WZVQx5M&amp;tbnid=M1Lk-rYDoFvA8M:&amp;ved=0CAgQjRwwAA&amp;url=http://www.muratdinc.com/mim-internet-kullanimindaki-aliskanliklarim-ve-prensiplerim.html/cd-medium&amp;ei=POgPUuHqFIKLtAbFg4CACg&amp;psig=AFQjCNHlUhPhdkRTwkMHYWVEoGLj5F5TBg&amp;ust=1376860604423806" TargetMode="External"/><Relationship Id="rId3" Type="http://schemas.openxmlformats.org/officeDocument/2006/relationships/image" Target="../media/image3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OuTdYCyCGVzTWM&amp;tbnid=xdWekU2rAwEU7M:&amp;ved=0CAgQjRwwAA&amp;url=http://library.wur.nl/desktop/services/infolit/index4b.html&amp;ei=uOgPUri2F8mRtQaf44HACg&amp;psig=AFQjCNGWwRe4HsY7yfr-rGHrH-UtuMN1Cw&amp;ust=1376860728442841" TargetMode="External"/><Relationship Id="rId3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uGAGLmvgvORoSM&amp;tbnid=ye_yIZXSazXEKM:&amp;ved=0CAgQjRwwAA&amp;url=http://www.iso.org/iso/home/store/publications_and_e-products/databases.htm&amp;ei=POkPUtT4CIKctAa0xIC4CA&amp;psig=AFQjCNEficTfEfVqnkQlrxKPNyJM9c7tjw&amp;ust=1376860860212551" TargetMode="External"/><Relationship Id="rId3" Type="http://schemas.openxmlformats.org/officeDocument/2006/relationships/image" Target="../media/image4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Document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ec.org/REC/Databases/NGODirectory/" TargetMode="External"/><Relationship Id="rId3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0rhAxQ--hTgZ-M&amp;tbnid=KGX7_akgw664FM:&amp;ved=0CAUQjRw&amp;url=http://www.123rf.com/photo_10287754_background-concept-wordcloud-illustration-of-business-intelligence-international.html&amp;ei=zD4NUsGJIMqRtQaLgIGIDA&amp;psig=AFQjCNG45di8CbQxm4LEcGQ5lHiVGuSQEw&amp;ust=1376686018023257" TargetMode="Externa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rganization" TargetMode="External"/><Relationship Id="rId4" Type="http://schemas.openxmlformats.org/officeDocument/2006/relationships/hyperlink" Target="http://en.wikipedia.org/wiki/General_public" TargetMode="External"/><Relationship Id="rId5" Type="http://schemas.openxmlformats.org/officeDocument/2006/relationships/hyperlink" Target="http://en.wikipedia.org/wiki/Individual" TargetMode="External"/><Relationship Id="rId6" Type="http://schemas.openxmlformats.org/officeDocument/2006/relationships/hyperlink" Target="http://en.wikipedia.org/wiki/Publicity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n.wikipedia.org/wiki/Information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ewQVOw_cWKo4SM&amp;tbnid=q2y-OOWL4zES7M:&amp;ved=0CAgQjRwwAA&amp;url=http://blackzedd.blogspot.com/2008/07/how-to-handle-complaints.html&amp;ei=bw8VUpOfBIXHsgaW44HIAQ&amp;psig=AFQjCNEgMNE6d8ZbLjibGJ5gJ6C6Rj10BQ&amp;ust=1377198319123666" TargetMode="External"/><Relationship Id="rId3" Type="http://schemas.openxmlformats.org/officeDocument/2006/relationships/image" Target="../media/image46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QARafMZL9gorOM&amp;tbnid=diudBbxK6UW_IM:&amp;ved=0CAgQjRwwAA&amp;url=http://docs.oracle.com/cd/E37975_01/web.111240/e16182/graphs_charts.htm&amp;ei=Zu8gUvzMEMfIsga2iIGoAw&amp;psig=AFQjCNGGoPJnWRMymQxrx_yNQEncqiB3NA&amp;ust=1377976550333588" TargetMode="External"/><Relationship Id="rId3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www.google.com.tr/url?sa=i&amp;rct=j&amp;q=&amp;esrc=s&amp;frm=1&amp;source=images&amp;cd=&amp;cad=rja&amp;docid=VRzrdIFQZ_RZzM&amp;tbnid=x6CZY3zx1-T01M:&amp;ved=0CAUQjRw&amp;url=http://www.thenational.ae/lifestyle/well-being/move-of-the-week-stair-work-part-6&amp;ei=tUUNUuzFFMKxtAbOr4GQDQ&amp;psig=AFQjCNE8sSN5Q9fS9P1Y3P91Yhqglvv6-A&amp;ust=1376687815323965" TargetMode="External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com.tr/url?sa=i&amp;source=images&amp;cd=&amp;cad=rja&amp;docid=8CpZDylDItGjtM&amp;tbnid=bbsVGvOuucgzxM:&amp;ved=0CAgQjRwwAA&amp;url=http://www.yourdictionary.com/easy&amp;ei=5kINUsfhOcnVswbzyYFo&amp;psig=AFQjCNFr_r4SKj9DFmQcLnQmegvSDf3ulQ&amp;ust=13766872070128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r-TR" dirty="0" err="1"/>
              <a:t>Secondary</a:t>
            </a:r>
            <a:r>
              <a:rPr lang="tr-TR" dirty="0"/>
              <a:t> data </a:t>
            </a:r>
            <a:r>
              <a:rPr lang="tr-TR" dirty="0" err="1"/>
              <a:t>collection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6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87667" y="260648"/>
            <a:ext cx="434016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Secondary data can help </a:t>
            </a:r>
            <a:r>
              <a:rPr lang="tr-TR" sz="2800" b="1" dirty="0" smtClean="0">
                <a:solidFill>
                  <a:srgbClr val="FF0000"/>
                </a:solidFill>
              </a:rPr>
              <a:t>us: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23528" y="908720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Diagnose</a:t>
            </a:r>
            <a:r>
              <a:rPr lang="en-US" sz="1100" dirty="0" smtClean="0"/>
              <a:t>(</a:t>
            </a:r>
            <a:r>
              <a:rPr lang="en-US" sz="1200" b="1" dirty="0" err="1" smtClean="0"/>
              <a:t>teşhis</a:t>
            </a:r>
            <a:r>
              <a:rPr lang="en-US" sz="1100" dirty="0" smtClean="0"/>
              <a:t>) </a:t>
            </a:r>
            <a:r>
              <a:rPr lang="en-US" sz="2400" dirty="0"/>
              <a:t>the research </a:t>
            </a:r>
            <a:r>
              <a:rPr lang="en-US" sz="2400" dirty="0" smtClean="0"/>
              <a:t>problem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b="1" dirty="0" smtClean="0"/>
              <a:t>2</a:t>
            </a:r>
            <a:r>
              <a:rPr lang="tr-TR" sz="24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dirty="0"/>
              <a:t>Develop an approach to the </a:t>
            </a:r>
            <a:r>
              <a:rPr lang="en-US" sz="2400" dirty="0" smtClean="0"/>
              <a:t>problem</a:t>
            </a:r>
            <a:endParaRPr lang="tr-TR" sz="2400" dirty="0" smtClean="0"/>
          </a:p>
          <a:p>
            <a:endParaRPr lang="en-US" sz="2400" dirty="0"/>
          </a:p>
          <a:p>
            <a:r>
              <a:rPr lang="tr-TR" sz="2400" b="1" dirty="0" smtClean="0"/>
              <a:t>3.</a:t>
            </a:r>
            <a:r>
              <a:rPr lang="en-US" sz="2400" b="1" dirty="0" smtClean="0"/>
              <a:t> </a:t>
            </a:r>
            <a:r>
              <a:rPr lang="en-US" sz="2400" dirty="0"/>
              <a:t>Develop a sampling </a:t>
            </a:r>
            <a:r>
              <a:rPr lang="en-US" sz="2400" dirty="0" smtClean="0"/>
              <a:t>plan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b="1" dirty="0" smtClean="0"/>
              <a:t>4</a:t>
            </a:r>
            <a:r>
              <a:rPr lang="tr-TR" sz="24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dirty="0"/>
              <a:t>Formulate an appropriate research design (for example, by identifying the key </a:t>
            </a:r>
            <a:r>
              <a:rPr lang="tr-TR" sz="2400" dirty="0" smtClean="0"/>
              <a:t>  </a:t>
            </a:r>
            <a:r>
              <a:rPr lang="en-US" sz="2400" dirty="0" smtClean="0"/>
              <a:t>variables</a:t>
            </a:r>
            <a:r>
              <a:rPr lang="tr-TR" sz="2400" dirty="0" smtClean="0"/>
              <a:t> </a:t>
            </a:r>
            <a:r>
              <a:rPr lang="tr-TR" sz="2400" dirty="0" err="1" smtClean="0"/>
              <a:t>to</a:t>
            </a:r>
            <a:r>
              <a:rPr lang="tr-TR" sz="2400" dirty="0" smtClean="0"/>
              <a:t> </a:t>
            </a:r>
            <a:r>
              <a:rPr lang="tr-TR" sz="2400" dirty="0" err="1"/>
              <a:t>measure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understand</a:t>
            </a:r>
            <a:r>
              <a:rPr lang="tr-TR" sz="2400" dirty="0" smtClean="0"/>
              <a:t>)</a:t>
            </a:r>
          </a:p>
          <a:p>
            <a:endParaRPr lang="tr-TR" sz="2400" i="1" dirty="0" smtClean="0"/>
          </a:p>
          <a:p>
            <a:r>
              <a:rPr lang="en-US" sz="2400" b="1" dirty="0" smtClean="0"/>
              <a:t>5</a:t>
            </a:r>
            <a:r>
              <a:rPr lang="tr-TR" sz="24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dirty="0"/>
              <a:t>Answer certain research questions and test some </a:t>
            </a:r>
            <a:r>
              <a:rPr lang="en-US" sz="2400" dirty="0" smtClean="0"/>
              <a:t>hypotheses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b="1" dirty="0" smtClean="0"/>
              <a:t>6</a:t>
            </a:r>
            <a:r>
              <a:rPr lang="tr-TR" sz="24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dirty="0"/>
              <a:t>Interpret primary data with more </a:t>
            </a:r>
            <a:r>
              <a:rPr lang="en-US" sz="2400" dirty="0" smtClean="0"/>
              <a:t>insight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b="1" dirty="0" smtClean="0"/>
              <a:t>7</a:t>
            </a:r>
            <a:r>
              <a:rPr lang="tr-TR" sz="24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dirty="0"/>
              <a:t>Validate qualitative research findings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14159" y="764704"/>
            <a:ext cx="507812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2800" b="1" dirty="0" err="1"/>
              <a:t>Disadvantages</a:t>
            </a:r>
            <a:r>
              <a:rPr lang="tr-TR" sz="2800" b="1" dirty="0"/>
              <a:t> of </a:t>
            </a:r>
            <a:r>
              <a:rPr lang="tr-TR" sz="2800" b="1" dirty="0" err="1"/>
              <a:t>secondary</a:t>
            </a:r>
            <a:r>
              <a:rPr lang="tr-TR" sz="2800" b="1" dirty="0"/>
              <a:t> data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95536" y="1772816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Because secondary data have been collected for purposes other than the problem </a:t>
            </a:r>
            <a:r>
              <a:rPr lang="en-US" sz="2400" dirty="0" smtClean="0"/>
              <a:t>at</a:t>
            </a:r>
            <a:r>
              <a:rPr lang="tr-TR" sz="2400" dirty="0" smtClean="0"/>
              <a:t> </a:t>
            </a:r>
            <a:r>
              <a:rPr lang="en-US" sz="2400" dirty="0" smtClean="0"/>
              <a:t>hand</a:t>
            </a:r>
            <a:r>
              <a:rPr lang="en-US" sz="2400" dirty="0"/>
              <a:t>, their </a:t>
            </a:r>
            <a:r>
              <a:rPr lang="en-US" sz="2400" dirty="0">
                <a:solidFill>
                  <a:srgbClr val="FF0000"/>
                </a:solidFill>
              </a:rPr>
              <a:t>usefulness to the current problem may be limited</a:t>
            </a:r>
            <a:r>
              <a:rPr lang="en-US" sz="2400" dirty="0"/>
              <a:t> in several </a:t>
            </a:r>
            <a:r>
              <a:rPr lang="en-US" sz="2400" dirty="0" smtClean="0"/>
              <a:t>important</a:t>
            </a:r>
            <a:r>
              <a:rPr lang="tr-TR" sz="2400" dirty="0" smtClean="0"/>
              <a:t> </a:t>
            </a:r>
            <a:r>
              <a:rPr lang="en-US" sz="2400" dirty="0" smtClean="0"/>
              <a:t>ways</a:t>
            </a:r>
            <a:r>
              <a:rPr lang="en-US" sz="2400" dirty="0"/>
              <a:t>, including relevance and accuracy. </a:t>
            </a:r>
            <a:r>
              <a:rPr lang="en-US" sz="2400" dirty="0">
                <a:solidFill>
                  <a:srgbClr val="0070C0"/>
                </a:solidFill>
              </a:rPr>
              <a:t>The objectives, nature and methods used </a:t>
            </a:r>
            <a:r>
              <a:rPr lang="en-US" sz="2400" dirty="0" smtClean="0">
                <a:solidFill>
                  <a:srgbClr val="0070C0"/>
                </a:solidFill>
              </a:rPr>
              <a:t>to</a:t>
            </a:r>
            <a:r>
              <a:rPr lang="tr-TR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collect </a:t>
            </a:r>
            <a:r>
              <a:rPr lang="en-US" sz="2400" dirty="0">
                <a:solidFill>
                  <a:srgbClr val="0070C0"/>
                </a:solidFill>
              </a:rPr>
              <a:t>the secondary data may not be appropriate </a:t>
            </a:r>
            <a:r>
              <a:rPr lang="en-US" sz="2400" dirty="0"/>
              <a:t>to the present situation. </a:t>
            </a:r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Also,</a:t>
            </a:r>
            <a:r>
              <a:rPr lang="tr-TR" sz="2400" dirty="0" smtClean="0"/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secondary</a:t>
            </a:r>
            <a:r>
              <a:rPr lang="tr-TR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data </a:t>
            </a:r>
            <a:r>
              <a:rPr lang="en-US" sz="2400" dirty="0">
                <a:solidFill>
                  <a:srgbClr val="00B050"/>
                </a:solidFill>
              </a:rPr>
              <a:t>may be lacking in accuracy or may not be completely current </a:t>
            </a:r>
            <a:r>
              <a:rPr lang="en-US" sz="2400" dirty="0" smtClean="0">
                <a:solidFill>
                  <a:srgbClr val="00B050"/>
                </a:solidFill>
              </a:rPr>
              <a:t>or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dependable</a:t>
            </a:r>
            <a:r>
              <a:rPr lang="en-US" sz="2400" dirty="0"/>
              <a:t>. Before using secondary data, it is important to evaluate them according </a:t>
            </a:r>
            <a:r>
              <a:rPr lang="en-US" sz="2400" dirty="0" smtClean="0"/>
              <a:t>to</a:t>
            </a:r>
            <a:r>
              <a:rPr lang="tr-TR" sz="2400" dirty="0" smtClean="0"/>
              <a:t> </a:t>
            </a:r>
            <a:r>
              <a:rPr lang="en-US" sz="2400" dirty="0" smtClean="0"/>
              <a:t>a </a:t>
            </a:r>
            <a:r>
              <a:rPr lang="en-US" sz="2400" dirty="0"/>
              <a:t>series of factors</a:t>
            </a:r>
            <a:r>
              <a:rPr lang="en-US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87624" y="764704"/>
            <a:ext cx="6596934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Criteria</a:t>
            </a:r>
            <a:r>
              <a:rPr lang="tr-TR" sz="3200" dirty="0" smtClean="0"/>
              <a:t>s</a:t>
            </a:r>
            <a:r>
              <a:rPr lang="en-US" sz="3200" dirty="0" smtClean="0"/>
              <a:t> </a:t>
            </a:r>
            <a:r>
              <a:rPr lang="en-US" sz="3200" dirty="0"/>
              <a:t>for evaluating secondary data</a:t>
            </a:r>
            <a:endParaRPr lang="tr-TR" sz="3200" dirty="0"/>
          </a:p>
        </p:txBody>
      </p:sp>
      <p:sp>
        <p:nvSpPr>
          <p:cNvPr id="3" name="Dikdörtgen 2"/>
          <p:cNvSpPr/>
          <p:nvPr/>
        </p:nvSpPr>
        <p:spPr>
          <a:xfrm>
            <a:off x="467544" y="2204864"/>
            <a:ext cx="53285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800" dirty="0" err="1"/>
              <a:t>Specifications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research</a:t>
            </a:r>
            <a:r>
              <a:rPr lang="tr-TR" sz="2800" dirty="0"/>
              <a:t> </a:t>
            </a:r>
            <a:r>
              <a:rPr lang="tr-TR" sz="2800" dirty="0" err="1"/>
              <a:t>design</a:t>
            </a:r>
            <a:endParaRPr lang="tr-TR" sz="2800" dirty="0"/>
          </a:p>
        </p:txBody>
      </p:sp>
      <p:sp>
        <p:nvSpPr>
          <p:cNvPr id="4" name="Dikdörtgen 3"/>
          <p:cNvSpPr/>
          <p:nvPr/>
        </p:nvSpPr>
        <p:spPr>
          <a:xfrm>
            <a:off x="467544" y="2852936"/>
            <a:ext cx="312288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800" dirty="0" err="1"/>
              <a:t>Error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accuracy</a:t>
            </a:r>
            <a:endParaRPr lang="tr-TR" sz="2800" dirty="0"/>
          </a:p>
        </p:txBody>
      </p:sp>
      <p:sp>
        <p:nvSpPr>
          <p:cNvPr id="5" name="Dikdörtgen 4"/>
          <p:cNvSpPr/>
          <p:nvPr/>
        </p:nvSpPr>
        <p:spPr>
          <a:xfrm>
            <a:off x="448626" y="3501008"/>
            <a:ext cx="62836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Currency: when the data were collected</a:t>
            </a:r>
            <a:endParaRPr lang="tr-TR" sz="2800" dirty="0"/>
          </a:p>
        </p:txBody>
      </p:sp>
      <p:sp>
        <p:nvSpPr>
          <p:cNvPr id="6" name="Dikdörtgen 5"/>
          <p:cNvSpPr/>
          <p:nvPr/>
        </p:nvSpPr>
        <p:spPr>
          <a:xfrm>
            <a:off x="432049" y="4201924"/>
            <a:ext cx="86044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Objective: the purpose for which the data were collected</a:t>
            </a:r>
            <a:endParaRPr lang="tr-TR" sz="2800" dirty="0"/>
          </a:p>
        </p:txBody>
      </p:sp>
      <p:sp>
        <p:nvSpPr>
          <p:cNvPr id="7" name="Dikdörtgen 6"/>
          <p:cNvSpPr/>
          <p:nvPr/>
        </p:nvSpPr>
        <p:spPr>
          <a:xfrm>
            <a:off x="395536" y="4869160"/>
            <a:ext cx="496855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Nature: the content of the data</a:t>
            </a:r>
            <a:endParaRPr lang="tr-TR" sz="2800" dirty="0"/>
          </a:p>
        </p:txBody>
      </p:sp>
      <p:sp>
        <p:nvSpPr>
          <p:cNvPr id="8" name="Dikdörtgen 7"/>
          <p:cNvSpPr/>
          <p:nvPr/>
        </p:nvSpPr>
        <p:spPr>
          <a:xfrm>
            <a:off x="395536" y="5498068"/>
            <a:ext cx="72287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Dependability: how dependable are the data?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15615" y="764704"/>
            <a:ext cx="6896311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4000" b="1" dirty="0" err="1"/>
              <a:t>Classification</a:t>
            </a:r>
            <a:r>
              <a:rPr lang="tr-TR" sz="4000" b="1" dirty="0"/>
              <a:t> of </a:t>
            </a:r>
            <a:r>
              <a:rPr lang="tr-TR" sz="4000" b="1" dirty="0" err="1"/>
              <a:t>secondary</a:t>
            </a:r>
            <a:r>
              <a:rPr lang="tr-TR" sz="4000" b="1" dirty="0"/>
              <a:t> data</a:t>
            </a:r>
          </a:p>
        </p:txBody>
      </p:sp>
      <p:pic>
        <p:nvPicPr>
          <p:cNvPr id="1026" name="Picture 2" descr="http://www.goldiesroom.org/Multimedia/Bio_Images/02%20Classification/03%20Classification%20of%20a%20Species.jpg">
            <a:hlinkClick r:id="rId2" invalidUrl="http://www.google.com.tr/url?sa=i&amp;source=images&amp;cd=&amp;cad=rja&amp;docid=7s9wpo1BDdIf-M&amp;tbnid=kT-gXY1dYQzcMM:&amp;ved=0CAUQjRw&amp;url=http://www.goldiesroom.org/Note Packets/02 Classification/00 Classification Packet--WHOLE.htm&amp;ei=IMQgUv6aJ4jVtAbir4EQ&amp;psig=AFQjCNEopdBYcEdObRXUl_CLsRwGh35NAQ&amp;ust=137796544282593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47625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t="18182" r="23252" b="10516"/>
          <a:stretch/>
        </p:blipFill>
        <p:spPr bwMode="auto">
          <a:xfrm>
            <a:off x="1115616" y="476672"/>
            <a:ext cx="6879772" cy="52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 flipH="1">
            <a:off x="5652120" y="980728"/>
            <a:ext cx="576064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 flipV="1">
            <a:off x="2051720" y="5301208"/>
            <a:ext cx="864096" cy="3913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 flipH="1" flipV="1">
            <a:off x="5652120" y="5692579"/>
            <a:ext cx="720080" cy="544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H="1">
            <a:off x="7812360" y="4581128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35696" y="325350"/>
            <a:ext cx="56521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err="1"/>
              <a:t>sources</a:t>
            </a:r>
            <a:endParaRPr lang="tr-T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21211" r="25929" b="15675"/>
          <a:stretch/>
        </p:blipFill>
        <p:spPr bwMode="auto">
          <a:xfrm>
            <a:off x="825917" y="1052736"/>
            <a:ext cx="7634515" cy="46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Düz Ok Bağlayıcısı 3"/>
          <p:cNvCxnSpPr/>
          <p:nvPr/>
        </p:nvCxnSpPr>
        <p:spPr>
          <a:xfrm flipH="1">
            <a:off x="7020272" y="1556792"/>
            <a:ext cx="792088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 flipV="1">
            <a:off x="1259632" y="5301208"/>
            <a:ext cx="576064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 flipV="1">
            <a:off x="3131840" y="5301208"/>
            <a:ext cx="792088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 flipV="1">
            <a:off x="5076056" y="5301208"/>
            <a:ext cx="576064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V="1">
            <a:off x="7020272" y="5301208"/>
            <a:ext cx="467612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3314" y="3140968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Guides </a:t>
            </a:r>
            <a:r>
              <a:rPr lang="en-US" sz="3200" dirty="0"/>
              <a:t>are an excellent source of standard </a:t>
            </a:r>
            <a:r>
              <a:rPr lang="en-US" sz="3200" dirty="0" smtClean="0"/>
              <a:t>information</a:t>
            </a:r>
            <a:r>
              <a:rPr lang="en-US" sz="3200" dirty="0"/>
              <a:t>. 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en-US" sz="3200" dirty="0" smtClean="0"/>
              <a:t>A </a:t>
            </a:r>
            <a:r>
              <a:rPr lang="en-US" sz="3200" dirty="0" smtClean="0"/>
              <a:t>guide</a:t>
            </a:r>
            <a:r>
              <a:rPr lang="tr-TR" sz="3200" dirty="0" smtClean="0"/>
              <a:t> </a:t>
            </a:r>
            <a:r>
              <a:rPr lang="en-US" sz="3200" dirty="0" smtClean="0"/>
              <a:t>may help</a:t>
            </a:r>
            <a:r>
              <a:rPr lang="tr-TR" sz="3200" dirty="0" smtClean="0"/>
              <a:t> </a:t>
            </a:r>
            <a:r>
              <a:rPr lang="en-US" sz="3200" dirty="0" smtClean="0"/>
              <a:t>identify </a:t>
            </a:r>
            <a:r>
              <a:rPr lang="en-US" sz="3200" dirty="0"/>
              <a:t>other important sources of directories, trade associations and </a:t>
            </a:r>
            <a:r>
              <a:rPr lang="en-US" sz="3200" dirty="0" smtClean="0"/>
              <a:t>trade</a:t>
            </a:r>
            <a:r>
              <a:rPr lang="tr-TR" sz="3200" dirty="0" smtClean="0"/>
              <a:t> </a:t>
            </a:r>
            <a:r>
              <a:rPr lang="en-US" sz="3200" dirty="0" smtClean="0"/>
              <a:t>publications.</a:t>
            </a:r>
            <a:r>
              <a:rPr lang="tr-TR" sz="3200" dirty="0" smtClean="0"/>
              <a:t> </a:t>
            </a:r>
            <a:endParaRPr lang="tr-TR" sz="3200" dirty="0"/>
          </a:p>
        </p:txBody>
      </p:sp>
      <p:pic>
        <p:nvPicPr>
          <p:cNvPr id="3074" name="Picture 2" descr="http://www.kitapokuyankiz.com/wp-content/uploads/2011/08/wallpaper-city-guid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78" y="0"/>
            <a:ext cx="428625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491880" y="1136938"/>
            <a:ext cx="1657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Guides </a:t>
            </a:r>
            <a:endParaRPr lang="tr-TR" sz="40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://www.yellowmedya.com/wp-content/uploads/2012/08/yellow-e-rehber-yeriniz-hazi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3059832" cy="30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99770" y="148478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Directories </a:t>
            </a:r>
            <a:r>
              <a:rPr lang="en-US" sz="3200" dirty="0"/>
              <a:t>are helpful for identifying individuals or </a:t>
            </a:r>
            <a:r>
              <a:rPr lang="en-US" sz="3200" dirty="0" err="1"/>
              <a:t>organisations</a:t>
            </a:r>
            <a:r>
              <a:rPr lang="en-US" sz="3200" dirty="0"/>
              <a:t> </a:t>
            </a:r>
            <a:r>
              <a:rPr lang="en-US" sz="3200" dirty="0" smtClean="0"/>
              <a:t>that</a:t>
            </a:r>
            <a:r>
              <a:rPr lang="tr-TR" sz="3200" dirty="0" smtClean="0"/>
              <a:t> </a:t>
            </a:r>
            <a:r>
              <a:rPr lang="en-US" sz="3200" dirty="0" smtClean="0"/>
              <a:t>collect </a:t>
            </a:r>
            <a:r>
              <a:rPr lang="en-US" sz="3200" dirty="0"/>
              <a:t>specific data. 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en-US" sz="3200" dirty="0" smtClean="0"/>
              <a:t>An </a:t>
            </a:r>
            <a:r>
              <a:rPr lang="en-US" sz="3200" dirty="0"/>
              <a:t>example of a directory that you can examine on the </a:t>
            </a:r>
            <a:r>
              <a:rPr lang="en-US" sz="3200" dirty="0" smtClean="0"/>
              <a:t>Internet</a:t>
            </a:r>
            <a:r>
              <a:rPr lang="tr-TR" sz="3200" dirty="0" smtClean="0"/>
              <a:t> </a:t>
            </a:r>
            <a:r>
              <a:rPr lang="en-US" sz="3200" dirty="0" smtClean="0"/>
              <a:t>is </a:t>
            </a:r>
            <a:r>
              <a:rPr lang="en-US" sz="3200" dirty="0"/>
              <a:t>the Central </a:t>
            </a:r>
            <a:r>
              <a:rPr lang="en-US" sz="3200" dirty="0" smtClean="0"/>
              <a:t>and</a:t>
            </a:r>
            <a:r>
              <a:rPr lang="tr-TR" sz="3200" dirty="0" smtClean="0"/>
              <a:t> </a:t>
            </a:r>
            <a:r>
              <a:rPr lang="en-US" sz="3200" dirty="0" smtClean="0"/>
              <a:t>Eastern </a:t>
            </a:r>
            <a:r>
              <a:rPr lang="en-US" sz="3200" dirty="0"/>
              <a:t>European Business Directory.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486653" y="404664"/>
            <a:ext cx="2307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Directories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2853232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It </a:t>
            </a:r>
            <a:r>
              <a:rPr lang="en-US" sz="2800" dirty="0"/>
              <a:t>is possible to locate information on a particular topic in several </a:t>
            </a:r>
            <a:r>
              <a:rPr lang="en-US" sz="2800" dirty="0" smtClean="0"/>
              <a:t>different</a:t>
            </a:r>
            <a:r>
              <a:rPr lang="tr-TR" sz="2800" dirty="0" smtClean="0"/>
              <a:t> </a:t>
            </a:r>
            <a:r>
              <a:rPr lang="en-US" sz="2800" dirty="0" smtClean="0"/>
              <a:t>publications </a:t>
            </a:r>
            <a:r>
              <a:rPr lang="en-US" sz="2800" dirty="0"/>
              <a:t>by using an index and abstracts. </a:t>
            </a:r>
            <a:endParaRPr lang="en-US" sz="2800" dirty="0" smtClean="0"/>
          </a:p>
          <a:p>
            <a:pPr algn="just"/>
            <a:r>
              <a:rPr lang="en-US" sz="2800" dirty="0" smtClean="0"/>
              <a:t>Indexes </a:t>
            </a:r>
            <a:r>
              <a:rPr lang="en-US" sz="2800" dirty="0"/>
              <a:t>and </a:t>
            </a:r>
            <a:r>
              <a:rPr lang="en-US" sz="2800" dirty="0" smtClean="0"/>
              <a:t>abstracts can</a:t>
            </a:r>
            <a:r>
              <a:rPr lang="tr-TR" sz="2800" dirty="0" smtClean="0"/>
              <a:t> </a:t>
            </a:r>
            <a:r>
              <a:rPr lang="en-US" sz="2800" dirty="0" smtClean="0"/>
              <a:t>increase </a:t>
            </a:r>
            <a:r>
              <a:rPr lang="en-US" sz="2800" dirty="0"/>
              <a:t>the efficiency of the search process. Several indexes and abstracts </a:t>
            </a:r>
            <a:r>
              <a:rPr lang="en-US" sz="2800" dirty="0" smtClean="0"/>
              <a:t>are</a:t>
            </a:r>
            <a:r>
              <a:rPr lang="tr-TR" sz="2800" dirty="0" smtClean="0"/>
              <a:t> </a:t>
            </a:r>
            <a:r>
              <a:rPr lang="en-US" sz="2800" dirty="0" smtClean="0"/>
              <a:t>available</a:t>
            </a:r>
            <a:r>
              <a:rPr lang="tr-TR" sz="2800" dirty="0"/>
              <a:t> </a:t>
            </a:r>
            <a:r>
              <a:rPr lang="en-US" sz="2800" dirty="0" smtClean="0"/>
              <a:t>for </a:t>
            </a:r>
            <a:r>
              <a:rPr lang="en-US" sz="2800" dirty="0"/>
              <a:t>both academic and business sources. </a:t>
            </a:r>
            <a:endParaRPr lang="en-US" sz="2800" dirty="0" smtClean="0"/>
          </a:p>
          <a:p>
            <a:pPr algn="just"/>
            <a:r>
              <a:rPr lang="en-US" sz="2800" dirty="0" smtClean="0"/>
              <a:t>Examples </a:t>
            </a:r>
            <a:r>
              <a:rPr lang="en-US" sz="2800" dirty="0"/>
              <a:t>of newspaper </a:t>
            </a:r>
            <a:r>
              <a:rPr lang="en-US" sz="2800" dirty="0" smtClean="0"/>
              <a:t>indexes</a:t>
            </a:r>
            <a:r>
              <a:rPr lang="tr-TR" sz="2800" dirty="0" smtClean="0"/>
              <a:t> </a:t>
            </a:r>
            <a:r>
              <a:rPr lang="en-US" sz="2800" dirty="0" smtClean="0"/>
              <a:t>include the</a:t>
            </a:r>
            <a:r>
              <a:rPr lang="tr-TR" sz="2800" dirty="0" smtClean="0"/>
              <a:t> </a:t>
            </a:r>
            <a:r>
              <a:rPr lang="tr-TR" sz="2800" i="1" dirty="0" smtClean="0"/>
              <a:t>Financial </a:t>
            </a:r>
            <a:r>
              <a:rPr lang="tr-TR" sz="2800" i="1" dirty="0"/>
              <a:t>Times Index </a:t>
            </a:r>
            <a:r>
              <a:rPr lang="tr-TR" sz="2800" dirty="0"/>
              <a:t>(www.news.ft.com),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958632" y="2112675"/>
            <a:ext cx="1875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Indexes</a:t>
            </a:r>
            <a:r>
              <a:rPr lang="en-US" dirty="0" smtClean="0"/>
              <a:t> </a:t>
            </a:r>
            <a:endParaRPr lang="tr-TR" dirty="0"/>
          </a:p>
        </p:txBody>
      </p:sp>
      <p:pic>
        <p:nvPicPr>
          <p:cNvPr id="4098" name="Picture 2" descr="http://www.repindustries.com/img/mtindexes/mt-index-m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850"/>
            <a:ext cx="2905588" cy="19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5376" r="33068" b="23594"/>
          <a:stretch/>
        </p:blipFill>
        <p:spPr bwMode="auto">
          <a:xfrm>
            <a:off x="3626" y="113397"/>
            <a:ext cx="4968552" cy="273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3184166" y="3212976"/>
            <a:ext cx="2611969" cy="147002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Secondary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Data</a:t>
            </a:r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179512" y="3212976"/>
            <a:ext cx="2736304" cy="14700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Primary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Data</a:t>
            </a: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2627784" y="260648"/>
            <a:ext cx="4102224" cy="1470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/>
              <a:t>Collecting</a:t>
            </a:r>
            <a:r>
              <a:rPr lang="tr-TR" dirty="0" smtClean="0"/>
              <a:t> Data</a:t>
            </a: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6084168" y="3212976"/>
            <a:ext cx="2750840" cy="14700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/>
              <a:t>InternationalIntelligence</a:t>
            </a:r>
            <a:endParaRPr lang="tr-TR" dirty="0" smtClean="0"/>
          </a:p>
        </p:txBody>
      </p:sp>
      <p:cxnSp>
        <p:nvCxnSpPr>
          <p:cNvPr id="8" name="Düz Ok Bağlayıcısı 7"/>
          <p:cNvCxnSpPr>
            <a:stCxn id="5" idx="2"/>
            <a:endCxn id="4" idx="0"/>
          </p:cNvCxnSpPr>
          <p:nvPr/>
        </p:nvCxnSpPr>
        <p:spPr>
          <a:xfrm flipH="1">
            <a:off x="1547664" y="1730673"/>
            <a:ext cx="3131232" cy="1482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>
            <a:stCxn id="5" idx="2"/>
            <a:endCxn id="2" idx="0"/>
          </p:cNvCxnSpPr>
          <p:nvPr/>
        </p:nvCxnSpPr>
        <p:spPr>
          <a:xfrm flipH="1">
            <a:off x="4490151" y="1730673"/>
            <a:ext cx="188745" cy="1482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>
            <a:stCxn id="5" idx="2"/>
            <a:endCxn id="6" idx="0"/>
          </p:cNvCxnSpPr>
          <p:nvPr/>
        </p:nvCxnSpPr>
        <p:spPr>
          <a:xfrm>
            <a:off x="4678896" y="1730673"/>
            <a:ext cx="2780692" cy="1482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http://t3.gstatic.com/images?q=tbn:ANd9GcTUmyQSEQ_dmC0Y29l6kdznjTo0nyj1E-TJDAByY4RNFZ0nqPA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2393"/>
            <a:ext cx="2736304" cy="2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ocialmarketresearch.co.uk/brai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43" y="4886697"/>
            <a:ext cx="2857500" cy="19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s.123rf.com/400wm/400/400/olechowski/olechowski1111/olechowski111100234/11362547-bi--business-intelligence-concept-in-word-tag-cloud-isolated-on-whit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42" y="4716447"/>
            <a:ext cx="2808608" cy="21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35696" y="325350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sources-1</a:t>
            </a:r>
            <a:endParaRPr lang="tr-T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21211" r="25929" b="15675"/>
          <a:stretch/>
        </p:blipFill>
        <p:spPr bwMode="auto">
          <a:xfrm>
            <a:off x="825917" y="1340768"/>
            <a:ext cx="7634515" cy="46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Düz Ok Bağlayıcısı 4"/>
          <p:cNvCxnSpPr/>
          <p:nvPr/>
        </p:nvCxnSpPr>
        <p:spPr>
          <a:xfrm>
            <a:off x="1475656" y="1916832"/>
            <a:ext cx="72008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>
            <a:off x="1115616" y="3068960"/>
            <a:ext cx="36004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H="1">
            <a:off x="4283968" y="3068960"/>
            <a:ext cx="50405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2136339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Published </a:t>
            </a:r>
            <a:r>
              <a:rPr lang="en-US" sz="3200" dirty="0"/>
              <a:t>statistical data are of great interest </a:t>
            </a:r>
            <a:r>
              <a:rPr lang="en-US" sz="3200" dirty="0" smtClean="0"/>
              <a:t>to</a:t>
            </a:r>
            <a:r>
              <a:rPr lang="tr-TR" sz="3200" dirty="0" smtClean="0"/>
              <a:t> </a:t>
            </a:r>
            <a:r>
              <a:rPr lang="en-US" sz="3200" dirty="0" smtClean="0"/>
              <a:t>researchers</a:t>
            </a:r>
            <a:r>
              <a:rPr lang="en-US" sz="3200" dirty="0"/>
              <a:t>. Graphic and statistical analyses can be performed on these data to </a:t>
            </a:r>
            <a:r>
              <a:rPr lang="en-US" sz="3200" dirty="0" smtClean="0"/>
              <a:t>draw</a:t>
            </a:r>
            <a:r>
              <a:rPr lang="tr-TR" sz="3200" dirty="0" smtClean="0"/>
              <a:t> </a:t>
            </a:r>
            <a:r>
              <a:rPr lang="en-US" sz="3200" dirty="0" smtClean="0"/>
              <a:t>important </a:t>
            </a:r>
            <a:r>
              <a:rPr lang="en-US" sz="3200" dirty="0"/>
              <a:t>insights. Examples of </a:t>
            </a:r>
            <a:r>
              <a:rPr lang="en-US" sz="3200" dirty="0" smtClean="0"/>
              <a:t>non</a:t>
            </a:r>
            <a:r>
              <a:rPr lang="tr-TR" sz="3200" dirty="0" smtClean="0"/>
              <a:t> </a:t>
            </a:r>
            <a:r>
              <a:rPr lang="en-US" sz="3200" dirty="0" smtClean="0"/>
              <a:t>governmental </a:t>
            </a:r>
            <a:r>
              <a:rPr lang="en-US" sz="3200" dirty="0"/>
              <a:t>statistical data include trade </a:t>
            </a:r>
            <a:r>
              <a:rPr lang="en-US" sz="3200" dirty="0" smtClean="0"/>
              <a:t>associations</a:t>
            </a:r>
            <a:r>
              <a:rPr lang="tr-TR" sz="3200" dirty="0" smtClean="0"/>
              <a:t> </a:t>
            </a:r>
            <a:r>
              <a:rPr lang="en-US" sz="3200" dirty="0" smtClean="0"/>
              <a:t>such </a:t>
            </a:r>
            <a:r>
              <a:rPr lang="en-US" sz="3200" dirty="0"/>
              <a:t>as the Swedish Tourism Trade Association (www.sverigeturism.se)</a:t>
            </a:r>
            <a:endParaRPr lang="tr-TR" sz="3200" dirty="0"/>
          </a:p>
        </p:txBody>
      </p:sp>
      <p:sp>
        <p:nvSpPr>
          <p:cNvPr id="3" name="Dikdörtgen 2"/>
          <p:cNvSpPr/>
          <p:nvPr/>
        </p:nvSpPr>
        <p:spPr>
          <a:xfrm>
            <a:off x="1850593" y="908720"/>
            <a:ext cx="5529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Non-government statistical data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t="14234" r="10933" b="11766"/>
          <a:stretch/>
        </p:blipFill>
        <p:spPr bwMode="auto">
          <a:xfrm>
            <a:off x="179512" y="320008"/>
            <a:ext cx="8892480" cy="45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31955" r="27103" b="38004"/>
          <a:stretch/>
        </p:blipFill>
        <p:spPr bwMode="auto">
          <a:xfrm>
            <a:off x="1115616" y="4627086"/>
            <a:ext cx="6223819" cy="219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0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2413338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 err="1" smtClean="0"/>
              <a:t>Turkish</a:t>
            </a:r>
            <a:r>
              <a:rPr lang="tr-TR" sz="3200" dirty="0" smtClean="0"/>
              <a:t> </a:t>
            </a:r>
            <a:r>
              <a:rPr lang="en-US" sz="3200" dirty="0" smtClean="0"/>
              <a:t>government </a:t>
            </a:r>
            <a:r>
              <a:rPr lang="en-US" sz="3200" dirty="0"/>
              <a:t>and the EU also produce large amounts of secondary data. </a:t>
            </a:r>
            <a:r>
              <a:rPr lang="en-US" sz="3200" dirty="0" smtClean="0"/>
              <a:t>Each</a:t>
            </a:r>
            <a:r>
              <a:rPr lang="tr-TR" sz="3200" dirty="0" smtClean="0"/>
              <a:t> </a:t>
            </a:r>
            <a:r>
              <a:rPr lang="en-US" sz="3200" dirty="0" smtClean="0"/>
              <a:t>European </a:t>
            </a:r>
            <a:r>
              <a:rPr lang="en-US" sz="3200" dirty="0"/>
              <a:t>country has its own statistical office which produces lists of the </a:t>
            </a:r>
            <a:r>
              <a:rPr lang="en-US" sz="3200" dirty="0" smtClean="0"/>
              <a:t>publications</a:t>
            </a:r>
            <a:r>
              <a:rPr lang="tr-TR" sz="3200" dirty="0" smtClean="0"/>
              <a:t> </a:t>
            </a:r>
            <a:r>
              <a:rPr lang="en-US" sz="3200" dirty="0" smtClean="0"/>
              <a:t>available.</a:t>
            </a:r>
            <a:endParaRPr lang="tr-TR" sz="3200" dirty="0"/>
          </a:p>
        </p:txBody>
      </p:sp>
      <p:sp>
        <p:nvSpPr>
          <p:cNvPr id="3" name="Dikdörtgen 2"/>
          <p:cNvSpPr/>
          <p:nvPr/>
        </p:nvSpPr>
        <p:spPr>
          <a:xfrm>
            <a:off x="2411760" y="910461"/>
            <a:ext cx="4073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err="1">
                <a:solidFill>
                  <a:srgbClr val="FF0000"/>
                </a:solidFill>
              </a:rPr>
              <a:t>Government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sources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"/>
          <a:stretch/>
        </p:blipFill>
        <p:spPr bwMode="auto">
          <a:xfrm>
            <a:off x="258675" y="784892"/>
            <a:ext cx="8580717" cy="501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7544" y="2690336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Most </a:t>
            </a:r>
            <a:r>
              <a:rPr lang="tr-TR" sz="3200" dirty="0" err="1" smtClean="0"/>
              <a:t>world</a:t>
            </a:r>
            <a:r>
              <a:rPr lang="tr-TR" sz="3200" dirty="0" smtClean="0"/>
              <a:t> </a:t>
            </a:r>
            <a:r>
              <a:rPr lang="en-US" sz="3200" dirty="0" smtClean="0"/>
              <a:t>countries </a:t>
            </a:r>
            <a:r>
              <a:rPr lang="en-US" sz="3200" dirty="0"/>
              <a:t>produce either catalogues or </a:t>
            </a:r>
            <a:r>
              <a:rPr lang="en-US" sz="3200" dirty="0" smtClean="0"/>
              <a:t>newsletters</a:t>
            </a:r>
            <a:r>
              <a:rPr lang="tr-TR" sz="3200" dirty="0" smtClean="0"/>
              <a:t> </a:t>
            </a:r>
            <a:r>
              <a:rPr lang="en-US" sz="3200" dirty="0" smtClean="0"/>
              <a:t>that </a:t>
            </a:r>
            <a:r>
              <a:rPr lang="en-US" sz="3200" dirty="0"/>
              <a:t>describe </a:t>
            </a:r>
            <a:r>
              <a:rPr lang="en-US" sz="3200" dirty="0" smtClean="0"/>
              <a:t>the</a:t>
            </a:r>
            <a:r>
              <a:rPr lang="tr-TR" sz="3200" dirty="0" smtClean="0"/>
              <a:t> </a:t>
            </a:r>
            <a:r>
              <a:rPr lang="en-US" sz="3200" dirty="0" smtClean="0"/>
              <a:t>array</a:t>
            </a:r>
            <a:r>
              <a:rPr lang="tr-TR" sz="1100" dirty="0" smtClean="0"/>
              <a:t>(</a:t>
            </a:r>
            <a:r>
              <a:rPr lang="tr-TR" sz="1400" b="1" dirty="0" smtClean="0">
                <a:solidFill>
                  <a:srgbClr val="FF0000"/>
                </a:solidFill>
              </a:rPr>
              <a:t>seri</a:t>
            </a:r>
            <a:r>
              <a:rPr lang="tr-TR" sz="1100" dirty="0" smtClean="0"/>
              <a:t>)</a:t>
            </a:r>
            <a:r>
              <a:rPr lang="en-US" sz="3200" dirty="0" smtClean="0"/>
              <a:t>of </a:t>
            </a:r>
            <a:r>
              <a:rPr lang="en-US" sz="3200" dirty="0"/>
              <a:t>census publications available and the plans for any </a:t>
            </a:r>
            <a:r>
              <a:rPr lang="en-US" sz="3200" dirty="0" smtClean="0"/>
              <a:t>forthcoming</a:t>
            </a:r>
            <a:r>
              <a:rPr lang="tr-TR" sz="3200" dirty="0" smtClean="0"/>
              <a:t> </a:t>
            </a:r>
            <a:r>
              <a:rPr lang="tr-TR" sz="3200" dirty="0" err="1" smtClean="0"/>
              <a:t>census</a:t>
            </a:r>
            <a:r>
              <a:rPr lang="tr-TR" sz="3200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059832" y="1150146"/>
            <a:ext cx="2439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Census data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2690" r="7188" b="8532"/>
          <a:stretch/>
        </p:blipFill>
        <p:spPr bwMode="auto">
          <a:xfrm>
            <a:off x="73779" y="1072271"/>
            <a:ext cx="8962717" cy="458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2702" r="5008" b="6250"/>
          <a:stretch/>
        </p:blipFill>
        <p:spPr bwMode="auto">
          <a:xfrm>
            <a:off x="857" y="476672"/>
            <a:ext cx="9143143" cy="59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1052736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>
            <a:off x="1115616" y="1700808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5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2121817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Periodical literature</a:t>
            </a:r>
            <a:r>
              <a:rPr lang="en-US" sz="2800" dirty="0"/>
              <a:t> (also called a </a:t>
            </a:r>
            <a:r>
              <a:rPr lang="en-US" sz="2800" b="1" dirty="0"/>
              <a:t>periodical </a:t>
            </a:r>
            <a:r>
              <a:rPr lang="en-US" sz="2800" b="1" dirty="0" smtClean="0"/>
              <a:t>publication</a:t>
            </a:r>
            <a:r>
              <a:rPr lang="tr-TR" sz="2800" dirty="0" smtClean="0"/>
              <a:t>)</a:t>
            </a:r>
            <a:r>
              <a:rPr lang="en-US" sz="2800" dirty="0" smtClean="0"/>
              <a:t> </a:t>
            </a:r>
            <a:r>
              <a:rPr lang="en-US" sz="2800" dirty="0"/>
              <a:t>is a published work that appears in a new edition on a regular schedule. 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The </a:t>
            </a:r>
            <a:r>
              <a:rPr lang="en-US" sz="2800" dirty="0"/>
              <a:t>most familiar examples are the </a:t>
            </a:r>
            <a:r>
              <a:rPr lang="en-US" sz="2800" dirty="0">
                <a:hlinkClick r:id="rId2" tooltip="Newspaper"/>
              </a:rPr>
              <a:t>newspaper</a:t>
            </a:r>
            <a:r>
              <a:rPr lang="en-US" sz="2800" dirty="0"/>
              <a:t>, often published daily, or weekly; or the </a:t>
            </a:r>
            <a:r>
              <a:rPr lang="en-US" sz="2800" dirty="0">
                <a:hlinkClick r:id="rId3" tooltip="Magazine"/>
              </a:rPr>
              <a:t>magazine</a:t>
            </a:r>
            <a:r>
              <a:rPr lang="en-US" sz="2800" dirty="0"/>
              <a:t>, typically published weekly, monthly or as a quarterly. 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987824" y="715343"/>
            <a:ext cx="2808312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4400" dirty="0" err="1" smtClean="0"/>
              <a:t>Periodicals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33849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520" y="2205439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Secondary data </a:t>
            </a:r>
            <a:endParaRPr lang="tr-TR" sz="3200" b="1" dirty="0" smtClean="0">
              <a:solidFill>
                <a:srgbClr val="FF0000"/>
              </a:solidFill>
            </a:endParaRPr>
          </a:p>
          <a:p>
            <a:pPr algn="just"/>
            <a:endParaRPr lang="tr-TR" sz="3200" b="1" dirty="0"/>
          </a:p>
          <a:p>
            <a:pPr algn="just"/>
            <a:r>
              <a:rPr lang="en-US" sz="3200" dirty="0" smtClean="0"/>
              <a:t>are </a:t>
            </a:r>
            <a:r>
              <a:rPr lang="en-US" sz="3200" dirty="0"/>
              <a:t>data that have already been </a:t>
            </a:r>
            <a:r>
              <a:rPr lang="en-US" sz="3200" dirty="0" smtClean="0"/>
              <a:t>collected</a:t>
            </a:r>
            <a:r>
              <a:rPr lang="tr-TR" sz="3200" dirty="0" smtClean="0"/>
              <a:t> (</a:t>
            </a:r>
            <a:r>
              <a:rPr lang="tr-TR" sz="3200" dirty="0" err="1" smtClean="0"/>
              <a:t>by</a:t>
            </a:r>
            <a:r>
              <a:rPr lang="tr-TR" sz="3200" dirty="0" smtClean="0"/>
              <a:t> </a:t>
            </a:r>
            <a:r>
              <a:rPr lang="tr-TR" sz="3200" dirty="0" err="1" smtClean="0"/>
              <a:t>somebody</a:t>
            </a:r>
            <a:r>
              <a:rPr lang="tr-TR" sz="3200" dirty="0" smtClean="0"/>
              <a:t>)</a:t>
            </a:r>
            <a:r>
              <a:rPr lang="en-US" sz="3200" dirty="0" smtClean="0"/>
              <a:t> </a:t>
            </a:r>
            <a:r>
              <a:rPr lang="en-US" sz="3200" dirty="0"/>
              <a:t>for purposes other </a:t>
            </a:r>
            <a:r>
              <a:rPr lang="en-US" sz="3200" dirty="0" smtClean="0"/>
              <a:t>than</a:t>
            </a:r>
            <a:r>
              <a:rPr lang="tr-TR" sz="3200" dirty="0" smtClean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problem at hand. At face value this definition seems </a:t>
            </a:r>
            <a:r>
              <a:rPr lang="en-US" sz="3200" dirty="0" smtClean="0"/>
              <a:t>straightforward</a:t>
            </a:r>
            <a:r>
              <a:rPr lang="tr-TR" sz="1200" b="1" dirty="0" smtClean="0"/>
              <a:t>(basit)</a:t>
            </a:r>
            <a:r>
              <a:rPr lang="tr-TR" sz="3200" dirty="0" smtClean="0"/>
              <a:t>. </a:t>
            </a:r>
            <a:endParaRPr lang="tr-T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t="29355" r="43245" b="25993"/>
          <a:stretch/>
        </p:blipFill>
        <p:spPr bwMode="auto">
          <a:xfrm>
            <a:off x="5679622" y="-23517"/>
            <a:ext cx="3494644" cy="326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8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908720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>
            <a:off x="2771800" y="292494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1628056" y="292494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>
            <a:off x="251520" y="292494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755576" y="332656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Statistical data are periodicals published by government or non-governments, also can be published nationally or internationally.   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13636" r="19124" b="11905"/>
          <a:stretch/>
        </p:blipFill>
        <p:spPr bwMode="auto">
          <a:xfrm>
            <a:off x="36512" y="1988840"/>
            <a:ext cx="9144000" cy="491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764704"/>
            <a:ext cx="8568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In academia, </a:t>
            </a:r>
            <a:r>
              <a:rPr lang="en-US" sz="3200" b="1" dirty="0">
                <a:solidFill>
                  <a:srgbClr val="FF0000"/>
                </a:solidFill>
              </a:rPr>
              <a:t>proceedings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are the collection of </a:t>
            </a:r>
            <a:r>
              <a:rPr lang="en-US" sz="3200" dirty="0">
                <a:hlinkClick r:id="rId2" tooltip="Academic paper"/>
              </a:rPr>
              <a:t>academic papers</a:t>
            </a:r>
            <a:r>
              <a:rPr lang="en-US" sz="3200" dirty="0"/>
              <a:t> published in the context of an </a:t>
            </a:r>
            <a:r>
              <a:rPr lang="en-US" sz="3200" dirty="0">
                <a:hlinkClick r:id="rId3" tooltip="Academic conference"/>
              </a:rPr>
              <a:t>academic conference</a:t>
            </a:r>
            <a:r>
              <a:rPr lang="en-US" sz="3200" dirty="0"/>
              <a:t>. They are usually distributed as printed volumes or in electronic form either before the conference opens or after it has closed. </a:t>
            </a:r>
            <a:endParaRPr lang="en-US" sz="3200" dirty="0" smtClean="0"/>
          </a:p>
          <a:p>
            <a:pPr algn="just"/>
            <a:endParaRPr lang="en-US" sz="3200" dirty="0"/>
          </a:p>
          <a:p>
            <a:pPr algn="just"/>
            <a:r>
              <a:rPr lang="en-US" sz="3200" dirty="0" smtClean="0"/>
              <a:t>They </a:t>
            </a:r>
            <a:r>
              <a:rPr lang="en-US" sz="3200" dirty="0"/>
              <a:t>are the written record of the work that is presented to fellow researchers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1700808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The collection of papers is organized by one or more persons, who form the </a:t>
            </a:r>
            <a:r>
              <a:rPr lang="en-US" sz="2800" i="1" dirty="0"/>
              <a:t>editorial team</a:t>
            </a:r>
            <a:r>
              <a:rPr lang="en-US" sz="2800" dirty="0"/>
              <a:t>. The quality of the papers is typically ensured by having external people read the papers before they are accepted in the proceedings. This process is called </a:t>
            </a:r>
            <a:r>
              <a:rPr lang="en-US" sz="2800" dirty="0">
                <a:hlinkClick r:id="rId2" tooltip="Peer review"/>
              </a:rPr>
              <a:t>reviewing</a:t>
            </a:r>
            <a:r>
              <a:rPr lang="en-US" sz="2800" dirty="0"/>
              <a:t>. 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2467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9129" r="7410" b="6250"/>
          <a:stretch/>
        </p:blipFill>
        <p:spPr bwMode="auto">
          <a:xfrm>
            <a:off x="-28065" y="548680"/>
            <a:ext cx="9144000" cy="545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1052736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 </a:t>
            </a:r>
            <a:r>
              <a:rPr lang="en-US" sz="2800" b="1" dirty="0">
                <a:solidFill>
                  <a:srgbClr val="FF0000"/>
                </a:solidFill>
              </a:rPr>
              <a:t>journal</a:t>
            </a:r>
            <a:r>
              <a:rPr lang="en-US" sz="2800" dirty="0"/>
              <a:t> </a:t>
            </a:r>
            <a:r>
              <a:rPr lang="en-US" sz="2800" dirty="0" smtClean="0"/>
              <a:t>is </a:t>
            </a:r>
            <a:r>
              <a:rPr lang="en-US" sz="2800" dirty="0"/>
              <a:t>usually referred to as a </a:t>
            </a:r>
            <a:r>
              <a:rPr lang="en-US" sz="2800" dirty="0" smtClean="0">
                <a:hlinkClick r:id="rId2" tooltip="Diary"/>
              </a:rPr>
              <a:t>diary</a:t>
            </a:r>
            <a:r>
              <a:rPr lang="en-US" sz="2800" dirty="0" smtClean="0"/>
              <a:t> a </a:t>
            </a:r>
            <a:r>
              <a:rPr lang="en-US" sz="2800" dirty="0">
                <a:hlinkClick r:id="rId3" tooltip="Newspaper"/>
              </a:rPr>
              <a:t>newspaper</a:t>
            </a:r>
            <a:r>
              <a:rPr lang="en-US" sz="2800" dirty="0"/>
              <a:t> or </a:t>
            </a:r>
            <a:r>
              <a:rPr lang="en-US" sz="2800" dirty="0" smtClean="0"/>
              <a:t>other periodical</a:t>
            </a:r>
            <a:r>
              <a:rPr lang="en-US" sz="2800" dirty="0"/>
              <a:t>, in the literal sense of one published each </a:t>
            </a:r>
            <a:r>
              <a:rPr lang="en-US" sz="2800" dirty="0" smtClean="0"/>
              <a:t>day many </a:t>
            </a:r>
            <a:r>
              <a:rPr lang="en-US" sz="2800" dirty="0"/>
              <a:t>publications issued at stated intervals, such as </a:t>
            </a:r>
            <a:r>
              <a:rPr lang="en-US" sz="2800" dirty="0">
                <a:hlinkClick r:id="rId4" tooltip="Magazine"/>
              </a:rPr>
              <a:t>magazines</a:t>
            </a:r>
            <a:r>
              <a:rPr lang="en-US" sz="2800" dirty="0"/>
              <a:t>, </a:t>
            </a:r>
            <a:r>
              <a:rPr lang="en-US" sz="2800" dirty="0" smtClean="0"/>
              <a:t>or scholarly </a:t>
            </a:r>
            <a:r>
              <a:rPr lang="en-US" sz="2800" dirty="0"/>
              <a:t>journals, </a:t>
            </a:r>
            <a:r>
              <a:rPr lang="en-US" sz="2800" dirty="0">
                <a:hlinkClick r:id="rId5" tooltip="Academic journal"/>
              </a:rPr>
              <a:t>academic journals</a:t>
            </a:r>
            <a:r>
              <a:rPr lang="en-US" sz="2800" dirty="0"/>
              <a:t>, or the record of </a:t>
            </a:r>
            <a:r>
              <a:rPr lang="en-US" sz="2800" dirty="0" smtClean="0"/>
              <a:t>the transactions </a:t>
            </a:r>
            <a:r>
              <a:rPr lang="en-US" sz="2800" dirty="0"/>
              <a:t>of a society, are often called journals</a:t>
            </a:r>
            <a:r>
              <a:rPr lang="en-US" sz="2800" dirty="0" smtClean="0"/>
              <a:t>. </a:t>
            </a:r>
            <a:r>
              <a:rPr lang="en-US" sz="2800" dirty="0"/>
              <a:t>I</a:t>
            </a:r>
            <a:r>
              <a:rPr lang="en-US" sz="2800" dirty="0" smtClean="0"/>
              <a:t>n </a:t>
            </a:r>
            <a:r>
              <a:rPr lang="en-US" sz="2800" dirty="0" smtClean="0"/>
              <a:t>academic </a:t>
            </a:r>
            <a:r>
              <a:rPr lang="en-US" sz="2800" dirty="0"/>
              <a:t>use, a journal refers to a serious, scholarly </a:t>
            </a:r>
            <a:r>
              <a:rPr lang="en-US" sz="2800" dirty="0" smtClean="0"/>
              <a:t>publication that </a:t>
            </a:r>
            <a:r>
              <a:rPr lang="en-US" sz="2800" dirty="0"/>
              <a:t>is </a:t>
            </a:r>
            <a:r>
              <a:rPr lang="en-US" sz="2800" dirty="0">
                <a:hlinkClick r:id="rId6" tooltip="Peer review"/>
              </a:rPr>
              <a:t>peer-reviewed</a:t>
            </a:r>
            <a:r>
              <a:rPr lang="en-US" sz="2800" dirty="0"/>
              <a:t>. </a:t>
            </a:r>
            <a:endParaRPr lang="en-US" sz="2800" dirty="0" smtClean="0"/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836712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Ok Bağlayıcısı 6"/>
          <p:cNvCxnSpPr/>
          <p:nvPr/>
        </p:nvCxnSpPr>
        <p:spPr>
          <a:xfrm>
            <a:off x="44183" y="3861048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7544" y="548680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An </a:t>
            </a:r>
            <a:r>
              <a:rPr lang="en-US" sz="3200" b="1" dirty="0"/>
              <a:t>academic journal</a:t>
            </a:r>
            <a:r>
              <a:rPr lang="en-US" sz="3200" dirty="0"/>
              <a:t> is a </a:t>
            </a:r>
            <a:r>
              <a:rPr lang="en-US" sz="3200" dirty="0">
                <a:hlinkClick r:id="rId2" tooltip="Peer review"/>
              </a:rPr>
              <a:t>peer-reviewed</a:t>
            </a:r>
            <a:r>
              <a:rPr lang="en-US" sz="3200" dirty="0"/>
              <a:t> </a:t>
            </a:r>
            <a:r>
              <a:rPr lang="en-US" sz="3200" dirty="0">
                <a:hlinkClick r:id="rId3" tooltip="Periodical publication"/>
              </a:rPr>
              <a:t>periodical</a:t>
            </a:r>
            <a:r>
              <a:rPr lang="en-US" sz="3200" dirty="0"/>
              <a:t> in which scholarship relating to a particular </a:t>
            </a:r>
            <a:r>
              <a:rPr lang="en-US" sz="3200" dirty="0">
                <a:hlinkClick r:id="rId4" tooltip="List of academic disciplines"/>
              </a:rPr>
              <a:t>academic discipline</a:t>
            </a:r>
            <a:r>
              <a:rPr lang="en-US" sz="3200" dirty="0"/>
              <a:t> is </a:t>
            </a:r>
            <a:r>
              <a:rPr lang="en-US" sz="3200" dirty="0" smtClean="0"/>
              <a:t>published.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The term </a:t>
            </a:r>
            <a:r>
              <a:rPr lang="en-US" sz="3200" i="1" dirty="0"/>
              <a:t>academic journal</a:t>
            </a:r>
            <a:r>
              <a:rPr lang="en-US" sz="3200" dirty="0"/>
              <a:t> applies to scholarly publications in all fields; this article discusses the aspects common to all academic field journals. </a:t>
            </a:r>
            <a:r>
              <a:rPr lang="en-US" sz="3200" dirty="0">
                <a:hlinkClick r:id="rId5" tooltip="Scientific journal"/>
              </a:rPr>
              <a:t>Scientific journals</a:t>
            </a:r>
            <a:r>
              <a:rPr lang="en-US" sz="3200" dirty="0"/>
              <a:t> and journals of the </a:t>
            </a:r>
            <a:r>
              <a:rPr lang="en-US" sz="3200" dirty="0">
                <a:hlinkClick r:id="rId6" tooltip="Quantitative research"/>
              </a:rPr>
              <a:t>quantitative</a:t>
            </a:r>
            <a:r>
              <a:rPr lang="en-US" sz="3200" dirty="0"/>
              <a:t> </a:t>
            </a:r>
            <a:r>
              <a:rPr lang="en-US" sz="3200" dirty="0">
                <a:hlinkClick r:id="rId7" tooltip="Social sciences"/>
              </a:rPr>
              <a:t>social sciences</a:t>
            </a:r>
            <a:r>
              <a:rPr lang="en-US" sz="3200" dirty="0"/>
              <a:t> vary in form and function from journals of the </a:t>
            </a:r>
            <a:r>
              <a:rPr lang="en-US" sz="3200" dirty="0">
                <a:hlinkClick r:id="rId8" tooltip="Humanities"/>
              </a:rPr>
              <a:t>humanities</a:t>
            </a:r>
            <a:r>
              <a:rPr lang="en-US" sz="3200" dirty="0"/>
              <a:t> and </a:t>
            </a:r>
            <a:r>
              <a:rPr lang="en-US" sz="3200" dirty="0">
                <a:hlinkClick r:id="rId9" tooltip="Qualitative research"/>
              </a:rPr>
              <a:t>qualitative</a:t>
            </a:r>
            <a:r>
              <a:rPr lang="en-US" sz="3200" dirty="0"/>
              <a:t> social </a:t>
            </a:r>
            <a:r>
              <a:rPr lang="en-US" sz="3200" dirty="0" smtClean="0"/>
              <a:t>sciences.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1196752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Ok Bağlayıcısı 6"/>
          <p:cNvCxnSpPr/>
          <p:nvPr/>
        </p:nvCxnSpPr>
        <p:spPr>
          <a:xfrm>
            <a:off x="-108520" y="5157192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74545" y="548680"/>
            <a:ext cx="8496944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Social Sciences Citation Index</a:t>
            </a:r>
            <a:r>
              <a:rPr lang="en-US" sz="2800" dirty="0"/>
              <a:t> (</a:t>
            </a:r>
            <a:r>
              <a:rPr lang="en-US" sz="2800" b="1" dirty="0"/>
              <a:t>SSCI</a:t>
            </a:r>
            <a:r>
              <a:rPr lang="en-US" sz="2800" dirty="0"/>
              <a:t>) is an interdisciplinary </a:t>
            </a:r>
            <a:r>
              <a:rPr lang="en-US" sz="2800" dirty="0">
                <a:hlinkClick r:id="rId2" tooltip="Citation index"/>
              </a:rPr>
              <a:t>citation index</a:t>
            </a:r>
            <a:r>
              <a:rPr lang="en-US" sz="2800" dirty="0"/>
              <a:t> product of </a:t>
            </a:r>
            <a:r>
              <a:rPr lang="en-US" sz="2800" dirty="0">
                <a:hlinkClick r:id="rId3" tooltip="Thomson Reuters"/>
              </a:rPr>
              <a:t>Thomson Reuters</a:t>
            </a:r>
            <a:r>
              <a:rPr lang="en-US" sz="2800" dirty="0"/>
              <a:t>' Healthcare &amp; Science division. It was developed by the </a:t>
            </a:r>
            <a:r>
              <a:rPr lang="en-US" sz="2800" dirty="0">
                <a:hlinkClick r:id="rId4" tooltip="Institute for Scientific Information"/>
              </a:rPr>
              <a:t>Institute for Scientific Information</a:t>
            </a:r>
            <a:r>
              <a:rPr lang="en-US" sz="2800" dirty="0"/>
              <a:t> (ISI) from the </a:t>
            </a:r>
            <a:r>
              <a:rPr lang="en-US" sz="2800" dirty="0">
                <a:hlinkClick r:id="rId5" tooltip="Science Citation Index"/>
              </a:rPr>
              <a:t>Science Citation Index</a:t>
            </a:r>
            <a:r>
              <a:rPr lang="en-US" sz="2800" dirty="0"/>
              <a:t>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This </a:t>
            </a:r>
            <a:r>
              <a:rPr lang="en-US" sz="2800" dirty="0"/>
              <a:t>citation database covers some 2,474 of the world's leading </a:t>
            </a:r>
            <a:r>
              <a:rPr lang="en-US" sz="2800" dirty="0">
                <a:hlinkClick r:id="rId6" tooltip="Academic journal"/>
              </a:rPr>
              <a:t>journals</a:t>
            </a:r>
            <a:r>
              <a:rPr lang="en-US" sz="2800" dirty="0"/>
              <a:t> of </a:t>
            </a:r>
            <a:r>
              <a:rPr lang="en-US" sz="2800" dirty="0">
                <a:hlinkClick r:id="rId7" tooltip="Social sciences"/>
              </a:rPr>
              <a:t>social sciences</a:t>
            </a:r>
            <a:r>
              <a:rPr lang="en-US" sz="2800" dirty="0"/>
              <a:t> across more than 50 </a:t>
            </a:r>
            <a:r>
              <a:rPr lang="en-US" sz="2800" dirty="0" smtClean="0">
                <a:hlinkClick r:id="rId8" tooltip="Academic discipline"/>
              </a:rPr>
              <a:t>disciplines</a:t>
            </a:r>
            <a:r>
              <a:rPr lang="en-US" sz="2800" dirty="0" smtClean="0"/>
              <a:t>. This </a:t>
            </a:r>
            <a:r>
              <a:rPr lang="en-US" sz="2800" dirty="0"/>
              <a:t>database product provides information to identify the articles cited most frequently and by what publisher and author</a:t>
            </a:r>
          </a:p>
        </p:txBody>
      </p:sp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1340768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Secondary </a:t>
            </a:r>
            <a:r>
              <a:rPr lang="en-US" sz="3200" b="1" dirty="0">
                <a:hlinkClick r:id="rId2" tooltip="Data"/>
              </a:rPr>
              <a:t>data</a:t>
            </a:r>
            <a:r>
              <a:rPr lang="en-US" sz="3200" dirty="0"/>
              <a:t>, </a:t>
            </a:r>
            <a:r>
              <a:rPr lang="tr-TR" sz="3200" dirty="0" err="1" smtClean="0"/>
              <a:t>are</a:t>
            </a:r>
            <a:r>
              <a:rPr lang="en-US" sz="3200" dirty="0" smtClean="0"/>
              <a:t> </a:t>
            </a:r>
            <a:r>
              <a:rPr lang="en-US" sz="3200" dirty="0"/>
              <a:t>data collected by someone other than the user. Common sources of secondary data for </a:t>
            </a:r>
            <a:r>
              <a:rPr lang="en-US" sz="3200" dirty="0">
                <a:hlinkClick r:id="rId3" tooltip="Social science"/>
              </a:rPr>
              <a:t>social </a:t>
            </a:r>
            <a:r>
              <a:rPr lang="en-US" sz="3200" dirty="0" smtClean="0">
                <a:hlinkClick r:id="rId3" tooltip="Social science"/>
              </a:rPr>
              <a:t>and political science</a:t>
            </a:r>
            <a:r>
              <a:rPr lang="en-US" sz="3200" dirty="0" smtClean="0"/>
              <a:t> </a:t>
            </a:r>
            <a:r>
              <a:rPr lang="en-US" sz="3200" dirty="0"/>
              <a:t>include </a:t>
            </a:r>
            <a:r>
              <a:rPr lang="en-US" sz="3200" dirty="0">
                <a:hlinkClick r:id="rId4" tooltip="Census"/>
              </a:rPr>
              <a:t>censuses</a:t>
            </a:r>
            <a:r>
              <a:rPr lang="en-US" sz="3200" dirty="0"/>
              <a:t>, </a:t>
            </a:r>
            <a:r>
              <a:rPr lang="en-US" sz="3200" dirty="0" err="1"/>
              <a:t>organisational</a:t>
            </a:r>
            <a:r>
              <a:rPr lang="en-US" sz="3200" dirty="0"/>
              <a:t> records and data collected through </a:t>
            </a:r>
            <a:r>
              <a:rPr lang="en-US" sz="3200" dirty="0" smtClean="0">
                <a:hlinkClick r:id="rId5" tooltip="Qualitative research"/>
              </a:rPr>
              <a:t>qualitative </a:t>
            </a:r>
            <a:r>
              <a:rPr lang="en-US" sz="3200" dirty="0">
                <a:hlinkClick r:id="rId5" tooltip="Qualitative research"/>
              </a:rPr>
              <a:t>research</a:t>
            </a:r>
            <a:r>
              <a:rPr lang="en-US" sz="3200" dirty="0"/>
              <a:t>. </a:t>
            </a:r>
            <a:endParaRPr lang="en-US" sz="3200" dirty="0" smtClean="0"/>
          </a:p>
          <a:p>
            <a:pPr algn="just"/>
            <a:endParaRPr lang="en-US" sz="3200" dirty="0">
              <a:hlinkClick r:id="rId6" tooltip="Primary data"/>
            </a:endParaRPr>
          </a:p>
          <a:p>
            <a:pPr algn="just"/>
            <a:r>
              <a:rPr lang="en-US" sz="3200" dirty="0" smtClean="0">
                <a:hlinkClick r:id="rId6" tooltip="Primary data"/>
              </a:rPr>
              <a:t>Primary </a:t>
            </a:r>
            <a:r>
              <a:rPr lang="en-US" sz="3200" dirty="0">
                <a:hlinkClick r:id="rId6" tooltip="Primary data"/>
              </a:rPr>
              <a:t>data</a:t>
            </a:r>
            <a:r>
              <a:rPr lang="en-US" sz="3200" dirty="0"/>
              <a:t>, by contrast, are collected by the investigator conducting the research.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0093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0"/>
            <a:ext cx="7488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13447" r="7969" b="45436"/>
          <a:stretch/>
        </p:blipFill>
        <p:spPr bwMode="auto">
          <a:xfrm>
            <a:off x="0" y="116633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13921" r="10708" b="5426"/>
          <a:stretch/>
        </p:blipFill>
        <p:spPr bwMode="auto">
          <a:xfrm>
            <a:off x="107504" y="2204864"/>
            <a:ext cx="8856983" cy="452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123728" y="4941168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5341" r="8192" b="6250"/>
          <a:stretch/>
        </p:blipFill>
        <p:spPr bwMode="auto">
          <a:xfrm>
            <a:off x="-1" y="548680"/>
            <a:ext cx="9144001" cy="573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r="13675" b="4584"/>
          <a:stretch/>
        </p:blipFill>
        <p:spPr bwMode="auto">
          <a:xfrm>
            <a:off x="107504" y="332656"/>
            <a:ext cx="8748464" cy="60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7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1196752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Ok Bağlayıcısı 6"/>
          <p:cNvCxnSpPr/>
          <p:nvPr/>
        </p:nvCxnSpPr>
        <p:spPr>
          <a:xfrm>
            <a:off x="1187624" y="5138165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6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51520" y="260648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Non-indexed journals are peer-reviewed but not cited in any indexes. There are many conditions in order to be an indexed journal.</a:t>
            </a:r>
            <a:endParaRPr lang="tr-T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25000" r="25271" b="16666"/>
          <a:stretch/>
        </p:blipFill>
        <p:spPr bwMode="auto">
          <a:xfrm>
            <a:off x="-11440" y="1828800"/>
            <a:ext cx="918972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t="12702" r="12386" b="4375"/>
          <a:stretch/>
        </p:blipFill>
        <p:spPr bwMode="auto">
          <a:xfrm>
            <a:off x="13712" y="404664"/>
            <a:ext cx="9238808" cy="60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2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1 at 23.23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6505"/>
            <a:ext cx="679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1 at 23.2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" y="188640"/>
            <a:ext cx="9144000" cy="57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1196752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Ok Bağlayıcısı 6"/>
          <p:cNvCxnSpPr/>
          <p:nvPr/>
        </p:nvCxnSpPr>
        <p:spPr>
          <a:xfrm>
            <a:off x="2551411" y="4293096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1772816"/>
            <a:ext cx="81369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Primary data </a:t>
            </a:r>
            <a:endParaRPr lang="tr-TR" sz="3600" b="1" dirty="0" smtClean="0">
              <a:solidFill>
                <a:srgbClr val="FF0000"/>
              </a:solidFill>
            </a:endParaRPr>
          </a:p>
          <a:p>
            <a:pPr algn="just"/>
            <a:endParaRPr lang="tr-TR" sz="3200" b="1" dirty="0"/>
          </a:p>
          <a:p>
            <a:pPr algn="just"/>
            <a:r>
              <a:rPr lang="en-US" sz="3200" dirty="0" smtClean="0"/>
              <a:t>are originated by a researcher for the specific purpose of addressing the</a:t>
            </a:r>
            <a:r>
              <a:rPr lang="tr-TR" sz="3200" dirty="0" smtClean="0"/>
              <a:t> </a:t>
            </a:r>
            <a:r>
              <a:rPr lang="en-US" sz="3200" dirty="0" smtClean="0"/>
              <a:t>problem at hand. </a:t>
            </a:r>
            <a:endParaRPr lang="tr-TR" sz="3200" dirty="0" smtClean="0"/>
          </a:p>
          <a:p>
            <a:pPr algn="just"/>
            <a:endParaRPr lang="en-US" sz="3200" dirty="0"/>
          </a:p>
        </p:txBody>
      </p:sp>
      <p:pic>
        <p:nvPicPr>
          <p:cNvPr id="3074" name="Picture 2" descr="http://image.haber7.com/haber7/images/themes/anke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-819472"/>
            <a:ext cx="33337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42182" y="2564904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Non-peered</a:t>
            </a:r>
            <a:r>
              <a:rPr lang="en-US" sz="1200" b="1" dirty="0" smtClean="0">
                <a:solidFill>
                  <a:srgbClr val="FF0000"/>
                </a:solidFill>
              </a:rPr>
              <a:t>(</a:t>
            </a:r>
            <a:r>
              <a:rPr lang="en-US" sz="1200" b="1" dirty="0" err="1" smtClean="0">
                <a:solidFill>
                  <a:srgbClr val="FF0000"/>
                </a:solidFill>
              </a:rPr>
              <a:t>akran,emsal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  <a:r>
              <a:rPr lang="en-US" sz="2800" dirty="0" smtClean="0">
                <a:solidFill>
                  <a:srgbClr val="FF0000"/>
                </a:solidFill>
              </a:rPr>
              <a:t>journals </a:t>
            </a:r>
            <a:r>
              <a:rPr lang="en-US" sz="2800" dirty="0" smtClean="0"/>
              <a:t>are usually non-scientific journal, but can be include some scientific data or information about any subjects. These journals do not have review boards. 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403648" y="260648"/>
            <a:ext cx="59455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800" dirty="0" err="1"/>
              <a:t>Published</a:t>
            </a:r>
            <a:r>
              <a:rPr lang="tr-TR" sz="2800" dirty="0"/>
              <a:t> </a:t>
            </a:r>
            <a:r>
              <a:rPr lang="tr-TR" sz="2800" dirty="0" err="1"/>
              <a:t>external</a:t>
            </a:r>
            <a:r>
              <a:rPr lang="tr-TR" sz="2800" dirty="0"/>
              <a:t> </a:t>
            </a:r>
            <a:r>
              <a:rPr lang="tr-TR" sz="2800" dirty="0" err="1"/>
              <a:t>secondary</a:t>
            </a:r>
            <a:r>
              <a:rPr lang="tr-TR" sz="2800" dirty="0"/>
              <a:t> </a:t>
            </a:r>
            <a:r>
              <a:rPr lang="tr-TR" sz="2800" dirty="0" smtClean="0"/>
              <a:t>sources-2</a:t>
            </a:r>
            <a:endParaRPr lang="tr-T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21023" r="14662" b="8333"/>
          <a:stretch/>
        </p:blipFill>
        <p:spPr bwMode="auto">
          <a:xfrm>
            <a:off x="14514" y="1196752"/>
            <a:ext cx="9129486" cy="51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Düz Ok Bağlayıcısı 6"/>
          <p:cNvCxnSpPr/>
          <p:nvPr/>
        </p:nvCxnSpPr>
        <p:spPr>
          <a:xfrm>
            <a:off x="2873225" y="508518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4219217" y="5111671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5508104" y="5065948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2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259" b="8958"/>
          <a:stretch/>
        </p:blipFill>
        <p:spPr bwMode="auto">
          <a:xfrm>
            <a:off x="0" y="548680"/>
            <a:ext cx="9144000" cy="56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6129" r="6881" b="4583"/>
          <a:stretch/>
        </p:blipFill>
        <p:spPr bwMode="auto">
          <a:xfrm>
            <a:off x="144016" y="476672"/>
            <a:ext cx="8892480" cy="58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t="18182" r="23252" b="10516"/>
          <a:stretch/>
        </p:blipFill>
        <p:spPr bwMode="auto">
          <a:xfrm>
            <a:off x="1115616" y="764704"/>
            <a:ext cx="6879772" cy="52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Düz Ok Bağlayıcısı 9"/>
          <p:cNvCxnSpPr/>
          <p:nvPr/>
        </p:nvCxnSpPr>
        <p:spPr>
          <a:xfrm flipH="1" flipV="1">
            <a:off x="5652120" y="5980611"/>
            <a:ext cx="720080" cy="544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H="1">
            <a:off x="7812360" y="4869160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22159" r="30837" b="24206"/>
          <a:stretch/>
        </p:blipFill>
        <p:spPr bwMode="auto">
          <a:xfrm>
            <a:off x="1115616" y="2204864"/>
            <a:ext cx="7024914" cy="392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964780" y="908720"/>
            <a:ext cx="530927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Komp</a:t>
            </a:r>
            <a:r>
              <a:rPr lang="en-US" sz="4000" dirty="0" smtClean="0">
                <a:solidFill>
                  <a:srgbClr val="FF0000"/>
                </a:solidFill>
              </a:rPr>
              <a:t>u</a:t>
            </a:r>
            <a:r>
              <a:rPr lang="tr-TR" sz="4000" dirty="0" err="1" smtClean="0">
                <a:solidFill>
                  <a:srgbClr val="FF0000"/>
                </a:solidFill>
              </a:rPr>
              <a:t>terised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>
                <a:solidFill>
                  <a:srgbClr val="FF0000"/>
                </a:solidFill>
              </a:rPr>
              <a:t>databases</a:t>
            </a:r>
          </a:p>
        </p:txBody>
      </p:sp>
      <p:cxnSp>
        <p:nvCxnSpPr>
          <p:cNvPr id="4" name="Düz Ok Bağlayıcısı 3"/>
          <p:cNvCxnSpPr/>
          <p:nvPr/>
        </p:nvCxnSpPr>
        <p:spPr>
          <a:xfrm flipH="1">
            <a:off x="2843808" y="3356992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 flipH="1">
            <a:off x="4932040" y="3356992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 flipH="1">
            <a:off x="6732240" y="3221533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55576" y="269033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 smtClean="0"/>
              <a:t>Databases</a:t>
            </a:r>
            <a:r>
              <a:rPr lang="tr-TR" sz="3200" dirty="0"/>
              <a:t>, </a:t>
            </a:r>
            <a:r>
              <a:rPr lang="tr-TR" sz="3200" dirty="0" err="1"/>
              <a:t>stored</a:t>
            </a:r>
            <a:r>
              <a:rPr lang="tr-TR" sz="3200" dirty="0"/>
              <a:t> </a:t>
            </a:r>
            <a:r>
              <a:rPr lang="tr-TR" sz="3200" dirty="0" smtClean="0"/>
              <a:t>in </a:t>
            </a:r>
            <a:r>
              <a:rPr lang="tr-TR" sz="3200" dirty="0" err="1" smtClean="0"/>
              <a:t>computers</a:t>
            </a:r>
            <a:r>
              <a:rPr lang="tr-TR" sz="3200" dirty="0"/>
              <a:t>, </a:t>
            </a:r>
            <a:r>
              <a:rPr lang="tr-TR" sz="3200" dirty="0" err="1"/>
              <a:t>that</a:t>
            </a:r>
            <a:r>
              <a:rPr lang="tr-TR" sz="3200" dirty="0"/>
              <a:t> </a:t>
            </a:r>
            <a:r>
              <a:rPr lang="tr-TR" sz="3200" dirty="0" err="1"/>
              <a:t>require</a:t>
            </a:r>
            <a:r>
              <a:rPr lang="tr-TR" sz="3200" dirty="0"/>
              <a:t> </a:t>
            </a:r>
            <a:r>
              <a:rPr lang="tr-TR" sz="3200" dirty="0" smtClean="0"/>
              <a:t>a </a:t>
            </a:r>
            <a:r>
              <a:rPr lang="tr-TR" sz="3200" dirty="0" err="1" smtClean="0"/>
              <a:t>telecommunications</a:t>
            </a:r>
            <a:r>
              <a:rPr lang="tr-TR" sz="3200" dirty="0" smtClean="0"/>
              <a:t> network </a:t>
            </a:r>
            <a:r>
              <a:rPr lang="tr-TR" sz="3200" dirty="0" err="1" smtClean="0"/>
              <a:t>to</a:t>
            </a:r>
            <a:r>
              <a:rPr lang="tr-TR" sz="3200" dirty="0" smtClean="0"/>
              <a:t> </a:t>
            </a:r>
            <a:r>
              <a:rPr lang="tr-TR" sz="3200" dirty="0" err="1"/>
              <a:t>access</a:t>
            </a:r>
            <a:r>
              <a:rPr lang="tr-TR" sz="3200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339752" y="1268760"/>
            <a:ext cx="3757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Online </a:t>
            </a:r>
            <a:r>
              <a:rPr lang="tr-TR" sz="4000" dirty="0" err="1">
                <a:solidFill>
                  <a:srgbClr val="FF0000"/>
                </a:solidFill>
              </a:rPr>
              <a:t>databases</a:t>
            </a:r>
            <a:endParaRPr lang="tr-TR" sz="40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://t3.gstatic.com/images?q=tbn:ANd9GcT-KgG-mwdtfuWHo7rbPe0hCk9HzZu45z7q0QA8HWFbyimXVtK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31" y="4149080"/>
            <a:ext cx="31527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1844824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600" dirty="0" smtClean="0"/>
              <a:t>Databases </a:t>
            </a:r>
            <a:r>
              <a:rPr lang="tr-TR" sz="3600" dirty="0" err="1"/>
              <a:t>that</a:t>
            </a:r>
            <a:r>
              <a:rPr lang="tr-TR" sz="3600" dirty="0"/>
              <a:t> can </a:t>
            </a:r>
            <a:r>
              <a:rPr lang="tr-TR" sz="3600" dirty="0" smtClean="0"/>
              <a:t>be </a:t>
            </a:r>
            <a:r>
              <a:rPr lang="tr-TR" sz="3600" dirty="0" err="1" smtClean="0"/>
              <a:t>accessed</a:t>
            </a:r>
            <a:r>
              <a:rPr lang="tr-TR" sz="3600" dirty="0"/>
              <a:t>, </a:t>
            </a:r>
            <a:r>
              <a:rPr lang="tr-TR" sz="3600" dirty="0" err="1"/>
              <a:t>searched</a:t>
            </a:r>
            <a:r>
              <a:rPr lang="tr-TR" sz="3600" dirty="0"/>
              <a:t> </a:t>
            </a:r>
            <a:r>
              <a:rPr lang="tr-TR" sz="3600" dirty="0" err="1" smtClean="0"/>
              <a:t>and</a:t>
            </a:r>
            <a:r>
              <a:rPr lang="tr-TR" sz="3600" dirty="0"/>
              <a:t> </a:t>
            </a:r>
            <a:r>
              <a:rPr lang="en-US" sz="3600" dirty="0" err="1" smtClean="0"/>
              <a:t>analysed</a:t>
            </a:r>
            <a:r>
              <a:rPr lang="en-US" sz="3600" dirty="0" smtClean="0"/>
              <a:t> </a:t>
            </a:r>
            <a:r>
              <a:rPr lang="en-US" sz="3600" dirty="0"/>
              <a:t>on the Internet. It </a:t>
            </a:r>
            <a:r>
              <a:rPr lang="en-US" sz="3600" dirty="0" smtClean="0"/>
              <a:t>is</a:t>
            </a:r>
            <a:r>
              <a:rPr lang="tr-TR" sz="3600" dirty="0" smtClean="0"/>
              <a:t> </a:t>
            </a:r>
            <a:r>
              <a:rPr lang="tr-TR" sz="3600" dirty="0" err="1" smtClean="0"/>
              <a:t>also</a:t>
            </a:r>
            <a:r>
              <a:rPr lang="tr-TR" sz="3600" dirty="0" smtClean="0"/>
              <a:t> </a:t>
            </a:r>
            <a:r>
              <a:rPr lang="tr-TR" sz="3600" dirty="0" err="1"/>
              <a:t>possible</a:t>
            </a:r>
            <a:r>
              <a:rPr lang="tr-TR" sz="3600" dirty="0"/>
              <a:t> </a:t>
            </a:r>
            <a:r>
              <a:rPr lang="tr-TR" sz="3600" dirty="0" err="1"/>
              <a:t>to</a:t>
            </a:r>
            <a:r>
              <a:rPr lang="tr-TR" sz="3600" dirty="0"/>
              <a:t> </a:t>
            </a:r>
            <a:r>
              <a:rPr lang="tr-TR" sz="3600" dirty="0" err="1" smtClean="0"/>
              <a:t>download</a:t>
            </a:r>
            <a:r>
              <a:rPr lang="tr-TR" sz="3600" dirty="0"/>
              <a:t> </a:t>
            </a:r>
            <a:r>
              <a:rPr lang="en-US" sz="3600" dirty="0" smtClean="0"/>
              <a:t>data </a:t>
            </a:r>
            <a:r>
              <a:rPr lang="en-US" sz="3600" dirty="0"/>
              <a:t>from the Internet </a:t>
            </a:r>
            <a:r>
              <a:rPr lang="en-US" sz="3600" dirty="0" smtClean="0"/>
              <a:t>and</a:t>
            </a:r>
            <a:r>
              <a:rPr lang="tr-TR" sz="3600" dirty="0" smtClean="0"/>
              <a:t> </a:t>
            </a:r>
            <a:r>
              <a:rPr lang="en-US" sz="3600" dirty="0" smtClean="0"/>
              <a:t>store </a:t>
            </a:r>
            <a:r>
              <a:rPr lang="en-US" sz="3600" dirty="0"/>
              <a:t>it on the computer or </a:t>
            </a:r>
            <a:r>
              <a:rPr lang="en-US" sz="3600" dirty="0" smtClean="0"/>
              <a:t>an</a:t>
            </a:r>
            <a:r>
              <a:rPr lang="tr-TR" sz="3600" dirty="0" smtClean="0"/>
              <a:t> </a:t>
            </a:r>
            <a:r>
              <a:rPr lang="tr-TR" sz="3600" dirty="0" err="1" smtClean="0"/>
              <a:t>auxiliary</a:t>
            </a:r>
            <a:r>
              <a:rPr lang="tr-TR" sz="3600" dirty="0" smtClean="0"/>
              <a:t> </a:t>
            </a:r>
            <a:r>
              <a:rPr lang="tr-TR" sz="3600" dirty="0" err="1"/>
              <a:t>device</a:t>
            </a:r>
            <a:r>
              <a:rPr lang="tr-TR" sz="3600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411760" y="620688"/>
            <a:ext cx="40783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Internet </a:t>
            </a:r>
            <a:r>
              <a:rPr lang="tr-TR" sz="4000" dirty="0" err="1">
                <a:solidFill>
                  <a:srgbClr val="FF0000"/>
                </a:solidFill>
              </a:rPr>
              <a:t>databases</a:t>
            </a:r>
            <a:endParaRPr lang="tr-TR" sz="4000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www.winceron.com/images/databas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07704" y="2955943"/>
            <a:ext cx="5670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 smtClean="0"/>
              <a:t>Databases </a:t>
            </a:r>
            <a:r>
              <a:rPr lang="tr-TR" sz="3200" dirty="0" err="1"/>
              <a:t>that</a:t>
            </a:r>
            <a:r>
              <a:rPr lang="tr-TR" sz="3200" dirty="0"/>
              <a:t>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dirty="0" err="1" smtClean="0"/>
              <a:t>available</a:t>
            </a:r>
            <a:r>
              <a:rPr lang="tr-TR" sz="3200" dirty="0"/>
              <a:t> </a:t>
            </a:r>
            <a:r>
              <a:rPr lang="tr-TR" sz="3200" dirty="0" smtClean="0"/>
              <a:t>on </a:t>
            </a:r>
            <a:r>
              <a:rPr lang="tr-TR" sz="3200" dirty="0"/>
              <a:t>diskette </a:t>
            </a:r>
            <a:r>
              <a:rPr lang="tr-TR" sz="3200" dirty="0" err="1"/>
              <a:t>or</a:t>
            </a:r>
            <a:r>
              <a:rPr lang="tr-TR" sz="3200" dirty="0"/>
              <a:t> CD-ROM.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699792" y="1412776"/>
            <a:ext cx="3797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>
                <a:solidFill>
                  <a:srgbClr val="FF0000"/>
                </a:solidFill>
              </a:rPr>
              <a:t>Offline </a:t>
            </a:r>
            <a:r>
              <a:rPr lang="tr-TR" sz="4000" dirty="0" err="1">
                <a:solidFill>
                  <a:srgbClr val="FF0000"/>
                </a:solidFill>
              </a:rPr>
              <a:t>databases</a:t>
            </a:r>
            <a:endParaRPr lang="tr-TR" sz="40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://t0.gstatic.com/images?q=tbn:ANd9GcRdbpgwJC8wAd4OQfkCpuQaPgiK0C94N4iduwJbLL01IXl2U1uFp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33161"/>
            <a:ext cx="40195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1450519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 smtClean="0"/>
              <a:t>Databases </a:t>
            </a:r>
            <a:r>
              <a:rPr lang="tr-TR" sz="3200" dirty="0" err="1"/>
              <a:t>composed</a:t>
            </a:r>
            <a:r>
              <a:rPr lang="tr-TR" sz="3200" dirty="0"/>
              <a:t> </a:t>
            </a:r>
            <a:r>
              <a:rPr lang="tr-TR" sz="3200" dirty="0" smtClean="0"/>
              <a:t>of </a:t>
            </a:r>
            <a:r>
              <a:rPr lang="tr-TR" sz="3200" dirty="0" err="1" smtClean="0"/>
              <a:t>citations</a:t>
            </a:r>
            <a:r>
              <a:rPr lang="tr-TR" sz="3200" dirty="0" smtClean="0"/>
              <a:t> </a:t>
            </a:r>
            <a:r>
              <a:rPr lang="tr-TR" sz="3200" dirty="0" err="1"/>
              <a:t>to</a:t>
            </a:r>
            <a:r>
              <a:rPr lang="tr-TR" sz="3200" dirty="0"/>
              <a:t> </a:t>
            </a:r>
            <a:r>
              <a:rPr lang="tr-TR" sz="3200" dirty="0" err="1"/>
              <a:t>articles</a:t>
            </a:r>
            <a:r>
              <a:rPr lang="tr-TR" sz="3200" dirty="0"/>
              <a:t> in </a:t>
            </a:r>
            <a:r>
              <a:rPr lang="tr-TR" sz="3200" dirty="0" err="1" smtClean="0"/>
              <a:t>journals</a:t>
            </a:r>
            <a:r>
              <a:rPr lang="tr-TR" sz="3200" dirty="0" smtClean="0"/>
              <a:t>, </a:t>
            </a:r>
            <a:r>
              <a:rPr lang="tr-TR" sz="3200" dirty="0" err="1" smtClean="0"/>
              <a:t>magazines</a:t>
            </a:r>
            <a:r>
              <a:rPr lang="tr-TR" sz="3200" dirty="0"/>
              <a:t>, </a:t>
            </a:r>
            <a:r>
              <a:rPr lang="tr-TR" sz="3200" dirty="0" err="1" smtClean="0"/>
              <a:t>newspapers</a:t>
            </a:r>
            <a:r>
              <a:rPr lang="tr-TR" sz="3200" dirty="0" smtClean="0"/>
              <a:t>, marketing </a:t>
            </a:r>
            <a:r>
              <a:rPr lang="tr-TR" sz="3200" dirty="0" err="1"/>
              <a:t>research</a:t>
            </a:r>
            <a:r>
              <a:rPr lang="tr-TR" sz="3200" dirty="0"/>
              <a:t> </a:t>
            </a:r>
            <a:r>
              <a:rPr lang="tr-TR" sz="3200" dirty="0" err="1" smtClean="0"/>
              <a:t>studies</a:t>
            </a:r>
            <a:r>
              <a:rPr lang="tr-TR" sz="3200" dirty="0" smtClean="0"/>
              <a:t>, </a:t>
            </a:r>
            <a:r>
              <a:rPr lang="tr-TR" sz="3200" dirty="0" err="1" smtClean="0"/>
              <a:t>technical</a:t>
            </a:r>
            <a:r>
              <a:rPr lang="tr-TR" sz="3200" dirty="0" smtClean="0"/>
              <a:t> </a:t>
            </a:r>
            <a:r>
              <a:rPr lang="tr-TR" sz="3200" dirty="0" err="1"/>
              <a:t>reports</a:t>
            </a:r>
            <a:r>
              <a:rPr lang="tr-TR" sz="3200" dirty="0"/>
              <a:t>, </a:t>
            </a:r>
            <a:r>
              <a:rPr lang="tr-TR" sz="3200" dirty="0" err="1" smtClean="0"/>
              <a:t>government</a:t>
            </a:r>
            <a:r>
              <a:rPr lang="tr-TR" sz="3200" dirty="0"/>
              <a:t> </a:t>
            </a:r>
            <a:r>
              <a:rPr lang="en-US" sz="3200" dirty="0" smtClean="0"/>
              <a:t>documents</a:t>
            </a:r>
            <a:r>
              <a:rPr lang="en-US" sz="3200" dirty="0"/>
              <a:t>, and the like. </a:t>
            </a:r>
            <a:r>
              <a:rPr lang="en-US" sz="3200" dirty="0" smtClean="0"/>
              <a:t>They</a:t>
            </a:r>
            <a:r>
              <a:rPr lang="tr-TR" sz="3200" dirty="0" smtClean="0"/>
              <a:t> </a:t>
            </a:r>
            <a:r>
              <a:rPr lang="tr-TR" sz="3200" dirty="0" err="1" smtClean="0"/>
              <a:t>often</a:t>
            </a:r>
            <a:r>
              <a:rPr lang="tr-TR" sz="3200" dirty="0" smtClean="0"/>
              <a:t> </a:t>
            </a:r>
            <a:r>
              <a:rPr lang="tr-TR" sz="3200" dirty="0" err="1"/>
              <a:t>provide</a:t>
            </a:r>
            <a:r>
              <a:rPr lang="tr-TR" sz="3200" dirty="0"/>
              <a:t> </a:t>
            </a:r>
            <a:r>
              <a:rPr lang="tr-TR" sz="3200" dirty="0" err="1"/>
              <a:t>summaries</a:t>
            </a:r>
            <a:r>
              <a:rPr lang="tr-TR" sz="3200" dirty="0"/>
              <a:t> </a:t>
            </a:r>
            <a:r>
              <a:rPr lang="tr-TR" sz="3200" dirty="0" err="1" smtClean="0"/>
              <a:t>or</a:t>
            </a:r>
            <a:r>
              <a:rPr lang="tr-TR" sz="3200" dirty="0"/>
              <a:t> </a:t>
            </a:r>
            <a:r>
              <a:rPr lang="en-US" sz="3200" dirty="0" smtClean="0"/>
              <a:t>abstracts </a:t>
            </a:r>
            <a:r>
              <a:rPr lang="en-US" sz="3200" dirty="0"/>
              <a:t>of the material cited.</a:t>
            </a:r>
            <a:endParaRPr lang="tr-TR" sz="3200" dirty="0"/>
          </a:p>
        </p:txBody>
      </p:sp>
      <p:sp>
        <p:nvSpPr>
          <p:cNvPr id="3" name="Dikdörtgen 2"/>
          <p:cNvSpPr/>
          <p:nvPr/>
        </p:nvSpPr>
        <p:spPr>
          <a:xfrm>
            <a:off x="430916" y="4221088"/>
            <a:ext cx="289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(www.theses.com)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123728" y="404664"/>
            <a:ext cx="4602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err="1">
                <a:solidFill>
                  <a:srgbClr val="FF0000"/>
                </a:solidFill>
              </a:rPr>
              <a:t>Bibliographic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databases</a:t>
            </a:r>
            <a:endParaRPr lang="tr-TR" sz="36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http://library.wur.nl/infoboard/4b_searching/images/search_database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98" y="4005064"/>
            <a:ext cx="28003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23528" y="185934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Primary </a:t>
            </a:r>
            <a:r>
              <a:rPr lang="tr-TR" sz="2800" b="1" dirty="0" smtClean="0"/>
              <a:t>Data </a:t>
            </a:r>
            <a:r>
              <a:rPr lang="en-US" sz="2800" dirty="0" smtClean="0"/>
              <a:t>consists </a:t>
            </a:r>
            <a:r>
              <a:rPr lang="en-US" sz="2800" dirty="0"/>
              <a:t>of a collection of original primary data. It is often undertaken after the researcher has gained some insight into the issue by reviewing secondary research or by analyzing previously collected primary </a:t>
            </a:r>
            <a:r>
              <a:rPr lang="en-US" sz="2800" dirty="0" smtClean="0"/>
              <a:t>data.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 Primary data can be collected by: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Survey (questionnaire)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Observation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Experiment</a:t>
            </a:r>
          </a:p>
          <a:p>
            <a:pPr marL="457200" indent="-457200" algn="just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Projection</a:t>
            </a:r>
          </a:p>
          <a:p>
            <a:pPr algn="just"/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5318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99592" y="1556792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600" dirty="0" smtClean="0"/>
              <a:t>Databases </a:t>
            </a:r>
            <a:r>
              <a:rPr lang="tr-TR" sz="3600" dirty="0" err="1" smtClean="0"/>
              <a:t>containing</a:t>
            </a:r>
            <a:r>
              <a:rPr lang="tr-TR" sz="3600" dirty="0"/>
              <a:t> </a:t>
            </a:r>
            <a:r>
              <a:rPr lang="tr-TR" sz="3600" dirty="0" err="1" smtClean="0"/>
              <a:t>numerical</a:t>
            </a:r>
            <a:r>
              <a:rPr lang="tr-TR" sz="3600" dirty="0" smtClean="0"/>
              <a:t>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 smtClean="0"/>
              <a:t>statistical</a:t>
            </a:r>
            <a:r>
              <a:rPr lang="tr-TR" sz="3600" dirty="0"/>
              <a:t> </a:t>
            </a:r>
            <a:r>
              <a:rPr lang="tr-TR" sz="3600" dirty="0" err="1" smtClean="0"/>
              <a:t>information</a:t>
            </a:r>
            <a:r>
              <a:rPr lang="tr-TR" sz="3600" dirty="0" smtClean="0"/>
              <a:t> </a:t>
            </a:r>
            <a:r>
              <a:rPr lang="tr-TR" sz="3600" dirty="0" err="1"/>
              <a:t>that</a:t>
            </a:r>
            <a:r>
              <a:rPr lang="tr-TR" sz="3600" dirty="0"/>
              <a:t> </a:t>
            </a:r>
            <a:r>
              <a:rPr lang="tr-TR" sz="3600" dirty="0" err="1"/>
              <a:t>may</a:t>
            </a:r>
            <a:r>
              <a:rPr lang="tr-TR" sz="3600" dirty="0"/>
              <a:t> </a:t>
            </a:r>
            <a:r>
              <a:rPr lang="tr-TR" sz="3600" dirty="0" smtClean="0"/>
              <a:t>be </a:t>
            </a:r>
            <a:r>
              <a:rPr lang="tr-TR" sz="3600" dirty="0" err="1" smtClean="0"/>
              <a:t>important</a:t>
            </a:r>
            <a:r>
              <a:rPr lang="tr-TR" sz="3600" dirty="0" smtClean="0"/>
              <a:t> </a:t>
            </a:r>
            <a:r>
              <a:rPr lang="tr-TR" sz="3600" dirty="0" err="1"/>
              <a:t>sources</a:t>
            </a:r>
            <a:r>
              <a:rPr lang="tr-TR" sz="3600" dirty="0"/>
              <a:t> </a:t>
            </a:r>
            <a:r>
              <a:rPr lang="tr-TR" sz="3600" dirty="0" smtClean="0"/>
              <a:t>of </a:t>
            </a:r>
            <a:r>
              <a:rPr lang="tr-TR" sz="3600" dirty="0" err="1" smtClean="0"/>
              <a:t>secondary</a:t>
            </a:r>
            <a:r>
              <a:rPr lang="tr-TR" sz="3600" dirty="0" smtClean="0"/>
              <a:t> </a:t>
            </a:r>
            <a:r>
              <a:rPr lang="tr-TR" sz="3600" dirty="0"/>
              <a:t>data.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483768" y="548680"/>
            <a:ext cx="3771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err="1"/>
              <a:t>Numeric</a:t>
            </a:r>
            <a:r>
              <a:rPr lang="tr-TR" sz="3600" dirty="0"/>
              <a:t> </a:t>
            </a:r>
            <a:r>
              <a:rPr lang="tr-TR" sz="3600" dirty="0" err="1"/>
              <a:t>databases</a:t>
            </a:r>
            <a:endParaRPr lang="tr-TR" sz="3600" dirty="0"/>
          </a:p>
        </p:txBody>
      </p:sp>
      <p:pic>
        <p:nvPicPr>
          <p:cNvPr id="14338" name="Picture 2" descr="http://www.iso.org/iso/PUB10004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36" y="3284984"/>
            <a:ext cx="2857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99592" y="836712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/>
              <a:t>Databases </a:t>
            </a:r>
            <a:r>
              <a:rPr lang="tr-TR" sz="2800" dirty="0" err="1"/>
              <a:t>that</a:t>
            </a:r>
            <a:r>
              <a:rPr lang="tr-TR" sz="2800" dirty="0"/>
              <a:t> </a:t>
            </a:r>
            <a:r>
              <a:rPr lang="tr-TR" sz="2800" dirty="0" err="1"/>
              <a:t>contain</a:t>
            </a:r>
            <a:r>
              <a:rPr lang="tr-TR" sz="2800" dirty="0"/>
              <a:t> </a:t>
            </a:r>
            <a:r>
              <a:rPr lang="tr-TR" sz="2800" dirty="0" err="1" smtClean="0"/>
              <a:t>the</a:t>
            </a:r>
            <a:r>
              <a:rPr lang="tr-TR" sz="2800" dirty="0"/>
              <a:t> </a:t>
            </a:r>
            <a:r>
              <a:rPr lang="tr-TR" sz="2800" dirty="0" err="1" smtClean="0"/>
              <a:t>complete</a:t>
            </a:r>
            <a:r>
              <a:rPr lang="tr-TR" sz="2800" dirty="0" smtClean="0"/>
              <a:t> </a:t>
            </a:r>
            <a:r>
              <a:rPr lang="tr-TR" sz="2800" dirty="0" err="1"/>
              <a:t>text</a:t>
            </a:r>
            <a:r>
              <a:rPr lang="tr-TR" sz="2800" dirty="0"/>
              <a:t> </a:t>
            </a:r>
            <a:r>
              <a:rPr lang="tr-TR" sz="2800" dirty="0" smtClean="0"/>
              <a:t>of </a:t>
            </a:r>
            <a:r>
              <a:rPr lang="tr-TR" sz="2800" dirty="0" err="1" smtClean="0"/>
              <a:t>secondary</a:t>
            </a:r>
            <a:r>
              <a:rPr lang="tr-TR" sz="2800" dirty="0"/>
              <a:t> </a:t>
            </a:r>
            <a:r>
              <a:rPr lang="tr-TR" sz="2800" dirty="0" err="1" smtClean="0"/>
              <a:t>source</a:t>
            </a:r>
            <a:r>
              <a:rPr lang="tr-TR" sz="2800" dirty="0" smtClean="0"/>
              <a:t> </a:t>
            </a:r>
            <a:r>
              <a:rPr lang="tr-TR" sz="2800" dirty="0" err="1"/>
              <a:t>documents</a:t>
            </a:r>
            <a:r>
              <a:rPr lang="tr-TR" sz="2800" dirty="0"/>
              <a:t> </a:t>
            </a:r>
            <a:r>
              <a:rPr lang="tr-TR" sz="2800" dirty="0" err="1" smtClean="0"/>
              <a:t>comprising</a:t>
            </a:r>
            <a:r>
              <a:rPr lang="tr-TR" sz="2800" dirty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/>
              <a:t>database</a:t>
            </a:r>
            <a:r>
              <a:rPr lang="tr-TR" sz="2800" dirty="0" smtClean="0"/>
              <a:t>.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rgbClr val="FF0000"/>
                </a:solidFill>
              </a:rPr>
              <a:t>World Advertising Research Center WARC </a:t>
            </a:r>
            <a:r>
              <a:rPr lang="en-US" sz="2800" dirty="0">
                <a:solidFill>
                  <a:srgbClr val="FF0000"/>
                </a:solidFill>
              </a:rPr>
              <a:t>(www.warc.com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483768" y="116632"/>
            <a:ext cx="4095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/>
              <a:t>Full-</a:t>
            </a:r>
            <a:r>
              <a:rPr lang="tr-TR" sz="4000" dirty="0" err="1"/>
              <a:t>text</a:t>
            </a:r>
            <a:r>
              <a:rPr lang="tr-TR" sz="4000" dirty="0"/>
              <a:t> </a:t>
            </a:r>
            <a:r>
              <a:rPr lang="tr-TR" sz="4000" dirty="0" err="1"/>
              <a:t>databases</a:t>
            </a:r>
            <a:endParaRPr lang="tr-TR" sz="4000" dirty="0"/>
          </a:p>
        </p:txBody>
      </p:sp>
      <p:sp>
        <p:nvSpPr>
          <p:cNvPr id="4" name="Dikdörtgen 3"/>
          <p:cNvSpPr/>
          <p:nvPr/>
        </p:nvSpPr>
        <p:spPr>
          <a:xfrm>
            <a:off x="787156" y="2780928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A </a:t>
            </a:r>
            <a:r>
              <a:rPr lang="en-US" sz="3200" b="1" dirty="0"/>
              <a:t>full text database</a:t>
            </a:r>
            <a:r>
              <a:rPr lang="en-US" sz="3200" dirty="0"/>
              <a:t> or a </a:t>
            </a:r>
            <a:r>
              <a:rPr lang="en-US" sz="3200" b="1" dirty="0"/>
              <a:t>complete text database</a:t>
            </a:r>
            <a:r>
              <a:rPr lang="en-US" sz="3200" dirty="0"/>
              <a:t> is a database that contains the complete text of books, dissertations, journals, magazines, newspapers or other kinds of textual </a:t>
            </a:r>
            <a:r>
              <a:rPr lang="en-US" sz="3200" dirty="0">
                <a:hlinkClick r:id="rId2" tooltip="Document"/>
              </a:rPr>
              <a:t>documents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1560" y="1124744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For </a:t>
            </a:r>
            <a:r>
              <a:rPr lang="en-US" sz="2800" dirty="0"/>
              <a:t>example, the </a:t>
            </a:r>
            <a:r>
              <a:rPr lang="en-US" sz="2800" dirty="0" smtClean="0"/>
              <a:t>Non-Governmental</a:t>
            </a:r>
            <a:r>
              <a:rPr lang="tr-TR" sz="2800" dirty="0" smtClean="0"/>
              <a:t> </a:t>
            </a:r>
            <a:r>
              <a:rPr lang="en-US" sz="2800" dirty="0" err="1" smtClean="0"/>
              <a:t>Organisation</a:t>
            </a:r>
            <a:r>
              <a:rPr lang="en-US" sz="2800" dirty="0" smtClean="0"/>
              <a:t> NGO</a:t>
            </a:r>
            <a:r>
              <a:rPr lang="tr-TR" sz="2800" dirty="0" smtClean="0"/>
              <a:t> </a:t>
            </a:r>
            <a:r>
              <a:rPr lang="en-US" sz="2800" dirty="0" smtClean="0"/>
              <a:t>directory</a:t>
            </a:r>
            <a:r>
              <a:rPr lang="tr-TR" sz="2800" dirty="0" smtClean="0"/>
              <a:t> </a:t>
            </a:r>
            <a:r>
              <a:rPr lang="en-US" sz="2800" dirty="0" smtClean="0"/>
              <a:t>(</a:t>
            </a:r>
            <a:r>
              <a:rPr lang="en-US" sz="2800" dirty="0" smtClean="0">
                <a:hlinkClick r:id="rId2"/>
              </a:rPr>
              <a:t>www.rec.org/REC/Databases/NGODirectory/</a:t>
            </a:r>
            <a:r>
              <a:rPr lang="tr-TR" sz="2800" dirty="0" smtClean="0"/>
              <a:t> </a:t>
            </a:r>
            <a:r>
              <a:rPr lang="en-US" sz="2800" dirty="0" smtClean="0"/>
              <a:t>NGOfind.html)</a:t>
            </a:r>
            <a:r>
              <a:rPr lang="tr-TR" sz="2800" dirty="0" smtClean="0"/>
              <a:t> </a:t>
            </a:r>
            <a:r>
              <a:rPr lang="en-US" sz="2800" dirty="0" smtClean="0"/>
              <a:t>helps </a:t>
            </a:r>
            <a:r>
              <a:rPr lang="en-US" sz="2800" dirty="0"/>
              <a:t>to track </a:t>
            </a:r>
            <a:r>
              <a:rPr lang="en-US" sz="2800" dirty="0" smtClean="0"/>
              <a:t>down</a:t>
            </a:r>
            <a:r>
              <a:rPr lang="tr-TR" sz="2800" dirty="0" smtClean="0"/>
              <a:t> </a:t>
            </a:r>
            <a:r>
              <a:rPr lang="en-US" sz="2800" dirty="0" smtClean="0"/>
              <a:t>information </a:t>
            </a:r>
            <a:r>
              <a:rPr lang="en-US" sz="2800" dirty="0"/>
              <a:t>about </a:t>
            </a:r>
            <a:r>
              <a:rPr lang="en-US" sz="2800" dirty="0" smtClean="0"/>
              <a:t>environmental</a:t>
            </a:r>
            <a:r>
              <a:rPr lang="tr-TR" sz="2800" dirty="0" smtClean="0"/>
              <a:t> </a:t>
            </a:r>
            <a:r>
              <a:rPr lang="en-US" sz="2800" dirty="0" err="1" smtClean="0"/>
              <a:t>organisations</a:t>
            </a:r>
            <a:r>
              <a:rPr lang="en-US" sz="2800" dirty="0" smtClean="0"/>
              <a:t> </a:t>
            </a:r>
            <a:r>
              <a:rPr lang="en-US" sz="2800" dirty="0"/>
              <a:t>working in </a:t>
            </a:r>
            <a:r>
              <a:rPr lang="en-US" sz="2800" dirty="0" smtClean="0"/>
              <a:t>central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/>
              <a:t>eastern</a:t>
            </a:r>
            <a:r>
              <a:rPr lang="tr-TR" sz="2800" dirty="0"/>
              <a:t> Europe.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123728" y="332656"/>
            <a:ext cx="487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special-purpose </a:t>
            </a:r>
            <a:r>
              <a:rPr lang="en-US" sz="3200" b="1" dirty="0" smtClean="0"/>
              <a:t>databases</a:t>
            </a:r>
            <a:r>
              <a:rPr lang="en-US" sz="3200" dirty="0" smtClean="0"/>
              <a:t> </a:t>
            </a:r>
            <a:endParaRPr lang="tr-TR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18750" r="40765" b="6249"/>
          <a:stretch/>
        </p:blipFill>
        <p:spPr bwMode="auto">
          <a:xfrm>
            <a:off x="1015154" y="3783641"/>
            <a:ext cx="7329715" cy="30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79512" y="2090172"/>
            <a:ext cx="8748464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Syndicated sources of secondary data</a:t>
            </a:r>
            <a:endParaRPr lang="tr-T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67544" y="1628800"/>
            <a:ext cx="82809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B0F0"/>
                </a:solidFill>
              </a:rPr>
              <a:t> </a:t>
            </a:r>
            <a:endParaRPr lang="tr-TR" sz="2800" dirty="0" smtClean="0">
              <a:solidFill>
                <a:srgbClr val="00B0F0"/>
              </a:solidFill>
            </a:endParaRPr>
          </a:p>
          <a:p>
            <a:pPr algn="just"/>
            <a:r>
              <a:rPr lang="en-US" sz="3200" dirty="0" smtClean="0"/>
              <a:t>are </a:t>
            </a:r>
            <a:r>
              <a:rPr lang="en-US" sz="3200" dirty="0"/>
              <a:t>companies that </a:t>
            </a:r>
            <a:r>
              <a:rPr lang="en-US" sz="3200" dirty="0" smtClean="0"/>
              <a:t>collect</a:t>
            </a:r>
            <a:r>
              <a:rPr lang="tr-TR" sz="3200" dirty="0" smtClean="0"/>
              <a:t> </a:t>
            </a:r>
            <a:r>
              <a:rPr lang="en-US" sz="3200" dirty="0" smtClean="0"/>
              <a:t>and </a:t>
            </a:r>
            <a:r>
              <a:rPr lang="en-US" sz="3200" dirty="0"/>
              <a:t>sell common pools of </a:t>
            </a:r>
            <a:r>
              <a:rPr lang="en-US" sz="3200" dirty="0" smtClean="0"/>
              <a:t>data</a:t>
            </a:r>
            <a:r>
              <a:rPr lang="tr-TR" sz="3200" dirty="0" smtClean="0"/>
              <a:t> </a:t>
            </a:r>
            <a:r>
              <a:rPr lang="en-US" sz="3200" dirty="0" smtClean="0"/>
              <a:t>designed </a:t>
            </a:r>
            <a:r>
              <a:rPr lang="en-US" sz="3200" dirty="0"/>
              <a:t>to serve information needs shared by </a:t>
            </a:r>
            <a:r>
              <a:rPr lang="en-US" sz="3200" dirty="0" smtClean="0"/>
              <a:t>a</a:t>
            </a:r>
            <a:r>
              <a:rPr lang="tr-TR" sz="3200" dirty="0" smtClean="0"/>
              <a:t> </a:t>
            </a:r>
            <a:r>
              <a:rPr lang="en-US" sz="3200" dirty="0" smtClean="0"/>
              <a:t>number </a:t>
            </a:r>
            <a:r>
              <a:rPr lang="en-US" sz="3200" dirty="0"/>
              <a:t>of clients. These data are not collected with a focus on a specific </a:t>
            </a:r>
            <a:r>
              <a:rPr lang="en-US" sz="3200" dirty="0" smtClean="0"/>
              <a:t>political problem</a:t>
            </a:r>
            <a:r>
              <a:rPr lang="en-US" sz="3200" dirty="0"/>
              <a:t>, but the data and </a:t>
            </a:r>
            <a:r>
              <a:rPr lang="en-US" sz="3200" dirty="0" smtClean="0"/>
              <a:t>reports</a:t>
            </a:r>
            <a:r>
              <a:rPr lang="tr-TR" sz="3200" dirty="0" smtClean="0"/>
              <a:t> </a:t>
            </a:r>
            <a:r>
              <a:rPr lang="en-US" sz="3200" dirty="0" smtClean="0"/>
              <a:t>supplied </a:t>
            </a:r>
            <a:r>
              <a:rPr lang="en-US" sz="3200" dirty="0"/>
              <a:t>to </a:t>
            </a:r>
            <a:r>
              <a:rPr lang="en-US" sz="3200" dirty="0" smtClean="0"/>
              <a:t>organizations can </a:t>
            </a:r>
            <a:r>
              <a:rPr lang="en-US" sz="3200" dirty="0"/>
              <a:t>be </a:t>
            </a:r>
            <a:r>
              <a:rPr lang="en-US" sz="3200" dirty="0" smtClean="0"/>
              <a:t>personalized to</a:t>
            </a:r>
            <a:r>
              <a:rPr lang="tr-TR" sz="3200" dirty="0" smtClean="0"/>
              <a:t> </a:t>
            </a:r>
            <a:r>
              <a:rPr lang="en-US" sz="3200" dirty="0" smtClean="0"/>
              <a:t>fit </a:t>
            </a:r>
            <a:r>
              <a:rPr lang="en-US" sz="3200" dirty="0"/>
              <a:t>specific needs. </a:t>
            </a:r>
            <a:r>
              <a:rPr lang="en-GB" sz="3200" dirty="0" smtClean="0"/>
              <a:t>For example, public opinion pull conducted for political parties.</a:t>
            </a:r>
            <a:endParaRPr lang="en-GB" sz="3200" dirty="0"/>
          </a:p>
        </p:txBody>
      </p:sp>
      <p:sp>
        <p:nvSpPr>
          <p:cNvPr id="3" name="Dikdörtgen 2"/>
          <p:cNvSpPr/>
          <p:nvPr/>
        </p:nvSpPr>
        <p:spPr>
          <a:xfrm>
            <a:off x="1479916" y="260648"/>
            <a:ext cx="604441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syndicated services, </a:t>
            </a:r>
            <a:endParaRPr lang="tr-T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10417" r="24145" b="6250"/>
          <a:stretch/>
        </p:blipFill>
        <p:spPr bwMode="auto">
          <a:xfrm>
            <a:off x="1187624" y="404664"/>
            <a:ext cx="715554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>
            <a:off x="1187624" y="321297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4117323" y="321297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2339752" y="1844824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302567" y="343023"/>
            <a:ext cx="6575903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3600" b="1" dirty="0" err="1">
                <a:solidFill>
                  <a:srgbClr val="FF0000"/>
                </a:solidFill>
              </a:rPr>
              <a:t>Syndicated</a:t>
            </a:r>
            <a:r>
              <a:rPr lang="tr-TR" sz="3600" b="1" dirty="0">
                <a:solidFill>
                  <a:srgbClr val="FF0000"/>
                </a:solidFill>
              </a:rPr>
              <a:t> data </a:t>
            </a:r>
            <a:r>
              <a:rPr lang="tr-TR" sz="3600" b="1" dirty="0" err="1">
                <a:solidFill>
                  <a:srgbClr val="FF0000"/>
                </a:solidFill>
              </a:rPr>
              <a:t>from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FF0000"/>
                </a:solidFill>
              </a:rPr>
              <a:t>households</a:t>
            </a:r>
            <a:endParaRPr lang="tr-TR" sz="3600" b="1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6903" y="113926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 err="1" smtClean="0">
                <a:solidFill>
                  <a:srgbClr val="0070C0"/>
                </a:solidFill>
              </a:rPr>
              <a:t>Surveys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algn="just"/>
            <a:r>
              <a:rPr lang="en-US" sz="2400" dirty="0" smtClean="0"/>
              <a:t>Various </a:t>
            </a:r>
            <a:r>
              <a:rPr lang="en-US" sz="2400" dirty="0"/>
              <a:t>syndicated services regularly conduct </a:t>
            </a:r>
            <a:r>
              <a:rPr lang="en-US" sz="2400" b="1" dirty="0"/>
              <a:t>surveys </a:t>
            </a:r>
            <a:r>
              <a:rPr lang="en-US" sz="2400" dirty="0"/>
              <a:t>and </a:t>
            </a:r>
            <a:r>
              <a:rPr lang="en-US" sz="2400" b="1" dirty="0"/>
              <a:t>omnibus </a:t>
            </a:r>
            <a:r>
              <a:rPr lang="en-US" sz="2400" b="1" dirty="0" smtClean="0"/>
              <a:t>surveys</a:t>
            </a:r>
            <a:r>
              <a:rPr lang="en-US" sz="1400" b="1" dirty="0" smtClean="0">
                <a:solidFill>
                  <a:srgbClr val="FF0000"/>
                </a:solidFill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</a:rPr>
              <a:t>çok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amaçlı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gözatım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r>
              <a:rPr lang="en-US" sz="2400" dirty="0" smtClean="0"/>
              <a:t>. </a:t>
            </a:r>
            <a:r>
              <a:rPr lang="en-US" sz="2400" dirty="0"/>
              <a:t>In </a:t>
            </a:r>
            <a:r>
              <a:rPr lang="en-US" sz="2400" dirty="0" smtClean="0"/>
              <a:t>general, these </a:t>
            </a:r>
            <a:r>
              <a:rPr lang="en-US" sz="2400" dirty="0"/>
              <a:t>surveys involve interviews with a large number of respondents using </a:t>
            </a:r>
            <a:r>
              <a:rPr lang="en-US" sz="2400" dirty="0" smtClean="0"/>
              <a:t>a </a:t>
            </a:r>
            <a:r>
              <a:rPr lang="tr-TR" sz="2400" dirty="0" err="1" smtClean="0"/>
              <a:t>pre-designed</a:t>
            </a:r>
            <a:r>
              <a:rPr lang="tr-TR" sz="2400" dirty="0" smtClean="0"/>
              <a:t> </a:t>
            </a:r>
            <a:r>
              <a:rPr lang="tr-TR" sz="2400" dirty="0" err="1"/>
              <a:t>questionnaire</a:t>
            </a:r>
            <a:r>
              <a:rPr lang="tr-TR" sz="2400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16903" y="2858160"/>
            <a:ext cx="88488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b="1" dirty="0" smtClean="0">
              <a:solidFill>
                <a:srgbClr val="C00000"/>
              </a:solidFill>
            </a:endParaRPr>
          </a:p>
          <a:p>
            <a:pPr algn="just"/>
            <a:r>
              <a:rPr lang="tr-TR" sz="2400" b="1" dirty="0" smtClean="0">
                <a:solidFill>
                  <a:srgbClr val="C00000"/>
                </a:solidFill>
              </a:rPr>
              <a:t>Mail </a:t>
            </a:r>
            <a:r>
              <a:rPr lang="tr-TR" sz="2400" b="1" dirty="0" err="1">
                <a:solidFill>
                  <a:srgbClr val="C00000"/>
                </a:solidFill>
              </a:rPr>
              <a:t>diary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 smtClean="0">
                <a:solidFill>
                  <a:srgbClr val="C00000"/>
                </a:solidFill>
              </a:rPr>
              <a:t>panels</a:t>
            </a:r>
            <a:endParaRPr lang="tr-TR" sz="2400" b="1" dirty="0">
              <a:solidFill>
                <a:srgbClr val="C00000"/>
              </a:solidFill>
            </a:endParaRPr>
          </a:p>
          <a:p>
            <a:pPr algn="just"/>
            <a:r>
              <a:rPr lang="en-US" sz="2400" dirty="0"/>
              <a:t>are samples of respondents who provide specified information at regular </a:t>
            </a:r>
            <a:r>
              <a:rPr lang="en-US" sz="2400" dirty="0" smtClean="0"/>
              <a:t>intervals over an extended </a:t>
            </a:r>
            <a:r>
              <a:rPr lang="en-US" sz="2400" dirty="0"/>
              <a:t>period of time. These respondents may be </a:t>
            </a:r>
            <a:r>
              <a:rPr lang="en-US" sz="2400" dirty="0" err="1"/>
              <a:t>organisations</a:t>
            </a:r>
            <a:r>
              <a:rPr lang="en-US" sz="2400" dirty="0"/>
              <a:t>, </a:t>
            </a:r>
            <a:r>
              <a:rPr lang="en-US" sz="2400" dirty="0" smtClean="0"/>
              <a:t>households or individuals</a:t>
            </a:r>
            <a:r>
              <a:rPr lang="en-US" sz="2400" dirty="0"/>
              <a:t>, although household diary panels are most common.</a:t>
            </a:r>
            <a:endParaRPr lang="tr-TR" sz="2400" dirty="0"/>
          </a:p>
        </p:txBody>
      </p:sp>
      <p:sp>
        <p:nvSpPr>
          <p:cNvPr id="5" name="Dikdörtgen 4"/>
          <p:cNvSpPr/>
          <p:nvPr/>
        </p:nvSpPr>
        <p:spPr>
          <a:xfrm>
            <a:off x="295183" y="4869160"/>
            <a:ext cx="8590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tr-TR" sz="2400" b="1" dirty="0" smtClean="0">
              <a:solidFill>
                <a:srgbClr val="00B050"/>
              </a:solidFill>
            </a:endParaRPr>
          </a:p>
          <a:p>
            <a:pPr algn="just"/>
            <a:r>
              <a:rPr lang="tr-TR" sz="2400" b="1" dirty="0" smtClean="0">
                <a:solidFill>
                  <a:srgbClr val="00B050"/>
                </a:solidFill>
              </a:rPr>
              <a:t>Electronic </a:t>
            </a:r>
            <a:r>
              <a:rPr lang="tr-TR" sz="2400" b="1" dirty="0" err="1">
                <a:solidFill>
                  <a:srgbClr val="00B050"/>
                </a:solidFill>
              </a:rPr>
              <a:t>scanner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smtClean="0">
                <a:solidFill>
                  <a:srgbClr val="00B050"/>
                </a:solidFill>
              </a:rPr>
              <a:t>services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400" dirty="0" smtClean="0"/>
              <a:t>The </a:t>
            </a:r>
            <a:r>
              <a:rPr lang="en-US" sz="2400" dirty="0"/>
              <a:t>following example illustrates the nature and scope of electronic scanner </a:t>
            </a:r>
            <a:r>
              <a:rPr lang="en-US" sz="2400" dirty="0" smtClean="0"/>
              <a:t>services as </a:t>
            </a:r>
            <a:r>
              <a:rPr lang="en-US" sz="2400" dirty="0"/>
              <a:t>undertaken by A.C. Nielsen, who conduct consumer panel services in 18 </a:t>
            </a:r>
            <a:r>
              <a:rPr lang="en-US" sz="2400" dirty="0" smtClean="0"/>
              <a:t>countries </a:t>
            </a:r>
            <a:r>
              <a:rPr lang="tr-TR" sz="2400" dirty="0" err="1" smtClean="0"/>
              <a:t>around</a:t>
            </a:r>
            <a:r>
              <a:rPr lang="tr-TR" sz="2400" dirty="0" smtClean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world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3508" r="10278" b="16875"/>
          <a:stretch/>
        </p:blipFill>
        <p:spPr bwMode="auto">
          <a:xfrm>
            <a:off x="30480" y="982422"/>
            <a:ext cx="9113520" cy="509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5121" r="7584" b="6250"/>
          <a:stretch/>
        </p:blipFill>
        <p:spPr bwMode="auto">
          <a:xfrm>
            <a:off x="107504" y="620688"/>
            <a:ext cx="8892480" cy="575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10417" r="24145" b="6250"/>
          <a:stretch/>
        </p:blipFill>
        <p:spPr bwMode="auto">
          <a:xfrm>
            <a:off x="1187624" y="404664"/>
            <a:ext cx="715554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>
            <a:off x="6660232" y="2780928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4283968" y="1844824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5220072" y="1844824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162880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International </a:t>
            </a:r>
            <a:r>
              <a:rPr lang="en-US" sz="3200" b="1" dirty="0" smtClean="0">
                <a:solidFill>
                  <a:srgbClr val="FF0000"/>
                </a:solidFill>
              </a:rPr>
              <a:t>intelligence </a:t>
            </a:r>
            <a:endParaRPr lang="tr-TR" sz="3200" b="1" dirty="0" smtClean="0">
              <a:solidFill>
                <a:srgbClr val="FF0000"/>
              </a:solidFill>
            </a:endParaRPr>
          </a:p>
          <a:p>
            <a:pPr algn="just"/>
            <a:endParaRPr lang="tr-TR" sz="3200" b="1" dirty="0"/>
          </a:p>
          <a:p>
            <a:pPr algn="just"/>
            <a:r>
              <a:rPr lang="en-US" sz="3200" dirty="0" smtClean="0"/>
              <a:t>can </a:t>
            </a:r>
            <a:r>
              <a:rPr lang="en-US" sz="3200" dirty="0"/>
              <a:t>be defined as </a:t>
            </a:r>
            <a:r>
              <a:rPr lang="en-US" sz="3200" dirty="0" smtClean="0">
                <a:solidFill>
                  <a:srgbClr val="0000FF"/>
                </a:solidFill>
              </a:rPr>
              <a:t>qualified </a:t>
            </a:r>
            <a:r>
              <a:rPr lang="en-US" sz="3200" dirty="0">
                <a:solidFill>
                  <a:srgbClr val="0000FF"/>
                </a:solidFill>
              </a:rPr>
              <a:t>observations of events </a:t>
            </a:r>
            <a:r>
              <a:rPr lang="en-US" sz="3200" dirty="0" smtClean="0">
                <a:solidFill>
                  <a:srgbClr val="0000FF"/>
                </a:solidFill>
              </a:rPr>
              <a:t>and</a:t>
            </a:r>
            <a:r>
              <a:rPr lang="tr-TR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developments </a:t>
            </a:r>
            <a:r>
              <a:rPr lang="en-US" sz="3200" dirty="0">
                <a:solidFill>
                  <a:srgbClr val="0000FF"/>
                </a:solidFill>
              </a:rPr>
              <a:t>in the </a:t>
            </a:r>
            <a:r>
              <a:rPr lang="en-US" sz="3200" dirty="0" smtClean="0">
                <a:solidFill>
                  <a:srgbClr val="0000FF"/>
                </a:solidFill>
              </a:rPr>
              <a:t>international environment</a:t>
            </a:r>
            <a:r>
              <a:rPr lang="en-US" sz="3200" dirty="0" smtClean="0"/>
              <a:t>. </a:t>
            </a:r>
            <a:r>
              <a:rPr lang="en-US" sz="3200" dirty="0"/>
              <a:t>The use of the word ‘observations’ </a:t>
            </a:r>
            <a:r>
              <a:rPr lang="en-US" sz="3200" dirty="0" smtClean="0"/>
              <a:t>is</a:t>
            </a:r>
            <a:r>
              <a:rPr lang="tr-TR" sz="3200" dirty="0" smtClean="0"/>
              <a:t> </a:t>
            </a:r>
            <a:r>
              <a:rPr lang="en-US" sz="3200" dirty="0" smtClean="0"/>
              <a:t>presented </a:t>
            </a:r>
            <a:r>
              <a:rPr lang="en-US" sz="3200" dirty="0"/>
              <a:t>in a wide sense to include a variety of types of </a:t>
            </a:r>
            <a:r>
              <a:rPr lang="en-US" sz="3200" dirty="0" smtClean="0"/>
              <a:t>data. </a:t>
            </a:r>
            <a:endParaRPr lang="tr-TR" sz="3200" dirty="0"/>
          </a:p>
        </p:txBody>
      </p:sp>
      <p:pic>
        <p:nvPicPr>
          <p:cNvPr id="2050" name="Picture 2" descr="http://t3.gstatic.com/images?q=tbn:ANd9GcT3Lqy3juwp8VkK3LkkQf7kWyeUzGA3dc4ljuJnpBJ45pupJB9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8415"/>
            <a:ext cx="2627784" cy="235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t="18182" r="23252" b="10516"/>
          <a:stretch/>
        </p:blipFill>
        <p:spPr bwMode="auto">
          <a:xfrm>
            <a:off x="1115616" y="764704"/>
            <a:ext cx="6879772" cy="52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 flipH="1">
            <a:off x="2797809" y="1196752"/>
            <a:ext cx="576064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 flipV="1">
            <a:off x="683568" y="3789040"/>
            <a:ext cx="864096" cy="3913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 flipH="1" flipV="1">
            <a:off x="4355976" y="3818198"/>
            <a:ext cx="720080" cy="544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63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95536" y="1988840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 vital source of secondary data comes from </a:t>
            </a:r>
            <a:r>
              <a:rPr lang="en-US" sz="2800" dirty="0" smtClean="0"/>
              <a:t>within</a:t>
            </a:r>
            <a:r>
              <a:rPr lang="tr-TR" sz="2800" dirty="0" smtClean="0"/>
              <a:t> </a:t>
            </a:r>
            <a:r>
              <a:rPr lang="en-US" sz="2800" dirty="0" err="1" smtClean="0"/>
              <a:t>organisations</a:t>
            </a:r>
            <a:r>
              <a:rPr lang="en-US" sz="2800" dirty="0" smtClean="0"/>
              <a:t> that</a:t>
            </a:r>
            <a:r>
              <a:rPr lang="tr-TR" sz="2800" dirty="0" smtClean="0"/>
              <a:t> </a:t>
            </a:r>
            <a:r>
              <a:rPr lang="en-US" sz="2800" dirty="0" smtClean="0"/>
              <a:t>commission</a:t>
            </a:r>
            <a:r>
              <a:rPr lang="tr-TR" sz="1100" dirty="0" smtClean="0"/>
              <a:t>(</a:t>
            </a:r>
            <a:r>
              <a:rPr lang="tr-TR" sz="1400" b="1" dirty="0" smtClean="0">
                <a:solidFill>
                  <a:srgbClr val="FF0000"/>
                </a:solidFill>
              </a:rPr>
              <a:t>görevlendirme</a:t>
            </a:r>
            <a:r>
              <a:rPr lang="tr-TR" sz="1100" dirty="0" smtClean="0"/>
              <a:t>)</a:t>
            </a:r>
            <a:r>
              <a:rPr lang="tr-TR" sz="2800" dirty="0" err="1" smtClean="0"/>
              <a:t>business</a:t>
            </a:r>
            <a:r>
              <a:rPr lang="tr-TR" sz="2800" dirty="0" smtClean="0"/>
              <a:t> </a:t>
            </a:r>
            <a:r>
              <a:rPr lang="en-US" sz="2800" dirty="0" smtClean="0"/>
              <a:t>research</a:t>
            </a:r>
            <a:r>
              <a:rPr lang="en-US" sz="2800" dirty="0"/>
              <a:t>, </a:t>
            </a:r>
            <a:r>
              <a:rPr lang="en-US" sz="2800" dirty="0" smtClean="0"/>
              <a:t>namely</a:t>
            </a:r>
            <a:r>
              <a:rPr lang="tr-TR" sz="2800" dirty="0" smtClean="0"/>
              <a:t> </a:t>
            </a:r>
            <a:r>
              <a:rPr lang="en-US" sz="2800" dirty="0" smtClean="0"/>
              <a:t>internal </a:t>
            </a:r>
            <a:r>
              <a:rPr lang="en-US" sz="2800" dirty="0"/>
              <a:t>secondary data. These data are </a:t>
            </a:r>
            <a:r>
              <a:rPr lang="en-US" sz="2800" dirty="0" smtClean="0"/>
              <a:t>generally</a:t>
            </a:r>
            <a:r>
              <a:rPr lang="tr-TR" sz="2800" dirty="0" smtClean="0"/>
              <a:t> </a:t>
            </a:r>
            <a:r>
              <a:rPr lang="en-US" sz="2800" dirty="0" smtClean="0"/>
              <a:t>seen </a:t>
            </a:r>
            <a:r>
              <a:rPr lang="en-US" sz="2800" dirty="0"/>
              <a:t>as being ‘operational data’, i.e. data that represent the </a:t>
            </a:r>
            <a:r>
              <a:rPr lang="en-US" sz="2800" dirty="0" smtClean="0"/>
              <a:t>daily</a:t>
            </a:r>
            <a:r>
              <a:rPr lang="tr-TR" sz="2800" dirty="0" smtClean="0"/>
              <a:t> </a:t>
            </a:r>
            <a:r>
              <a:rPr lang="en-US" sz="2800" dirty="0" smtClean="0"/>
              <a:t>activities and</a:t>
            </a:r>
            <a:r>
              <a:rPr lang="tr-TR" sz="2800" dirty="0" smtClean="0"/>
              <a:t> </a:t>
            </a:r>
            <a:r>
              <a:rPr lang="en-US" sz="2800" dirty="0" smtClean="0"/>
              <a:t>transactions </a:t>
            </a:r>
            <a:r>
              <a:rPr lang="en-US" sz="2800" dirty="0"/>
              <a:t>of a business. 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Daily transactions</a:t>
            </a:r>
            <a:r>
              <a:rPr lang="tr-TR" sz="2800" dirty="0" smtClean="0"/>
              <a:t> </a:t>
            </a:r>
            <a:r>
              <a:rPr lang="en-US" sz="2800" dirty="0" smtClean="0"/>
              <a:t>may </a:t>
            </a:r>
            <a:r>
              <a:rPr lang="en-US" sz="2800" dirty="0"/>
              <a:t>be held in different </a:t>
            </a:r>
            <a:r>
              <a:rPr lang="en-US" sz="2800" dirty="0" smtClean="0"/>
              <a:t>departments</a:t>
            </a:r>
            <a:r>
              <a:rPr lang="tr-TR" sz="2800" dirty="0" smtClean="0"/>
              <a:t> </a:t>
            </a:r>
            <a:r>
              <a:rPr lang="en-US" sz="2800" dirty="0" smtClean="0"/>
              <a:t>such </a:t>
            </a:r>
            <a:r>
              <a:rPr lang="en-US" sz="2800" dirty="0"/>
              <a:t>as sales, accounts or human resources and stored in different manners.</a:t>
            </a:r>
            <a:endParaRPr lang="tr-TR" sz="2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1979712" y="571327"/>
            <a:ext cx="532859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400" b="1" dirty="0" err="1" smtClean="0"/>
              <a:t>Internal</a:t>
            </a:r>
            <a:r>
              <a:rPr lang="tr-TR" sz="4400" b="1" dirty="0" smtClean="0"/>
              <a:t> Data </a:t>
            </a:r>
            <a:r>
              <a:rPr lang="tr-TR" sz="4400" b="1" dirty="0" err="1" smtClean="0"/>
              <a:t>Sources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764704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Many companies see the benefits of </a:t>
            </a:r>
            <a:r>
              <a:rPr lang="en-US" sz="2800" dirty="0" smtClean="0"/>
              <a:t>compiling</a:t>
            </a:r>
            <a:r>
              <a:rPr lang="tr-TR" sz="1100" dirty="0" smtClean="0"/>
              <a:t>(derlemek)</a:t>
            </a:r>
            <a:r>
              <a:rPr lang="en-US" sz="1100" dirty="0" smtClean="0"/>
              <a:t> </a:t>
            </a:r>
            <a:r>
              <a:rPr lang="en-US" sz="2800" dirty="0"/>
              <a:t>comprehensive information </a:t>
            </a:r>
            <a:r>
              <a:rPr lang="en-US" sz="2800" dirty="0" smtClean="0"/>
              <a:t>about</a:t>
            </a:r>
            <a:r>
              <a:rPr lang="tr-TR" sz="2800" dirty="0" smtClean="0"/>
              <a:t> </a:t>
            </a:r>
            <a:r>
              <a:rPr lang="en-US" sz="2800" dirty="0" smtClean="0"/>
              <a:t>their</a:t>
            </a:r>
            <a:r>
              <a:rPr lang="tr-TR" sz="2800" dirty="0"/>
              <a:t> </a:t>
            </a:r>
            <a:r>
              <a:rPr lang="en-US" sz="2800" dirty="0" smtClean="0"/>
              <a:t>customers </a:t>
            </a:r>
            <a:r>
              <a:rPr lang="en-US" sz="2800" dirty="0"/>
              <a:t>and invest great amounts in developing and maintaining a </a:t>
            </a:r>
            <a:r>
              <a:rPr lang="en-US" sz="2800" b="1" dirty="0" smtClean="0"/>
              <a:t>customer</a:t>
            </a:r>
            <a:r>
              <a:rPr lang="tr-TR" sz="2800" b="1" dirty="0" smtClean="0"/>
              <a:t> </a:t>
            </a:r>
            <a:r>
              <a:rPr lang="en-US" sz="2800" b="1" dirty="0" smtClean="0"/>
              <a:t>database</a:t>
            </a:r>
            <a:r>
              <a:rPr lang="en-US" sz="2800" dirty="0"/>
              <a:t>. The customer database for many companies is used to drive all </a:t>
            </a:r>
            <a:r>
              <a:rPr lang="tr-TR" sz="2800" dirty="0" err="1" smtClean="0"/>
              <a:t>business</a:t>
            </a:r>
            <a:r>
              <a:rPr lang="tr-TR" sz="2800" dirty="0" smtClean="0"/>
              <a:t> </a:t>
            </a:r>
            <a:r>
              <a:rPr lang="en-US" sz="2800" dirty="0" smtClean="0"/>
              <a:t>strategies</a:t>
            </a:r>
            <a:r>
              <a:rPr lang="en-US" sz="2800" dirty="0"/>
              <a:t>. Customer data can be created by companies from past </a:t>
            </a:r>
            <a:r>
              <a:rPr lang="en-US" sz="2800" dirty="0" smtClean="0"/>
              <a:t>records,</a:t>
            </a:r>
            <a:r>
              <a:rPr lang="tr-TR" sz="2800" dirty="0" smtClean="0"/>
              <a:t> </a:t>
            </a:r>
            <a:r>
              <a:rPr lang="en-US" sz="2800" dirty="0" smtClean="0"/>
              <a:t>promotional</a:t>
            </a:r>
            <a:r>
              <a:rPr lang="tr-TR" sz="2800" dirty="0"/>
              <a:t> </a:t>
            </a:r>
            <a:r>
              <a:rPr lang="en-US" sz="2800" dirty="0" smtClean="0"/>
              <a:t>devices </a:t>
            </a:r>
            <a:r>
              <a:rPr lang="en-US" sz="2800" dirty="0"/>
              <a:t>such as competitions or direct response advertising. </a:t>
            </a:r>
            <a:endParaRPr lang="en-US" sz="2800" dirty="0" smtClean="0"/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database </a:t>
            </a:r>
            <a:r>
              <a:rPr lang="en-US" sz="2800" dirty="0"/>
              <a:t>is used to </a:t>
            </a:r>
            <a:r>
              <a:rPr lang="en-US" sz="2800" dirty="0" smtClean="0"/>
              <a:t>stimulate</a:t>
            </a:r>
            <a:r>
              <a:rPr lang="tr-TR" sz="2800" dirty="0" smtClean="0"/>
              <a:t> </a:t>
            </a:r>
            <a:r>
              <a:rPr lang="tr-TR" sz="2800" dirty="0" err="1" smtClean="0"/>
              <a:t>business</a:t>
            </a:r>
            <a:r>
              <a:rPr lang="tr-TR" sz="2800" dirty="0" smtClean="0"/>
              <a:t> </a:t>
            </a:r>
            <a:r>
              <a:rPr lang="en-US" sz="2800" dirty="0" smtClean="0"/>
              <a:t>activities</a:t>
            </a:r>
            <a:r>
              <a:rPr lang="en-US" sz="2800" dirty="0"/>
              <a:t>, and the response from </a:t>
            </a:r>
            <a:r>
              <a:rPr lang="en-US" sz="2800" dirty="0" smtClean="0"/>
              <a:t>these</a:t>
            </a:r>
            <a:r>
              <a:rPr lang="tr-TR" sz="2800" dirty="0" smtClean="0"/>
              <a:t> </a:t>
            </a:r>
            <a:r>
              <a:rPr lang="en-US" sz="2800" dirty="0" smtClean="0"/>
              <a:t>activities </a:t>
            </a:r>
            <a:r>
              <a:rPr lang="en-US" sz="2800" dirty="0"/>
              <a:t>is fed back to </a:t>
            </a:r>
            <a:r>
              <a:rPr lang="en-US" sz="2800" dirty="0" smtClean="0"/>
              <a:t>improve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/>
              <a:t>update</a:t>
            </a:r>
            <a:r>
              <a:rPr lang="tr-TR" sz="2800" dirty="0"/>
              <a:t> it.</a:t>
            </a:r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9512" y="2408688"/>
            <a:ext cx="864096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is </a:t>
            </a:r>
            <a:r>
              <a:rPr lang="en-US" sz="2800" dirty="0"/>
              <a:t>the practice of managing the spread of </a:t>
            </a:r>
            <a:r>
              <a:rPr lang="en-US" sz="2800" dirty="0">
                <a:hlinkClick r:id="rId2" tooltip="Information"/>
              </a:rPr>
              <a:t>information</a:t>
            </a:r>
            <a:r>
              <a:rPr lang="en-US" sz="2800" dirty="0"/>
              <a:t> between an individual or an </a:t>
            </a:r>
            <a:r>
              <a:rPr lang="en-US" sz="2800" dirty="0">
                <a:hlinkClick r:id="rId3" tooltip="Organization"/>
              </a:rPr>
              <a:t>organization</a:t>
            </a:r>
            <a:r>
              <a:rPr lang="en-US" sz="2800" dirty="0"/>
              <a:t> and the </a:t>
            </a:r>
            <a:r>
              <a:rPr lang="en-US" sz="2800" dirty="0">
                <a:hlinkClick r:id="rId4" tooltip="General public"/>
              </a:rPr>
              <a:t>public</a:t>
            </a:r>
            <a:r>
              <a:rPr lang="en-US" sz="2800" dirty="0" smtClean="0"/>
              <a:t>. </a:t>
            </a:r>
            <a:r>
              <a:rPr lang="en-US" sz="2800" dirty="0"/>
              <a:t>Public relations may include an organization or </a:t>
            </a:r>
            <a:r>
              <a:rPr lang="en-US" sz="2800" dirty="0">
                <a:hlinkClick r:id="rId5" tooltip="Individual"/>
              </a:rPr>
              <a:t>individual</a:t>
            </a:r>
            <a:r>
              <a:rPr lang="en-US" sz="2800" dirty="0"/>
              <a:t> gaining </a:t>
            </a:r>
            <a:r>
              <a:rPr lang="en-US" sz="2800" dirty="0">
                <a:hlinkClick r:id="rId6" tooltip="Publicity"/>
              </a:rPr>
              <a:t>exposure</a:t>
            </a:r>
            <a:r>
              <a:rPr lang="en-US" sz="2800" dirty="0"/>
              <a:t> to their audiences using topics of public interest and news items that do not require direct payment</a:t>
            </a:r>
            <a:r>
              <a:rPr lang="en-US" sz="2800" dirty="0" smtClean="0"/>
              <a:t>. </a:t>
            </a:r>
          </a:p>
          <a:p>
            <a:pPr algn="just"/>
            <a:endParaRPr lang="en-US" sz="28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2195736" y="1054477"/>
            <a:ext cx="4104456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Public relations</a:t>
            </a:r>
            <a:r>
              <a:rPr lang="en-US" sz="3600" dirty="0"/>
              <a:t> (</a:t>
            </a:r>
            <a:r>
              <a:rPr lang="en-US" sz="3600" b="1" dirty="0"/>
              <a:t>PR</a:t>
            </a:r>
            <a:r>
              <a:rPr lang="en-US" sz="3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9571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07504" y="1339021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Public relations</a:t>
            </a:r>
            <a:r>
              <a:rPr lang="en-US" sz="3600" dirty="0"/>
              <a:t>: </a:t>
            </a:r>
            <a:endParaRPr lang="en-US" sz="3600" dirty="0" smtClean="0"/>
          </a:p>
          <a:p>
            <a:endParaRPr lang="en-US" sz="3600" dirty="0" smtClean="0"/>
          </a:p>
          <a:p>
            <a:pPr algn="just"/>
            <a:r>
              <a:rPr lang="en-US" sz="3200" dirty="0" smtClean="0"/>
              <a:t>Voters complaints</a:t>
            </a:r>
            <a:r>
              <a:rPr lang="en-US" sz="3200" dirty="0"/>
              <a:t>, and </a:t>
            </a:r>
            <a:r>
              <a:rPr lang="en-US" sz="3200" dirty="0" smtClean="0"/>
              <a:t>voters recommendations</a:t>
            </a:r>
            <a:r>
              <a:rPr lang="tr-TR" sz="3200" dirty="0" smtClean="0"/>
              <a:t>,</a:t>
            </a:r>
            <a:r>
              <a:rPr lang="en-US" sz="3200" dirty="0" smtClean="0"/>
              <a:t> results </a:t>
            </a:r>
            <a:r>
              <a:rPr lang="en-US" sz="3200" dirty="0"/>
              <a:t>of the </a:t>
            </a:r>
            <a:r>
              <a:rPr lang="en-US" sz="3200" dirty="0" smtClean="0"/>
              <a:t>voter panels</a:t>
            </a:r>
            <a:r>
              <a:rPr lang="en-US" sz="3200" dirty="0"/>
              <a:t>.</a:t>
            </a:r>
            <a:endParaRPr lang="tr-TR" sz="3200" dirty="0"/>
          </a:p>
        </p:txBody>
      </p:sp>
      <p:pic>
        <p:nvPicPr>
          <p:cNvPr id="8194" name="Picture 2" descr="http://3.bp.blogspot.com/_wM2HIB7eRKQ/SIgbQLH80PI/AAAAAAAAASQ/hPXPZs_d9qo/s400/complaint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2" y="2420888"/>
            <a:ext cx="28765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67744" y="260648"/>
            <a:ext cx="4429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err="1">
                <a:solidFill>
                  <a:srgbClr val="0070C0"/>
                </a:solidFill>
              </a:rPr>
              <a:t>Geodemographic</a:t>
            </a:r>
            <a:r>
              <a:rPr lang="tr-TR" sz="3600" b="1" dirty="0">
                <a:solidFill>
                  <a:srgbClr val="0070C0"/>
                </a:solidFill>
              </a:rPr>
              <a:t> data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39552" y="1760616"/>
            <a:ext cx="820891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err="1" smtClean="0"/>
              <a:t>The</a:t>
            </a:r>
            <a:r>
              <a:rPr lang="tr-TR" sz="2800" dirty="0"/>
              <a:t> </a:t>
            </a:r>
            <a:r>
              <a:rPr lang="en-US" sz="2800" dirty="0" smtClean="0"/>
              <a:t>ability </a:t>
            </a:r>
            <a:r>
              <a:rPr lang="en-US" sz="2800" dirty="0"/>
              <a:t>to create those links and to graphically display analyses has been achieved </a:t>
            </a:r>
            <a:r>
              <a:rPr lang="en-US" sz="2800" dirty="0" smtClean="0"/>
              <a:t>with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development of </a:t>
            </a:r>
            <a:r>
              <a:rPr lang="en-US" sz="2800" b="1" dirty="0" err="1"/>
              <a:t>geodemographic</a:t>
            </a:r>
            <a:r>
              <a:rPr lang="en-US" sz="2800" b="1" dirty="0"/>
              <a:t> information systems </a:t>
            </a:r>
            <a:r>
              <a:rPr lang="en-US" sz="2800" dirty="0"/>
              <a:t>(GIS). At a base level, </a:t>
            </a:r>
            <a:r>
              <a:rPr lang="en-US" sz="2800" dirty="0" smtClean="0"/>
              <a:t>a</a:t>
            </a:r>
            <a:r>
              <a:rPr lang="tr-TR" sz="2800" dirty="0" smtClean="0"/>
              <a:t> </a:t>
            </a:r>
            <a:r>
              <a:rPr lang="en-US" sz="2800" dirty="0" smtClean="0"/>
              <a:t>GIS </a:t>
            </a:r>
            <a:r>
              <a:rPr lang="en-US" sz="2800" dirty="0"/>
              <a:t>matches geographic information with demographic information, allowing </a:t>
            </a:r>
            <a:r>
              <a:rPr lang="en-US" sz="2800" dirty="0" smtClean="0"/>
              <a:t>analyses</a:t>
            </a:r>
            <a:r>
              <a:rPr lang="tr-TR" sz="2800" dirty="0" smtClean="0"/>
              <a:t> </a:t>
            </a:r>
            <a:r>
              <a:rPr lang="en-US" sz="2800" dirty="0" smtClean="0"/>
              <a:t>to </a:t>
            </a:r>
            <a:r>
              <a:rPr lang="en-US" sz="2800" dirty="0"/>
              <a:t>be presented on </a:t>
            </a:r>
            <a:r>
              <a:rPr lang="en-US" sz="2800" b="1" dirty="0"/>
              <a:t>thematic maps</a:t>
            </a:r>
            <a:r>
              <a:rPr lang="en-US" sz="2800" dirty="0"/>
              <a:t>. </a:t>
            </a:r>
            <a:endParaRPr lang="en-US" sz="2800" dirty="0" smtClean="0"/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2274838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 err="1" smtClean="0"/>
              <a:t>Maps</a:t>
            </a:r>
            <a:r>
              <a:rPr lang="tr-TR" sz="3200" dirty="0" smtClean="0"/>
              <a:t> </a:t>
            </a:r>
            <a:r>
              <a:rPr lang="tr-TR" sz="3200" dirty="0" err="1"/>
              <a:t>that</a:t>
            </a:r>
            <a:r>
              <a:rPr lang="tr-TR" sz="3200" dirty="0"/>
              <a:t> </a:t>
            </a:r>
            <a:r>
              <a:rPr lang="tr-TR" sz="3200" dirty="0" err="1"/>
              <a:t>solve</a:t>
            </a:r>
            <a:r>
              <a:rPr lang="tr-TR" sz="3200" dirty="0"/>
              <a:t> </a:t>
            </a:r>
            <a:r>
              <a:rPr lang="tr-TR" sz="3200" dirty="0" smtClean="0"/>
              <a:t>marketing </a:t>
            </a:r>
            <a:r>
              <a:rPr lang="tr-TR" sz="3200" dirty="0" err="1" smtClean="0"/>
              <a:t>problems</a:t>
            </a:r>
            <a:r>
              <a:rPr lang="tr-TR" sz="3200" dirty="0"/>
              <a:t>. </a:t>
            </a:r>
            <a:r>
              <a:rPr lang="tr-TR" sz="3200" dirty="0" err="1"/>
              <a:t>They</a:t>
            </a:r>
            <a:r>
              <a:rPr lang="tr-TR" sz="3200" dirty="0"/>
              <a:t> </a:t>
            </a:r>
            <a:r>
              <a:rPr lang="tr-TR" sz="3200" dirty="0" err="1" smtClean="0"/>
              <a:t>combine</a:t>
            </a:r>
            <a:r>
              <a:rPr lang="tr-TR" sz="3200" dirty="0"/>
              <a:t> </a:t>
            </a:r>
            <a:r>
              <a:rPr lang="tr-TR" sz="3200" dirty="0" err="1" smtClean="0"/>
              <a:t>geography</a:t>
            </a:r>
            <a:r>
              <a:rPr lang="tr-TR" sz="3200" dirty="0" smtClean="0"/>
              <a:t> </a:t>
            </a:r>
            <a:r>
              <a:rPr lang="tr-TR" sz="3200" dirty="0" err="1"/>
              <a:t>with</a:t>
            </a:r>
            <a:r>
              <a:rPr lang="tr-TR" sz="3200" dirty="0"/>
              <a:t> </a:t>
            </a:r>
            <a:r>
              <a:rPr lang="tr-TR" sz="3200" dirty="0" err="1" smtClean="0"/>
              <a:t>demographic</a:t>
            </a:r>
            <a:r>
              <a:rPr lang="tr-TR" sz="3200" dirty="0"/>
              <a:t> </a:t>
            </a:r>
            <a:r>
              <a:rPr lang="tr-TR" sz="3200" dirty="0" err="1" smtClean="0"/>
              <a:t>information</a:t>
            </a:r>
            <a:r>
              <a:rPr lang="tr-TR" sz="3200" dirty="0" smtClean="0"/>
              <a:t> </a:t>
            </a:r>
            <a:r>
              <a:rPr lang="tr-TR" sz="3200" dirty="0" err="1"/>
              <a:t>and</a:t>
            </a:r>
            <a:r>
              <a:rPr lang="tr-TR" sz="3200" dirty="0"/>
              <a:t> a </a:t>
            </a:r>
            <a:r>
              <a:rPr lang="tr-TR" sz="3200" dirty="0" err="1" smtClean="0"/>
              <a:t>company’s</a:t>
            </a:r>
            <a:r>
              <a:rPr lang="tr-TR" sz="3200" dirty="0"/>
              <a:t> </a:t>
            </a:r>
            <a:r>
              <a:rPr lang="en-US" sz="3200" dirty="0" smtClean="0"/>
              <a:t>sales </a:t>
            </a:r>
            <a:r>
              <a:rPr lang="en-US" sz="3200" dirty="0"/>
              <a:t>data or other </a:t>
            </a:r>
            <a:r>
              <a:rPr lang="en-US" sz="3200" dirty="0" smtClean="0"/>
              <a:t>proprietary</a:t>
            </a:r>
            <a:r>
              <a:rPr lang="tr-TR" sz="3200" dirty="0" smtClean="0"/>
              <a:t> </a:t>
            </a:r>
            <a:r>
              <a:rPr lang="tr-TR" sz="3200" dirty="0" err="1" smtClean="0"/>
              <a:t>information</a:t>
            </a:r>
            <a:r>
              <a:rPr lang="tr-TR" sz="3200" dirty="0" smtClean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are</a:t>
            </a:r>
            <a:r>
              <a:rPr lang="tr-TR" sz="3200" dirty="0"/>
              <a:t> </a:t>
            </a:r>
            <a:r>
              <a:rPr lang="tr-TR" sz="3200" dirty="0" err="1" smtClean="0"/>
              <a:t>generated</a:t>
            </a:r>
            <a:r>
              <a:rPr lang="tr-TR" sz="3200" dirty="0"/>
              <a:t> </a:t>
            </a:r>
            <a:r>
              <a:rPr lang="tr-TR" sz="3200" dirty="0" err="1" smtClean="0"/>
              <a:t>by</a:t>
            </a:r>
            <a:r>
              <a:rPr lang="tr-TR" sz="3200" dirty="0" smtClean="0"/>
              <a:t> </a:t>
            </a:r>
            <a:r>
              <a:rPr lang="tr-TR" sz="3200" dirty="0"/>
              <a:t>a </a:t>
            </a:r>
            <a:r>
              <a:rPr lang="tr-TR" sz="3200" dirty="0" err="1"/>
              <a:t>computer</a:t>
            </a:r>
            <a:r>
              <a:rPr lang="tr-TR" sz="3200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83568" y="1552929"/>
            <a:ext cx="2875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err="1"/>
              <a:t>T</a:t>
            </a:r>
            <a:r>
              <a:rPr lang="tr-TR" sz="3200" b="1" dirty="0" err="1" smtClean="0"/>
              <a:t>hematic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maps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ocs.oracle.com/cd/E37975_01/web.111240/e16182/img/dvt_tmap_data_control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4339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8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9_mart_2009_secim_sonuc_haritas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r="3144"/>
          <a:stretch>
            <a:fillRect/>
          </a:stretch>
        </p:blipFill>
        <p:spPr>
          <a:xfrm>
            <a:off x="467544" y="548680"/>
            <a:ext cx="8379700" cy="5616624"/>
          </a:xfrm>
        </p:spPr>
      </p:pic>
    </p:spTree>
    <p:extLst>
      <p:ext uri="{BB962C8B-B14F-4D97-AF65-F5344CB8AC3E}">
        <p14:creationId xmlns:p14="http://schemas.microsoft.com/office/powerpoint/2010/main" val="2572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093334" y="404664"/>
            <a:ext cx="475252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92D050"/>
                </a:solidFill>
              </a:rPr>
              <a:t>D</a:t>
            </a:r>
            <a:r>
              <a:rPr lang="tr-TR" sz="4000" b="1" dirty="0" smtClean="0">
                <a:solidFill>
                  <a:srgbClr val="92D050"/>
                </a:solidFill>
              </a:rPr>
              <a:t>ata </a:t>
            </a:r>
            <a:r>
              <a:rPr lang="tr-TR" sz="4000" b="1" dirty="0" err="1" smtClean="0">
                <a:solidFill>
                  <a:srgbClr val="92D050"/>
                </a:solidFill>
              </a:rPr>
              <a:t>warehouse</a:t>
            </a:r>
            <a:endParaRPr lang="tr-TR" sz="4000" b="1" dirty="0">
              <a:solidFill>
                <a:srgbClr val="92D05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5536" y="1412776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/>
              <a:t>A </a:t>
            </a:r>
            <a:r>
              <a:rPr lang="en-US" sz="3200" i="1" dirty="0" smtClean="0"/>
              <a:t>data warehouse </a:t>
            </a:r>
            <a:r>
              <a:rPr lang="en-US" sz="3200" i="1" dirty="0"/>
              <a:t>is as much a process of gathering </a:t>
            </a:r>
            <a:r>
              <a:rPr lang="en-US" sz="3200" i="1" dirty="0" smtClean="0"/>
              <a:t>disparate</a:t>
            </a:r>
            <a:r>
              <a:rPr lang="tr-TR" sz="1100" i="1" dirty="0" smtClean="0"/>
              <a:t>(</a:t>
            </a:r>
            <a:r>
              <a:rPr lang="tr-TR" sz="1400" b="1" i="1" dirty="0" smtClean="0">
                <a:solidFill>
                  <a:srgbClr val="FF0000"/>
                </a:solidFill>
              </a:rPr>
              <a:t>farklı</a:t>
            </a:r>
            <a:r>
              <a:rPr lang="tr-TR" sz="1100" i="1" dirty="0" smtClean="0"/>
              <a:t>)</a:t>
            </a:r>
            <a:r>
              <a:rPr lang="en-US" sz="3200" i="1" dirty="0" smtClean="0"/>
              <a:t>data,</a:t>
            </a:r>
            <a:r>
              <a:rPr lang="tr-TR" sz="3200" i="1" dirty="0" smtClean="0"/>
              <a:t> </a:t>
            </a:r>
            <a:r>
              <a:rPr lang="en-US" sz="3200" i="1" dirty="0" smtClean="0"/>
              <a:t>converting </a:t>
            </a:r>
            <a:r>
              <a:rPr lang="en-US" sz="3200" i="1" dirty="0"/>
              <a:t>it into </a:t>
            </a:r>
            <a:r>
              <a:rPr lang="en-US" sz="3200" i="1" dirty="0" smtClean="0"/>
              <a:t>a</a:t>
            </a:r>
            <a:r>
              <a:rPr lang="tr-TR" sz="3200" i="1" dirty="0" smtClean="0"/>
              <a:t> </a:t>
            </a:r>
            <a:r>
              <a:rPr lang="en-US" sz="3200" i="1" dirty="0" smtClean="0"/>
              <a:t>consistent </a:t>
            </a:r>
            <a:r>
              <a:rPr lang="en-US" sz="3200" i="1" dirty="0"/>
              <a:t>format that can aid </a:t>
            </a:r>
            <a:r>
              <a:rPr lang="en-US" sz="3200" i="1" dirty="0" smtClean="0"/>
              <a:t>political decision</a:t>
            </a:r>
            <a:r>
              <a:rPr lang="en-US" sz="3200" i="1" dirty="0"/>
              <a:t>-making, as it is a configuration </a:t>
            </a:r>
            <a:r>
              <a:rPr lang="en-US" sz="3200" i="1" dirty="0" smtClean="0"/>
              <a:t>of</a:t>
            </a:r>
            <a:r>
              <a:rPr lang="tr-TR" sz="3200" i="1" dirty="0" smtClean="0"/>
              <a:t> </a:t>
            </a:r>
            <a:r>
              <a:rPr lang="en-US" sz="3200" i="1" dirty="0" smtClean="0"/>
              <a:t>software </a:t>
            </a:r>
            <a:r>
              <a:rPr lang="en-US" sz="3200" i="1" dirty="0"/>
              <a:t>and </a:t>
            </a:r>
            <a:r>
              <a:rPr lang="en-US" sz="3200" i="1" dirty="0" smtClean="0"/>
              <a:t>hardware.</a:t>
            </a:r>
            <a:r>
              <a:rPr lang="tr-TR" sz="3200" i="1" dirty="0"/>
              <a:t> </a:t>
            </a:r>
            <a:endParaRPr lang="en-US" sz="3200" i="1" dirty="0" smtClean="0"/>
          </a:p>
          <a:p>
            <a:pPr algn="just"/>
            <a:endParaRPr lang="en-US" sz="3200" i="1" dirty="0"/>
          </a:p>
          <a:p>
            <a:pPr algn="just"/>
            <a:r>
              <a:rPr lang="en-US" sz="3200" i="1" dirty="0" smtClean="0"/>
              <a:t>Data warehouses </a:t>
            </a:r>
            <a:r>
              <a:rPr lang="en-US" sz="3200" i="1" dirty="0"/>
              <a:t>empower users by providing them with </a:t>
            </a:r>
            <a:r>
              <a:rPr lang="en-US" sz="3200" i="1" dirty="0" smtClean="0"/>
              <a:t>access</a:t>
            </a:r>
            <a:r>
              <a:rPr lang="tr-TR" sz="3200" i="1" dirty="0" smtClean="0"/>
              <a:t> </a:t>
            </a:r>
            <a:r>
              <a:rPr lang="en-US" sz="3200" i="1" dirty="0" smtClean="0"/>
              <a:t>to </a:t>
            </a:r>
            <a:r>
              <a:rPr lang="en-US" sz="3200" i="1" dirty="0"/>
              <a:t>a whole array of information in an </a:t>
            </a:r>
            <a:r>
              <a:rPr lang="en-US" sz="3200" i="1" dirty="0" err="1"/>
              <a:t>organisation</a:t>
            </a:r>
            <a:r>
              <a:rPr lang="en-US" sz="3200" i="1" dirty="0"/>
              <a:t>, making it </a:t>
            </a:r>
            <a:r>
              <a:rPr lang="en-US" sz="3200" i="1" dirty="0" smtClean="0"/>
              <a:t>available</a:t>
            </a:r>
            <a:r>
              <a:rPr lang="tr-TR" sz="3200" i="1" dirty="0" smtClean="0"/>
              <a:t> </a:t>
            </a:r>
            <a:r>
              <a:rPr lang="en-US" sz="3200" i="1" dirty="0" smtClean="0"/>
              <a:t>for </a:t>
            </a:r>
            <a:r>
              <a:rPr lang="en-US" sz="3200" i="1" dirty="0"/>
              <a:t>use </a:t>
            </a:r>
            <a:r>
              <a:rPr lang="en-US" sz="3200" i="1" dirty="0" smtClean="0"/>
              <a:t>in</a:t>
            </a:r>
            <a:r>
              <a:rPr lang="tr-TR" sz="3200" i="1" dirty="0" smtClean="0"/>
              <a:t> </a:t>
            </a:r>
            <a:r>
              <a:rPr lang="tr-TR" sz="3200" i="1" dirty="0" err="1" smtClean="0"/>
              <a:t>other</a:t>
            </a:r>
            <a:r>
              <a:rPr lang="tr-TR" sz="3200" i="1" dirty="0" smtClean="0"/>
              <a:t> </a:t>
            </a:r>
            <a:r>
              <a:rPr lang="tr-TR" sz="3200" i="1" dirty="0" err="1"/>
              <a:t>applications</a:t>
            </a:r>
            <a:r>
              <a:rPr lang="tr-TR" sz="3200" i="1" dirty="0"/>
              <a:t>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1596856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</a:rPr>
              <a:t>International intelligence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(</a:t>
            </a:r>
            <a:r>
              <a:rPr lang="en-US" sz="3600" b="1" dirty="0" smtClean="0"/>
              <a:t>IB</a:t>
            </a:r>
            <a:r>
              <a:rPr lang="en-US" sz="3600" dirty="0" smtClean="0"/>
              <a:t>) </a:t>
            </a:r>
            <a:r>
              <a:rPr lang="en-US" sz="3600" dirty="0"/>
              <a:t>is a set </a:t>
            </a:r>
            <a:r>
              <a:rPr lang="en-US" sz="3600" dirty="0">
                <a:solidFill>
                  <a:srgbClr val="0000FF"/>
                </a:solidFill>
              </a:rPr>
              <a:t>of theories, methodologies, processes, architectures, and technologies that transform raw data into meaningful and useful information for </a:t>
            </a:r>
            <a:r>
              <a:rPr lang="en-US" sz="3600" dirty="0" smtClean="0">
                <a:solidFill>
                  <a:srgbClr val="0000FF"/>
                </a:solidFill>
              </a:rPr>
              <a:t>international purposes</a:t>
            </a:r>
            <a:r>
              <a:rPr lang="en-US" sz="3600" dirty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1" y="1260043"/>
            <a:ext cx="79928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 </a:t>
            </a:r>
            <a:r>
              <a:rPr lang="tr-TR" sz="2800" dirty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s </a:t>
            </a:r>
            <a:r>
              <a:rPr lang="en-US" sz="2800" dirty="0">
                <a:solidFill>
                  <a:srgbClr val="FF0000"/>
                </a:solidFill>
              </a:rPr>
              <a:t>a collection of integrated databases designed to support </a:t>
            </a:r>
            <a:r>
              <a:rPr lang="en-US" sz="2800" dirty="0" smtClean="0">
                <a:solidFill>
                  <a:srgbClr val="FF0000"/>
                </a:solidFill>
              </a:rPr>
              <a:t>managerial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decision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making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and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problem </a:t>
            </a:r>
            <a:r>
              <a:rPr lang="tr-TR" sz="2800" dirty="0" err="1">
                <a:solidFill>
                  <a:srgbClr val="FF0000"/>
                </a:solidFill>
              </a:rPr>
              <a:t>solving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tr-TR" sz="2800" dirty="0"/>
          </a:p>
          <a:p>
            <a:pPr algn="just"/>
            <a:r>
              <a:rPr lang="en-US" sz="2800" b="1" dirty="0"/>
              <a:t>2 </a:t>
            </a:r>
            <a:r>
              <a:rPr lang="tr-TR" sz="2800" dirty="0"/>
              <a:t>E</a:t>
            </a:r>
            <a:r>
              <a:rPr lang="en-US" sz="2800" dirty="0" err="1" smtClean="0"/>
              <a:t>ssentially</a:t>
            </a:r>
            <a:r>
              <a:rPr lang="en-US" sz="2800" dirty="0" smtClean="0"/>
              <a:t> </a:t>
            </a:r>
            <a:r>
              <a:rPr lang="en-US" sz="2800" dirty="0"/>
              <a:t>becomes a giant database that can include survey data held in a </a:t>
            </a:r>
            <a:r>
              <a:rPr lang="en-US" sz="2800" dirty="0" smtClean="0"/>
              <a:t>database</a:t>
            </a:r>
            <a:r>
              <a:rPr lang="tr-TR" sz="2800" dirty="0" smtClean="0"/>
              <a:t> format.</a:t>
            </a:r>
          </a:p>
          <a:p>
            <a:pPr algn="just"/>
            <a:endParaRPr lang="tr-TR" sz="2800" dirty="0"/>
          </a:p>
          <a:p>
            <a:pPr algn="just"/>
            <a:r>
              <a:rPr lang="en-US" sz="2800" b="1" dirty="0"/>
              <a:t>3 </a:t>
            </a:r>
            <a:r>
              <a:rPr lang="tr-TR" sz="2800" dirty="0"/>
              <a:t>P</a:t>
            </a:r>
            <a:r>
              <a:rPr lang="en-US" sz="2800" dirty="0" err="1" smtClean="0"/>
              <a:t>hysically</a:t>
            </a:r>
            <a:r>
              <a:rPr lang="en-US" sz="2800" dirty="0" smtClean="0"/>
              <a:t> </a:t>
            </a:r>
            <a:r>
              <a:rPr lang="en-US" sz="2800" dirty="0"/>
              <a:t>separates an </a:t>
            </a:r>
            <a:r>
              <a:rPr lang="en-US" sz="2800" dirty="0" err="1"/>
              <a:t>organisation’s</a:t>
            </a:r>
            <a:r>
              <a:rPr lang="en-US" sz="2800" dirty="0"/>
              <a:t> operational data systems from its decision</a:t>
            </a:r>
          </a:p>
          <a:p>
            <a:pPr algn="just"/>
            <a:r>
              <a:rPr lang="tr-TR" sz="2800" dirty="0" err="1"/>
              <a:t>support</a:t>
            </a:r>
            <a:r>
              <a:rPr lang="tr-TR" sz="2800" dirty="0"/>
              <a:t> </a:t>
            </a:r>
            <a:r>
              <a:rPr lang="tr-TR" sz="2800" dirty="0" err="1"/>
              <a:t>systems</a:t>
            </a:r>
            <a:r>
              <a:rPr lang="tr-TR" sz="2800" dirty="0"/>
              <a:t>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83568" y="620688"/>
            <a:ext cx="2580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/>
              <a:t>D</a:t>
            </a:r>
            <a:r>
              <a:rPr lang="en-US" sz="2800" b="1" i="1" dirty="0" err="1" smtClean="0"/>
              <a:t>atawarehouse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27584" y="260648"/>
            <a:ext cx="276377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r-TR" sz="4000" b="1" dirty="0">
                <a:solidFill>
                  <a:srgbClr val="FFFF00"/>
                </a:solidFill>
              </a:rPr>
              <a:t>Data </a:t>
            </a:r>
            <a:r>
              <a:rPr lang="tr-TR" sz="4000" b="1" dirty="0" err="1">
                <a:solidFill>
                  <a:srgbClr val="FFFF00"/>
                </a:solidFill>
              </a:rPr>
              <a:t>mining</a:t>
            </a:r>
            <a:endParaRPr lang="tr-TR" sz="4000" b="1" dirty="0">
              <a:solidFill>
                <a:srgbClr val="FFFF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67544" y="1196752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Data mining is a process of discovering meaningful </a:t>
            </a:r>
            <a:r>
              <a:rPr lang="en-US" sz="2800" dirty="0" smtClean="0"/>
              <a:t>correlations,</a:t>
            </a:r>
            <a:r>
              <a:rPr lang="tr-TR" sz="2800" dirty="0" smtClean="0"/>
              <a:t> </a:t>
            </a:r>
            <a:r>
              <a:rPr lang="en-US" sz="2800" dirty="0" smtClean="0"/>
              <a:t>patterns </a:t>
            </a:r>
            <a:r>
              <a:rPr lang="en-US" sz="2800" dirty="0"/>
              <a:t>and trends </a:t>
            </a:r>
            <a:r>
              <a:rPr lang="en-US" sz="2800" dirty="0" smtClean="0"/>
              <a:t>by</a:t>
            </a:r>
            <a:r>
              <a:rPr lang="tr-TR" sz="2800" dirty="0" smtClean="0"/>
              <a:t> </a:t>
            </a:r>
            <a:r>
              <a:rPr lang="en-US" sz="2800" dirty="0" smtClean="0"/>
              <a:t>shifting </a:t>
            </a:r>
            <a:r>
              <a:rPr lang="en-US" sz="2800" dirty="0"/>
              <a:t>through large amounts of </a:t>
            </a:r>
            <a:r>
              <a:rPr lang="en-US" sz="2800" dirty="0" smtClean="0"/>
              <a:t>data</a:t>
            </a:r>
            <a:r>
              <a:rPr lang="tr-TR" sz="2800" dirty="0" smtClean="0"/>
              <a:t> </a:t>
            </a:r>
            <a:r>
              <a:rPr lang="en-US" sz="2800" dirty="0" smtClean="0"/>
              <a:t>stored </a:t>
            </a:r>
            <a:r>
              <a:rPr lang="en-US" sz="2800" dirty="0"/>
              <a:t>in repositories. The process uses </a:t>
            </a:r>
            <a:r>
              <a:rPr lang="en-US" sz="2800" dirty="0" smtClean="0"/>
              <a:t>pattern</a:t>
            </a:r>
            <a:r>
              <a:rPr lang="tr-TR" sz="2800" dirty="0" smtClean="0"/>
              <a:t> </a:t>
            </a:r>
            <a:r>
              <a:rPr lang="en-US" sz="2800" dirty="0" smtClean="0"/>
              <a:t>recognition </a:t>
            </a:r>
            <a:r>
              <a:rPr lang="en-US" sz="2800" dirty="0"/>
              <a:t>as well as statistical and mathematical techniques</a:t>
            </a:r>
            <a:r>
              <a:rPr lang="en-US" sz="2800" dirty="0" smtClean="0"/>
              <a:t>. 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Data mining</a:t>
            </a:r>
            <a:r>
              <a:rPr lang="tr-TR" sz="2800" dirty="0"/>
              <a:t> </a:t>
            </a:r>
            <a:r>
              <a:rPr lang="en-US" sz="2800" dirty="0" smtClean="0"/>
              <a:t>should not</a:t>
            </a:r>
            <a:r>
              <a:rPr lang="tr-TR" sz="2800" dirty="0" smtClean="0"/>
              <a:t> </a:t>
            </a:r>
            <a:r>
              <a:rPr lang="en-US" sz="2800" dirty="0" smtClean="0"/>
              <a:t>be </a:t>
            </a:r>
            <a:r>
              <a:rPr lang="en-US" sz="2800" dirty="0"/>
              <a:t>confused with </a:t>
            </a:r>
            <a:r>
              <a:rPr lang="en-US" sz="2800" dirty="0" err="1"/>
              <a:t>datawarehousing</a:t>
            </a:r>
            <a:r>
              <a:rPr lang="en-US" sz="2800" dirty="0"/>
              <a:t>.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err="1" smtClean="0"/>
              <a:t>datawarehouse</a:t>
            </a:r>
            <a:r>
              <a:rPr lang="en-US" sz="2800" dirty="0" smtClean="0"/>
              <a:t> </a:t>
            </a:r>
            <a:r>
              <a:rPr lang="en-US" sz="2800" dirty="0"/>
              <a:t>could be termed a ‘</a:t>
            </a:r>
            <a:r>
              <a:rPr lang="en-US" sz="2800" dirty="0" smtClean="0"/>
              <a:t>repository’</a:t>
            </a:r>
            <a:r>
              <a:rPr lang="tr-TR" sz="2800" dirty="0" smtClean="0"/>
              <a:t> </a:t>
            </a:r>
            <a:r>
              <a:rPr lang="en-US" sz="2800" dirty="0" smtClean="0"/>
              <a:t>or </a:t>
            </a:r>
            <a:r>
              <a:rPr lang="en-US" sz="2800" dirty="0"/>
              <a:t>a place </a:t>
            </a:r>
            <a:r>
              <a:rPr lang="en-US" sz="2800" dirty="0" smtClean="0"/>
              <a:t>where</a:t>
            </a:r>
            <a:r>
              <a:rPr lang="tr-TR" sz="2800" dirty="0" smtClean="0"/>
              <a:t> </a:t>
            </a:r>
            <a:r>
              <a:rPr lang="en-US" sz="2800" dirty="0" smtClean="0"/>
              <a:t>large </a:t>
            </a:r>
            <a:r>
              <a:rPr lang="en-US" sz="2800" dirty="0"/>
              <a:t>amounts of sometimes disparate sources of data are stored; </a:t>
            </a:r>
            <a:r>
              <a:rPr lang="en-US" sz="2800" dirty="0" smtClean="0"/>
              <a:t>data</a:t>
            </a:r>
            <a:r>
              <a:rPr lang="tr-TR" sz="2800" dirty="0" smtClean="0"/>
              <a:t> </a:t>
            </a:r>
            <a:r>
              <a:rPr lang="en-US" sz="2800" dirty="0" smtClean="0"/>
              <a:t>mining </a:t>
            </a:r>
            <a:r>
              <a:rPr lang="en-US" sz="2800" dirty="0"/>
              <a:t>is a process that depends upon access </a:t>
            </a:r>
            <a:r>
              <a:rPr lang="en-US" sz="2800" dirty="0" smtClean="0"/>
              <a:t>to</a:t>
            </a:r>
            <a:r>
              <a:rPr lang="tr-TR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data held in that repository.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282128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Examples of what data mining aims to </a:t>
            </a:r>
            <a:r>
              <a:rPr lang="en-US" sz="3200" b="1" i="1" dirty="0" smtClean="0">
                <a:solidFill>
                  <a:srgbClr val="C00000"/>
                </a:solidFill>
              </a:rPr>
              <a:t>do</a:t>
            </a:r>
            <a:r>
              <a:rPr lang="tr-TR" sz="3200" b="1" i="1" dirty="0" smtClean="0">
                <a:solidFill>
                  <a:srgbClr val="C00000"/>
                </a:solidFill>
              </a:rPr>
              <a:t>:</a:t>
            </a:r>
            <a:endParaRPr lang="en-US" sz="3200" b="1" i="1" dirty="0">
              <a:solidFill>
                <a:srgbClr val="C00000"/>
              </a:solidFill>
            </a:endParaRPr>
          </a:p>
          <a:p>
            <a:r>
              <a:rPr lang="en-US" sz="2400" dirty="0"/>
              <a:t>■ Classify customers into specific categories that are meaningful to </a:t>
            </a:r>
            <a:r>
              <a:rPr lang="en-US" sz="2400" dirty="0" smtClean="0"/>
              <a:t>decision-makers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dirty="0"/>
              <a:t>■ Identify potential target markets that possess the characteristics </a:t>
            </a:r>
            <a:r>
              <a:rPr lang="en-US" sz="2400" dirty="0" smtClean="0"/>
              <a:t>that</a:t>
            </a:r>
            <a:r>
              <a:rPr lang="tr-TR" sz="2400" dirty="0" smtClean="0"/>
              <a:t> </a:t>
            </a:r>
            <a:r>
              <a:rPr lang="en-US" sz="2400" dirty="0" smtClean="0"/>
              <a:t>decision</a:t>
            </a:r>
            <a:r>
              <a:rPr lang="tr-TR" sz="2400" dirty="0" smtClean="0"/>
              <a:t> </a:t>
            </a:r>
            <a:r>
              <a:rPr lang="en-US" sz="2400" dirty="0" smtClean="0"/>
              <a:t>makers</a:t>
            </a:r>
            <a:r>
              <a:rPr lang="tr-TR" sz="2400" dirty="0" smtClean="0"/>
              <a:t> </a:t>
            </a:r>
            <a:r>
              <a:rPr lang="tr-TR" sz="2400" dirty="0" err="1" smtClean="0"/>
              <a:t>seek</a:t>
            </a:r>
            <a:endParaRPr lang="tr-TR" sz="2400" dirty="0" smtClean="0"/>
          </a:p>
          <a:p>
            <a:endParaRPr lang="tr-TR" sz="2400" dirty="0"/>
          </a:p>
          <a:p>
            <a:r>
              <a:rPr lang="en-US" sz="2400" dirty="0"/>
              <a:t>■ Forecast sales or the use of </a:t>
            </a:r>
            <a:r>
              <a:rPr lang="en-US" sz="2400" dirty="0" smtClean="0"/>
              <a:t>services</a:t>
            </a:r>
            <a:endParaRPr lang="tr-TR" sz="2400" dirty="0" smtClean="0"/>
          </a:p>
          <a:p>
            <a:endParaRPr lang="tr-TR" sz="2400" dirty="0"/>
          </a:p>
          <a:p>
            <a:r>
              <a:rPr lang="en-US" sz="2400" dirty="0" smtClean="0"/>
              <a:t>■ </a:t>
            </a:r>
            <a:r>
              <a:rPr lang="en-US" sz="2400" dirty="0"/>
              <a:t>Discover which types of products or services are purchased </a:t>
            </a:r>
            <a:r>
              <a:rPr lang="en-US" sz="2400" dirty="0" smtClean="0"/>
              <a:t>together</a:t>
            </a:r>
            <a:endParaRPr lang="tr-TR" sz="2400" dirty="0" smtClean="0"/>
          </a:p>
          <a:p>
            <a:endParaRPr lang="en-US" sz="2400" dirty="0"/>
          </a:p>
          <a:p>
            <a:r>
              <a:rPr lang="en-US" sz="2400" dirty="0"/>
              <a:t>■ Discover patterns and trends over time, such as ‘after graduation, students </a:t>
            </a:r>
            <a:r>
              <a:rPr lang="en-US" sz="2400" dirty="0" smtClean="0"/>
              <a:t>take</a:t>
            </a:r>
            <a:r>
              <a:rPr lang="tr-TR" sz="2400" dirty="0" smtClean="0"/>
              <a:t> </a:t>
            </a:r>
            <a:r>
              <a:rPr lang="en-US" sz="2400" dirty="0" smtClean="0"/>
              <a:t>a </a:t>
            </a:r>
            <a:r>
              <a:rPr lang="en-US" sz="2400" dirty="0"/>
              <a:t>holiday’, and be able to show the probabilities associated with </a:t>
            </a:r>
            <a:r>
              <a:rPr lang="en-US" sz="2400" dirty="0" smtClean="0"/>
              <a:t>different</a:t>
            </a:r>
            <a:r>
              <a:rPr lang="tr-TR" sz="2400" dirty="0" smtClean="0"/>
              <a:t> </a:t>
            </a:r>
            <a:r>
              <a:rPr lang="tr-TR" sz="2400" dirty="0" err="1" smtClean="0"/>
              <a:t>holiday</a:t>
            </a:r>
            <a:r>
              <a:rPr lang="tr-TR" sz="2400" dirty="0" smtClean="0"/>
              <a:t> </a:t>
            </a:r>
            <a:r>
              <a:rPr lang="tr-TR" sz="2400" dirty="0" err="1"/>
              <a:t>types</a:t>
            </a:r>
            <a:r>
              <a:rPr lang="tr-T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907704" y="4581128"/>
            <a:ext cx="504056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dirty="0" smtClean="0">
                <a:latin typeface="Freestyle Script" pitchFamily="66" charset="0"/>
              </a:rPr>
              <a:t>Time </a:t>
            </a:r>
            <a:r>
              <a:rPr lang="tr-TR" sz="4400" dirty="0" err="1" smtClean="0">
                <a:latin typeface="Freestyle Script" pitchFamily="66" charset="0"/>
              </a:rPr>
              <a:t>to</a:t>
            </a:r>
            <a:r>
              <a:rPr lang="tr-TR" sz="4400" dirty="0" smtClean="0">
                <a:latin typeface="Freestyle Script" pitchFamily="66" charset="0"/>
              </a:rPr>
              <a:t> </a:t>
            </a:r>
            <a:r>
              <a:rPr lang="tr-TR" sz="4400" dirty="0" err="1" smtClean="0">
                <a:latin typeface="Freestyle Script" pitchFamily="66" charset="0"/>
              </a:rPr>
              <a:t>run</a:t>
            </a:r>
            <a:r>
              <a:rPr lang="tr-TR" sz="4400" dirty="0" smtClean="0">
                <a:latin typeface="Freestyle Script" pitchFamily="66" charset="0"/>
              </a:rPr>
              <a:t> </a:t>
            </a:r>
            <a:r>
              <a:rPr lang="tr-TR" sz="4400" dirty="0" err="1" smtClean="0">
                <a:latin typeface="Freestyle Script" pitchFamily="66" charset="0"/>
              </a:rPr>
              <a:t>out</a:t>
            </a:r>
            <a:r>
              <a:rPr lang="tr-TR" sz="4400" dirty="0" smtClean="0">
                <a:latin typeface="Freestyle Script" pitchFamily="66" charset="0"/>
              </a:rPr>
              <a:t>!!!</a:t>
            </a:r>
            <a:endParaRPr lang="tr-TR" sz="4400" dirty="0">
              <a:latin typeface="Freestyle Script" pitchFamily="66" charset="0"/>
            </a:endParaRPr>
          </a:p>
        </p:txBody>
      </p:sp>
      <p:pic>
        <p:nvPicPr>
          <p:cNvPr id="3" name="Picture 2" descr="anima030-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94" y="1224174"/>
            <a:ext cx="3319338" cy="33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692643" y="476672"/>
            <a:ext cx="593887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600" b="1" dirty="0"/>
              <a:t>Advantages </a:t>
            </a:r>
            <a:r>
              <a:rPr lang="en-US" sz="3600" b="1" dirty="0" smtClean="0"/>
              <a:t>of </a:t>
            </a:r>
            <a:r>
              <a:rPr lang="en-US" sz="3600" b="1" dirty="0"/>
              <a:t>secondary data</a:t>
            </a:r>
            <a:endParaRPr lang="tr-TR" sz="3600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251520" y="2348880"/>
            <a:ext cx="547260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Secondary data are </a:t>
            </a:r>
            <a:r>
              <a:rPr lang="en-US" sz="2800" dirty="0" smtClean="0"/>
              <a:t>easily</a:t>
            </a:r>
            <a:r>
              <a:rPr lang="tr-TR" sz="2800" dirty="0" smtClean="0"/>
              <a:t> </a:t>
            </a:r>
            <a:r>
              <a:rPr lang="en-US" sz="2800" dirty="0" smtClean="0"/>
              <a:t>accessible</a:t>
            </a:r>
            <a:endParaRPr lang="tr-TR" sz="28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899592" y="3337828"/>
            <a:ext cx="352839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relatively inexpensive </a:t>
            </a:r>
            <a:endParaRPr 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1043608" y="4221088"/>
            <a:ext cx="295232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quickly obtained</a:t>
            </a:r>
            <a:endParaRPr lang="tr-TR" sz="2800" dirty="0"/>
          </a:p>
        </p:txBody>
      </p:sp>
      <p:pic>
        <p:nvPicPr>
          <p:cNvPr id="1026" name="Picture 2" descr="http://www.yourdictionary.com/images/main.eas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92" y="1708219"/>
            <a:ext cx="1609084" cy="16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national.ae/deployedfiles/Assets/Richmedia/Image/SaxoPress/AD201305154460-1-2_Quickly_rev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83" y="3861048"/>
            <a:ext cx="2944515" cy="17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2315</TotalTime>
  <Words>2158</Words>
  <Application>Microsoft Macintosh PowerPoint</Application>
  <PresentationFormat>On-screen Show (4:3)</PresentationFormat>
  <Paragraphs>170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Calibri</vt:lpstr>
      <vt:lpstr>Freestyle Script</vt:lpstr>
      <vt:lpstr>Arial</vt:lpstr>
      <vt:lpstr>Ofis Teması</vt:lpstr>
      <vt:lpstr>Secondary data collection</vt:lpstr>
      <vt:lpstr>Secondary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Secondary data collection</dc:title>
  <dc:creator>sony</dc:creator>
  <cp:lastModifiedBy>Microsoft Office User</cp:lastModifiedBy>
  <cp:revision>122</cp:revision>
  <dcterms:created xsi:type="dcterms:W3CDTF">2013-08-14T14:37:27Z</dcterms:created>
  <dcterms:modified xsi:type="dcterms:W3CDTF">2018-03-18T20:14:46Z</dcterms:modified>
</cp:coreProperties>
</file>