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handoutMasterIdLst>
    <p:handoutMasterId r:id="rId86"/>
  </p:handoutMasterIdLst>
  <p:sldIdLst>
    <p:sldId id="256" r:id="rId2"/>
    <p:sldId id="373" r:id="rId3"/>
    <p:sldId id="374" r:id="rId4"/>
    <p:sldId id="257" r:id="rId5"/>
    <p:sldId id="258" r:id="rId6"/>
    <p:sldId id="259" r:id="rId7"/>
    <p:sldId id="260" r:id="rId8"/>
    <p:sldId id="378" r:id="rId9"/>
    <p:sldId id="375" r:id="rId10"/>
    <p:sldId id="261" r:id="rId11"/>
    <p:sldId id="262" r:id="rId12"/>
    <p:sldId id="263" r:id="rId13"/>
    <p:sldId id="264" r:id="rId14"/>
    <p:sldId id="266" r:id="rId15"/>
    <p:sldId id="376" r:id="rId16"/>
    <p:sldId id="267" r:id="rId17"/>
    <p:sldId id="269" r:id="rId18"/>
    <p:sldId id="270" r:id="rId19"/>
    <p:sldId id="377" r:id="rId20"/>
    <p:sldId id="272" r:id="rId21"/>
    <p:sldId id="273" r:id="rId22"/>
    <p:sldId id="274" r:id="rId23"/>
    <p:sldId id="275" r:id="rId24"/>
    <p:sldId id="276" r:id="rId25"/>
    <p:sldId id="277" r:id="rId26"/>
    <p:sldId id="278" r:id="rId27"/>
    <p:sldId id="279" r:id="rId28"/>
    <p:sldId id="282" r:id="rId29"/>
    <p:sldId id="283" r:id="rId30"/>
    <p:sldId id="284" r:id="rId31"/>
    <p:sldId id="285" r:id="rId32"/>
    <p:sldId id="379" r:id="rId33"/>
    <p:sldId id="287" r:id="rId34"/>
    <p:sldId id="288" r:id="rId35"/>
    <p:sldId id="380" r:id="rId36"/>
    <p:sldId id="289" r:id="rId37"/>
    <p:sldId id="381" r:id="rId38"/>
    <p:sldId id="290" r:id="rId39"/>
    <p:sldId id="382" r:id="rId40"/>
    <p:sldId id="391" r:id="rId41"/>
    <p:sldId id="392" r:id="rId42"/>
    <p:sldId id="291" r:id="rId43"/>
    <p:sldId id="292" r:id="rId44"/>
    <p:sldId id="293" r:id="rId45"/>
    <p:sldId id="294" r:id="rId46"/>
    <p:sldId id="295" r:id="rId47"/>
    <p:sldId id="296" r:id="rId48"/>
    <p:sldId id="297" r:id="rId49"/>
    <p:sldId id="298"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6" r:id="rId66"/>
    <p:sldId id="327" r:id="rId67"/>
    <p:sldId id="393" r:id="rId68"/>
    <p:sldId id="328" r:id="rId69"/>
    <p:sldId id="329" r:id="rId70"/>
    <p:sldId id="330" r:id="rId71"/>
    <p:sldId id="331" r:id="rId72"/>
    <p:sldId id="394" r:id="rId73"/>
    <p:sldId id="333" r:id="rId74"/>
    <p:sldId id="395" r:id="rId75"/>
    <p:sldId id="332" r:id="rId76"/>
    <p:sldId id="396" r:id="rId77"/>
    <p:sldId id="335" r:id="rId78"/>
    <p:sldId id="334" r:id="rId79"/>
    <p:sldId id="336" r:id="rId80"/>
    <p:sldId id="337" r:id="rId81"/>
    <p:sldId id="338" r:id="rId82"/>
    <p:sldId id="339" r:id="rId83"/>
    <p:sldId id="340" r:id="rId8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79"/>
    <p:restoredTop sz="80693"/>
  </p:normalViewPr>
  <p:slideViewPr>
    <p:cSldViewPr>
      <p:cViewPr>
        <p:scale>
          <a:sx n="90" d="100"/>
          <a:sy n="90" d="100"/>
        </p:scale>
        <p:origin x="6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handoutMaster" Target="handoutMasters/handoutMaster1.xml"/><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57E9D2-2550-E943-A059-221789437627}" type="datetimeFigureOut">
              <a:rPr lang="en-US" smtClean="0"/>
              <a:t>4/1/18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74324E-7C43-9C49-B894-10771E465CAB}" type="slidenum">
              <a:rPr lang="en-US" smtClean="0"/>
              <a:t>‹#›</a:t>
            </a:fld>
            <a:endParaRPr lang="en-US"/>
          </a:p>
        </p:txBody>
      </p:sp>
    </p:spTree>
    <p:extLst>
      <p:ext uri="{BB962C8B-B14F-4D97-AF65-F5344CB8AC3E}">
        <p14:creationId xmlns:p14="http://schemas.microsoft.com/office/powerpoint/2010/main" val="117684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2DCC6-3300-5547-AE8E-960DA7B37F5B}" type="datetimeFigureOut">
              <a:rPr lang="en-US" smtClean="0"/>
              <a:t>4/1/18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1BAF1-8363-6246-82D8-79A9E13D6C41}" type="slidenum">
              <a:rPr lang="en-US" smtClean="0"/>
              <a:t>‹#›</a:t>
            </a:fld>
            <a:endParaRPr lang="en-US"/>
          </a:p>
        </p:txBody>
      </p:sp>
    </p:spTree>
    <p:extLst>
      <p:ext uri="{BB962C8B-B14F-4D97-AF65-F5344CB8AC3E}">
        <p14:creationId xmlns:p14="http://schemas.microsoft.com/office/powerpoint/2010/main" val="40822768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C7DBE32B-0CE2-1C46-9C53-153199F54282}" type="datetime1">
              <a:rPr lang="tr-TR" smtClean="0"/>
              <a:t>1.04.2018</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2EC9ED8-93C0-3240-80E4-3A8BCB0198EC}" type="datetime1">
              <a:rPr lang="tr-TR" smtClean="0"/>
              <a:t>1.04.2018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F377B71-7A29-174D-A164-24A988460796}" type="datetime1">
              <a:rPr lang="tr-TR" smtClean="0"/>
              <a:t>1.04.2018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C7D83ED9-B7F1-6A40-8D5C-EBAECB885FF0}" type="datetime1">
              <a:rPr lang="tr-TR" smtClean="0"/>
              <a:t>1.04.2018</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8174FEB0-B935-8043-9B73-06EA753F0165}" type="datetime1">
              <a:rPr lang="tr-TR" smtClean="0"/>
              <a:t>1.04.2018</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F302176B-0E47-46AC-8F43-DAB4B8A37D06}" type="slidenum">
              <a:rPr lang="tr-TR" smtClean="0"/>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DD8AEF0E-B88A-7940-A5D7-2DFEB8B25332}" type="datetime1">
              <a:rPr lang="tr-TR" smtClean="0"/>
              <a:t>1.04.2018</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3521852B-62DC-E342-910F-85DAB53797F9}" type="datetime1">
              <a:rPr lang="tr-TR" smtClean="0"/>
              <a:t>1.04.2018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F302176B-0E47-46AC-8F43-DAB4B8A37D06}" type="slidenum">
              <a:rPr lang="tr-TR" smtClean="0"/>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A89E9D34-B837-1E48-9387-88419DD317B9}" type="datetime1">
              <a:rPr lang="tr-TR" smtClean="0"/>
              <a:t>1.04.2018</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CB6C69EF-CD14-A046-99B8-01F67C689238}" type="datetime1">
              <a:rPr lang="tr-TR" smtClean="0"/>
              <a:t>1.04.2018</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D0B6AF6F-5161-1F4D-BC32-B6F6FFB62AD0}" type="datetime1">
              <a:rPr lang="tr-TR" smtClean="0"/>
              <a:t>1.04.2018</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E0C387CC-0F7B-F441-A18F-BC71CCDBDB61}" type="datetime1">
              <a:rPr lang="tr-TR" smtClean="0"/>
              <a:t>1.04.2018</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F302176B-0E47-46AC-8F43-DAB4B8A37D06}" type="slidenum">
              <a:rPr lang="tr-TR" smtClean="0"/>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65A48A6-87A0-244D-A61C-1E96031477B2}" type="datetime1">
              <a:rPr lang="tr-TR" smtClean="0"/>
              <a:t>1.04.2018</a:t>
            </a:fld>
            <a:endParaRPr lang="tr-T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302176B-0E47-46AC-8F43-DAB4B8A37D06}" type="slidenum">
              <a:rPr lang="tr-TR" smtClean="0"/>
              <a:t>‹#›</a:t>
            </a:fld>
            <a:endParaRPr lang="tr-T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uMUQAVfcHSLjOM&amp;tbnid=sQnjCYSWozp0rM:&amp;ved=0CAgQjRwwAA&amp;url=http://www.erm.ecs.soton.ac.uk/theme6/primary_data_subjects.html&amp;ei=_uIxUrDeEsXStAaj6YHgBA&amp;psig=AFQjCNG7awwaODhKYW6rqueh34Dn8Ip0Kg&amp;ust=1379087486387098" TargetMode="Externa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cahQqDPXynfZoM&amp;tbnid=L0U7_L6qDQmmGM:&amp;ved=0CAgQjRwwAA&amp;url=http://www.ahmetcetintas.com/en-komik-telefon-sakalari-gulme-krizine-gireceksiniz.html&amp;ei=BeYxUpLwCM3Hswb75oDgBQ&amp;psig=AFQjCNHv0se5HTJfGPZE7lir82OHwEH93g&amp;ust=1379088261237124" TargetMode="Externa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GOx4HsqMC9ugpM&amp;tbnid=JOtOfNAZ3rZlOM:&amp;ved=0CAgQjRwwAA&amp;url=http://kbcticaret.blogcu.com/bilgisayar-ile-ilgili-komik-resimler/3628992&amp;ei=feYxUs_-I4rWtAb2yoHwAg&amp;psig=AFQjCNG0YTf4KRt5S-w8WIYEbmP6chjHOw&amp;ust=1379088381646352" TargetMode="Externa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7SzUq6u4FBaHKM&amp;tbnid=ixybZWXF0n2mwM:&amp;ved=0CAgQjRwwAA&amp;url=http://www.123rf.com/photo_4091691_two-businesswomen-at-an-interview-in-an-office-the-documents-on-the-desk-are-mine.html&amp;ei=LPgyUrP_NsbF7AbH74GQCQ&amp;psig=AFQjCNGyQuimgQBSYiCwBUMC4XfENk5EUw&amp;ust=1379158445016552" TargetMode="Externa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IZSz4J0oC6IF_M&amp;tbnid=qaiFyz4FUXRCEM:&amp;ved=0CAgQjRwwAA&amp;url=http://www.zimbio.com/pictures/CMxQdKoxxCK/Street+Skaters+Compete+Sydney+CBD+Competition/HJCHjv9Lf0r/Corbin+Harris&amp;ei=7fsyUqjECNLn7Abg8IDIBA&amp;psig=AFQjCNGM3SBhcui4L9YOLr-KVMnj2V6YOQ&amp;ust=1379159405229345" TargetMode="Externa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R0SovN0sRo11WM&amp;tbnid=K8blhqen4tSKMM:&amp;ved=0CAgQjRwwAA&amp;url=http://www.haber7.com/anket&amp;ei=jz8NUvi8Nofcsgbpk4DIAQ&amp;psig=AFQjCNGitowezfzPez4DfuA8_krvKJDbFA&amp;ust=1376686351947878" TargetMode="Externa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FibX3FRqp5gzCM&amp;tbnid=IAM47-l5Rya3sM:&amp;ved=0CAgQjRwwAA&amp;url=http://mimiandeunice.com/2011/08/25/cost-benefit/&amp;ei=Zi88UoyWI8fRtAbCh4GoCA&amp;psig=AFQjCNHEI8tzk-KJ4YFiS_VFfdOdO6RoPQ&amp;ust=1379762406641967" TargetMode="Externa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hVKY8qTuGVChHM&amp;tbnid=i1ormsT_5bCAjM:&amp;ved=0CAgQjRwwAA&amp;url=http://www.galenevent.com/refDetay.aspx?id=458&amp;page=9&amp;ei=D7k2UtrDIqT54QTJ3ICQCA&amp;psig=AFQjCNEB0lnsEd2StO1uuJu8HGAGqbF5zQ&amp;ust=1379404431614177" TargetMode="External"/><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Market_research" TargetMode="External"/><Relationship Id="rId4" Type="http://schemas.openxmlformats.org/officeDocument/2006/relationships/hyperlink" Target="http://en.wikipedia.org/wiki/Experiment" TargetMode="External"/><Relationship Id="rId5" Type="http://schemas.openxmlformats.org/officeDocument/2006/relationships/hyperlink" Target="http://en.wikipedia.org/wiki/Observations" TargetMode="External"/><Relationship Id="rId6" Type="http://schemas.openxmlformats.org/officeDocument/2006/relationships/hyperlink" Target="http://en.wikipedia.org/wiki/Physical_sciences" TargetMode="External"/><Relationship Id="rId1" Type="http://schemas.openxmlformats.org/officeDocument/2006/relationships/slideLayout" Target="../slideLayouts/slideLayout1.xml"/><Relationship Id="rId2" Type="http://schemas.openxmlformats.org/officeDocument/2006/relationships/hyperlink" Target="http://en.wikipedia.org/wiki/Questionnair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4iYuZbartJbPfM&amp;tbnid=BVrMzcANmFqQwM:&amp;ved=0CAgQjRwwAA&amp;url=http://www.internet-guide.co.uk/email.html&amp;ei=GzA8Uqr1NITJsga22YHIAQ&amp;psig=AFQjCNGaHXXLVv_-2pS7bN_fgeULMWCUbQ&amp;ust=1379762587921746" TargetMode="External"/><Relationship Id="rId3" Type="http://schemas.openxmlformats.org/officeDocument/2006/relationships/image" Target="../media/image14.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RzaVTCH90iUgoM&amp;tbnid=Mf8KC4P7jEk1RM:&amp;ved=0CAgQjRwwAA&amp;url=http://rawarrior.com/be-heard-via-the-rpfs-rheumatoid-arthritis-patient-survey/&amp;ei=6OMxUpyNIcfXsgb52IDwDw&amp;psig=AFQjCNGb19yAja_LS0rb9EqbOkDbft3ULw&amp;ust=1379087720596704" TargetMode="Externa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wrajnp1fxZY44M&amp;tbnid=pnsTkdIXsyjV1M:&amp;ved=0CAgQjRwwAA&amp;url=http://www.cdc.gov/nccdphp/dnpa/socialmarketing/training/phase4/pretesting.htm&amp;ei=nqQ8Uou2IcXfsgaayoH4Dg&amp;psig=AFQjCNEKC3SeBzWPKjdQr-bIud9MVfZEvw&amp;ust=1379792414659145" TargetMode="External"/><Relationship Id="rId3" Type="http://schemas.openxmlformats.org/officeDocument/2006/relationships/image" Target="../media/image1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LQEKV7YSqZE51M&amp;tbnid=1FOFhXfCc0JUVM:&amp;ved=0CAgQjRwwAA&amp;url=http://www.komikler.com/komikresim/insanlar/21:109576/Bu_Adam_Nereye_Bakiyor&amp;ei=Tp49Uq_5G4WptAbWyIHACg&amp;psig=AFQjCNG3KPJi0ivvNvB53EjbL-zZwuhvxA&amp;ust=1379856334614736" TargetMode="External"/><Relationship Id="rId3" Type="http://schemas.openxmlformats.org/officeDocument/2006/relationships/image" Target="../media/image1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Cr8MFSvLsiCeQM&amp;tbnid=PCsnRiFJ-GHDRM:&amp;ved=0CAgQjRwwAA&amp;url=http://aktuel.mynet.com/galeri/gulduren-fotograflar/en-komik-fotograflar/937/1208&amp;ei=kuUxUp2IGsnQtAauxYDQDQ&amp;psig=AFQjCNFGygC2s96dHiTKvSDhbmRluiapWQ&amp;ust=1379088146478857" TargetMode="External"/><Relationship Id="rId3"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NPu2N3HdLXvfaM&amp;tbnid=fHQ73URwNes3MM:&amp;ved=0CAgQjRwwAA&amp;url=http://www.retailassistance.com/secret-shopping.asp&amp;ei=s_49UpmtEILfswb80IGABw&amp;psig=AFQjCNFHHydwFIpYLotUsN_-goJzMp96Sg&amp;ust=1379881011319099" TargetMode="External"/><Relationship Id="rId3" Type="http://schemas.openxmlformats.org/officeDocument/2006/relationships/image" Target="../media/image2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9K1uNbCqypHhoM&amp;tbnid=09veMlvNbMk77M:&amp;ved=0CAgQjRwwAA&amp;url=http://www.barewalls.com/pv-607800_A-scout-observer-practices-observation-techniques-using-a-homemade-ghillie-suit.html&amp;ei=oQg-UsnhF4OXtAaI8oGYBQ&amp;psig=AFQjCNG3KvClUJ1koPnIpDYQMen4aT_7-g&amp;ust=1379883553448196" TargetMode="External"/><Relationship Id="rId3" Type="http://schemas.openxmlformats.org/officeDocument/2006/relationships/image" Target="../media/image22.jpeg"/></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com.tr/url?sa=i&amp;source=images&amp;cd=&amp;cad=rja&amp;docid=lF5K7nmigqAksM&amp;tbnid=YRF1sfFUoFFEpM:&amp;ved=0CAgQjRwwAA&amp;url=http://www.newchildcare.co.uk/techni.html&amp;ei=RiRAUrTrH8KXtAbHuoH4Dw&amp;psig=AFQjCNH_owtNkqszisTeykYUvpviXrd6Rw&amp;ust=1380021702567725" TargetMode="External"/><Relationship Id="rId4" Type="http://schemas.openxmlformats.org/officeDocument/2006/relationships/image" Target="../media/image24.gif"/><Relationship Id="rId5" Type="http://schemas.openxmlformats.org/officeDocument/2006/relationships/hyperlink" Target="http://www.google.com.tr/url?sa=i&amp;source=images&amp;cd=&amp;cad=rja&amp;docid=D1x29dHigSQobM&amp;tbnid=-5BE_PktpCPjYM:&amp;ved=0CAgQjRwwAA&amp;url=http://eduwithtechn.wordpress.com/2007/02/14/classroom-observation-of-students-some-techniques-for-recording/&amp;ei=VSRAUoiPN8adtQajw4GQDQ&amp;psig=AFQjCNGHpZyKj_shoJVqYWvD-MQHnqCKoQ&amp;ust=1380021717948860" TargetMode="External"/><Relationship Id="rId6"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google.com.tr/url?sa=i&amp;source=images&amp;cd=&amp;cad=rja&amp;docid=lF5K7nmigqAksM&amp;tbnid=YRF1sfFUoFFEpM:&amp;ved=0CAgQjRwwAA&amp;url=http://www.newchildcare.co.uk/techni.html&amp;ei=RiRAUrTrH8KXtAbHuoH4Dw&amp;psig=AFQjCNH_owtNkqszisTeykYUvpviXrd6Rw&amp;ust=1380021702567725" TargetMode="External"/><Relationship Id="rId4" Type="http://schemas.openxmlformats.org/officeDocument/2006/relationships/image" Target="../media/image24.gif"/><Relationship Id="rId5" Type="http://schemas.openxmlformats.org/officeDocument/2006/relationships/hyperlink" Target="http://www.google.com.tr/url?sa=i&amp;source=images&amp;cd=&amp;cad=rja&amp;docid=D1x29dHigSQobM&amp;tbnid=-5BE_PktpCPjYM:&amp;ved=0CAgQjRwwAA&amp;url=http://eduwithtechn.wordpress.com/2007/02/14/classroom-observation-of-students-some-techniques-for-recording/&amp;ei=VSRAUoiPN8adtQajw4GQDQ&amp;psig=AFQjCNGHpZyKj_shoJVqYWvD-MQHnqCKoQ&amp;ust=1380021717948860" TargetMode="External"/><Relationship Id="rId6"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www.google.com.tr/url?sa=i&amp;source=images&amp;cd=&amp;cad=rja&amp;docid=aoEZu8WNMfyGSM&amp;tbnid=zQiQ6SqjOvZMtM:&amp;ved=0CAgQjRwwAA&amp;url=http://www.eyes.arizona.edu/Research/VisualDevelopment/TOVSP/News.html&amp;ei=o0pAUuLuLsXWtQaF1IH4BQ&amp;psig=AFQjCNEfdLnxTYQ9XDoLmRs4rVO1n-FnDw&amp;ust=1380031523811657" TargetMode="External"/><Relationship Id="rId5"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79CNeLYBeIStLM&amp;tbnid=m2s-LVJgGHjuXM:&amp;ved=0CAgQjRwwAA&amp;url=http://www.eyegaze.com/in-psychological-research-the-eyes-are-a-great-resource-using-eye-tracking-to-study-the-brain-part-1-2/&amp;ei=kElAUsKVFcPJtQb6jIDQCg&amp;psig=AFQjCNEZu6J-Z5jO_EEuWYcC5MtTgbzAvg&amp;ust=1380031248391183"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hyperlink" Target="http://www.google.com.tr/url?sa=i&amp;source=images&amp;cd=&amp;cad=rja&amp;docid=lrUGWINM9Q_nrM&amp;tbnid=OutE1wjEPMNLOM:&amp;ved=0CAgQjRwwAA&amp;url=http://www.extremenxt.com/gsr.htm&amp;ei=i0tAUsiDBITMtQa8uoDIDg&amp;psig=AFQjCNGqj0uBiWDygc2LxovFXf0iU0_0wQ&amp;ust=1380031755121057" TargetMode="External"/><Relationship Id="rId5"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ZM8QMDmMuGH0EM&amp;tbnid=s-h7pUatSajGSM:&amp;ved=0CAgQjRwwAA&amp;url=http://www.bodylanguageuniversity.com/public/203.cfm&amp;ei=1IJAUua0BITNswbXyIHwDQ&amp;psig=AFQjCNGxQsP-NSzN6wzs0T3atrG7i-dAtQ&amp;ust=1380045908192688"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google.com.tr/url?sa=i&amp;source=images&amp;cd=&amp;cad=rja&amp;docid=lF5K7nmigqAksM&amp;tbnid=YRF1sfFUoFFEpM:&amp;ved=0CAgQjRwwAA&amp;url=http://www.newchildcare.co.uk/techni.html&amp;ei=RiRAUrTrH8KXtAbHuoH4Dw&amp;psig=AFQjCNH_owtNkqszisTeykYUvpviXrd6Rw&amp;ust=1380021702567725" TargetMode="External"/><Relationship Id="rId4" Type="http://schemas.openxmlformats.org/officeDocument/2006/relationships/image" Target="../media/image24.gif"/><Relationship Id="rId5" Type="http://schemas.openxmlformats.org/officeDocument/2006/relationships/hyperlink" Target="http://www.google.com.tr/url?sa=i&amp;source=images&amp;cd=&amp;cad=rja&amp;docid=D1x29dHigSQobM&amp;tbnid=-5BE_PktpCPjYM:&amp;ved=0CAgQjRwwAA&amp;url=http://eduwithtechn.wordpress.com/2007/02/14/classroom-observation-of-students-some-techniques-for-recording/&amp;ei=VSRAUoiPN8adtQajw4GQDQ&amp;psig=AFQjCNGHpZyKj_shoJVqYWvD-MQHnqCKoQ&amp;ust=1380021717948860" TargetMode="External"/><Relationship Id="rId6"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tBs9LUH9_Z80VM&amp;tbnid=HNasFQfyW-_t3M:&amp;ved=0CAgQjRwwAA&amp;url=http://www.independentaudit.com/&amp;ei=fYtAUp6oCoTJtQbC0YDgCw&amp;psig=AFQjCNFDooVh2iuEYtPJq6Wy6JAG2JmStg&amp;ust=1380048125215824" TargetMode="External"/><Relationship Id="rId3" Type="http://schemas.openxmlformats.org/officeDocument/2006/relationships/image" Target="../media/image30.jpeg"/></Relationships>
</file>

<file path=ppt/slides/_rels/slide74.xml.rels><?xml version="1.0" encoding="UTF-8" standalone="yes"?>
<Relationships xmlns="http://schemas.openxmlformats.org/package/2006/relationships"><Relationship Id="rId3" Type="http://schemas.openxmlformats.org/officeDocument/2006/relationships/hyperlink" Target="http://www.google.com.tr/url?sa=i&amp;source=images&amp;cd=&amp;cad=rja&amp;docid=lF5K7nmigqAksM&amp;tbnid=YRF1sfFUoFFEpM:&amp;ved=0CAgQjRwwAA&amp;url=http://www.newchildcare.co.uk/techni.html&amp;ei=RiRAUrTrH8KXtAbHuoH4Dw&amp;psig=AFQjCNH_owtNkqszisTeykYUvpviXrd6Rw&amp;ust=1380021702567725" TargetMode="External"/><Relationship Id="rId4" Type="http://schemas.openxmlformats.org/officeDocument/2006/relationships/image" Target="../media/image24.gif"/><Relationship Id="rId5" Type="http://schemas.openxmlformats.org/officeDocument/2006/relationships/hyperlink" Target="http://www.google.com.tr/url?sa=i&amp;source=images&amp;cd=&amp;cad=rja&amp;docid=D1x29dHigSQobM&amp;tbnid=-5BE_PktpCPjYM:&amp;ved=0CAgQjRwwAA&amp;url=http://eduwithtechn.wordpress.com/2007/02/14/classroom-observation-of-students-some-techniques-for-recording/&amp;ei=VSRAUoiPN8adtQajw4GQDQ&amp;psig=AFQjCNGHpZyKj_shoJVqYWvD-MQHnqCKoQ&amp;ust=1380021717948860" TargetMode="External"/><Relationship Id="rId6"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www.google.com.tr/url?sa=i&amp;source=images&amp;cd=&amp;cad=rja&amp;docid=lF5K7nmigqAksM&amp;tbnid=YRF1sfFUoFFEpM:&amp;ved=0CAgQjRwwAA&amp;url=http://www.newchildcare.co.uk/techni.html&amp;ei=RiRAUrTrH8KXtAbHuoH4Dw&amp;psig=AFQjCNH_owtNkqszisTeykYUvpviXrd6Rw&amp;ust=1380021702567725" TargetMode="External"/><Relationship Id="rId4" Type="http://schemas.openxmlformats.org/officeDocument/2006/relationships/image" Target="../media/image24.gif"/><Relationship Id="rId5" Type="http://schemas.openxmlformats.org/officeDocument/2006/relationships/hyperlink" Target="http://www.google.com.tr/url?sa=i&amp;source=images&amp;cd=&amp;cad=rja&amp;docid=D1x29dHigSQobM&amp;tbnid=-5BE_PktpCPjYM:&amp;ved=0CAgQjRwwAA&amp;url=http://eduwithtechn.wordpress.com/2007/02/14/classroom-observation-of-students-some-techniques-for-recording/&amp;ei=VSRAUoiPN8adtQajw4GQDQ&amp;psig=AFQjCNGHpZyKj_shoJVqYWvD-MQHnqCKoQ&amp;ust=1380021717948860" TargetMode="External"/><Relationship Id="rId6"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ZHthzigto0KP2M&amp;tbnid=KREshCtgYIdPcM:&amp;ved=0CAgQjRwwAA&amp;url=http://www.sierrasouth.com/camphotogallery093010.htm&amp;ei=J5JAUtXhFYLmswaY3YHIDQ&amp;psig=AFQjCNEAf70ihn3QxujcS9LCrQ0rKQBcAA&amp;ust=1380049831414468" TargetMode="External"/><Relationship Id="rId3" Type="http://schemas.openxmlformats.org/officeDocument/2006/relationships/image" Target="../media/image31.gi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gi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190181" y="1268760"/>
            <a:ext cx="6696744"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b="1" dirty="0" smtClean="0"/>
              <a:t>Primary Data </a:t>
            </a:r>
          </a:p>
          <a:p>
            <a:pPr algn="ctr"/>
            <a:r>
              <a:rPr lang="tr-TR" sz="3200" b="1" dirty="0"/>
              <a:t>a</a:t>
            </a:r>
            <a:r>
              <a:rPr lang="en-US" sz="3200" b="1" dirty="0" err="1" smtClean="0"/>
              <a:t>nd</a:t>
            </a:r>
            <a:r>
              <a:rPr lang="tr-TR" sz="3200" b="1" dirty="0" smtClean="0"/>
              <a:t> Data</a:t>
            </a:r>
            <a:r>
              <a:rPr lang="en-US" sz="3200" b="1" dirty="0" smtClean="0"/>
              <a:t> </a:t>
            </a:r>
          </a:p>
          <a:p>
            <a:pPr algn="ctr"/>
            <a:r>
              <a:rPr lang="en-US" sz="3200" b="1" dirty="0" smtClean="0"/>
              <a:t>Collecting Techniques</a:t>
            </a:r>
            <a:endParaRPr lang="en-US" sz="3200" b="1" dirty="0"/>
          </a:p>
        </p:txBody>
      </p:sp>
      <p:pic>
        <p:nvPicPr>
          <p:cNvPr id="1026" name="Picture 2" descr="http://www.erm.ecs.soton.ac.uk/theme6/Primary%20dat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429000"/>
            <a:ext cx="4191000" cy="26860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3682740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1076673"/>
            <a:ext cx="4572000" cy="1938992"/>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r>
              <a:rPr lang="tr-TR" sz="4000" b="1" dirty="0" err="1">
                <a:solidFill>
                  <a:srgbClr val="0000FF"/>
                </a:solidFill>
              </a:rPr>
              <a:t>Computer-assisted</a:t>
            </a:r>
            <a:r>
              <a:rPr lang="tr-TR" sz="4000" b="1" dirty="0">
                <a:solidFill>
                  <a:srgbClr val="0000FF"/>
                </a:solidFill>
              </a:rPr>
              <a:t> </a:t>
            </a:r>
            <a:r>
              <a:rPr lang="tr-TR" sz="4000" b="1" dirty="0" err="1">
                <a:solidFill>
                  <a:srgbClr val="0000FF"/>
                </a:solidFill>
              </a:rPr>
              <a:t>telephone</a:t>
            </a:r>
            <a:r>
              <a:rPr lang="tr-TR" sz="4000" b="1" dirty="0">
                <a:solidFill>
                  <a:srgbClr val="0000FF"/>
                </a:solidFill>
              </a:rPr>
              <a:t> </a:t>
            </a:r>
            <a:r>
              <a:rPr lang="tr-TR" sz="4000" b="1" dirty="0" err="1">
                <a:solidFill>
                  <a:srgbClr val="0000FF"/>
                </a:solidFill>
              </a:rPr>
              <a:t>interviews</a:t>
            </a:r>
            <a:r>
              <a:rPr lang="tr-TR" sz="4000" b="1" dirty="0">
                <a:solidFill>
                  <a:srgbClr val="0000FF"/>
                </a:solidFill>
              </a:rPr>
              <a:t> (CATI)</a:t>
            </a:r>
          </a:p>
        </p:txBody>
      </p:sp>
      <p:pic>
        <p:nvPicPr>
          <p:cNvPr id="4098" name="Picture 2" descr="http://www.ahmetcetintas.com/wp-content/uploads/telef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284984"/>
            <a:ext cx="2305050" cy="19812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down)">
                                      <p:cBhvr>
                                        <p:cTn id="13" dur="580">
                                          <p:stCondLst>
                                            <p:cond delay="0"/>
                                          </p:stCondLst>
                                        </p:cTn>
                                        <p:tgtEl>
                                          <p:spTgt spid="4098"/>
                                        </p:tgtEl>
                                      </p:cBhvr>
                                    </p:animEffect>
                                    <p:anim calcmode="lin" valueType="num">
                                      <p:cBhvr>
                                        <p:cTn id="1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9" dur="26">
                                          <p:stCondLst>
                                            <p:cond delay="650"/>
                                          </p:stCondLst>
                                        </p:cTn>
                                        <p:tgtEl>
                                          <p:spTgt spid="4098"/>
                                        </p:tgtEl>
                                      </p:cBhvr>
                                      <p:to x="100000" y="60000"/>
                                    </p:animScale>
                                    <p:animScale>
                                      <p:cBhvr>
                                        <p:cTn id="20" dur="166" decel="50000">
                                          <p:stCondLst>
                                            <p:cond delay="676"/>
                                          </p:stCondLst>
                                        </p:cTn>
                                        <p:tgtEl>
                                          <p:spTgt spid="4098"/>
                                        </p:tgtEl>
                                      </p:cBhvr>
                                      <p:to x="100000" y="100000"/>
                                    </p:animScale>
                                    <p:animScale>
                                      <p:cBhvr>
                                        <p:cTn id="21" dur="26">
                                          <p:stCondLst>
                                            <p:cond delay="1312"/>
                                          </p:stCondLst>
                                        </p:cTn>
                                        <p:tgtEl>
                                          <p:spTgt spid="4098"/>
                                        </p:tgtEl>
                                      </p:cBhvr>
                                      <p:to x="100000" y="80000"/>
                                    </p:animScale>
                                    <p:animScale>
                                      <p:cBhvr>
                                        <p:cTn id="22" dur="166" decel="50000">
                                          <p:stCondLst>
                                            <p:cond delay="1338"/>
                                          </p:stCondLst>
                                        </p:cTn>
                                        <p:tgtEl>
                                          <p:spTgt spid="4098"/>
                                        </p:tgtEl>
                                      </p:cBhvr>
                                      <p:to x="100000" y="100000"/>
                                    </p:animScale>
                                    <p:animScale>
                                      <p:cBhvr>
                                        <p:cTn id="23" dur="26">
                                          <p:stCondLst>
                                            <p:cond delay="1642"/>
                                          </p:stCondLst>
                                        </p:cTn>
                                        <p:tgtEl>
                                          <p:spTgt spid="4098"/>
                                        </p:tgtEl>
                                      </p:cBhvr>
                                      <p:to x="100000" y="90000"/>
                                    </p:animScale>
                                    <p:animScale>
                                      <p:cBhvr>
                                        <p:cTn id="24" dur="166" decel="50000">
                                          <p:stCondLst>
                                            <p:cond delay="1668"/>
                                          </p:stCondLst>
                                        </p:cTn>
                                        <p:tgtEl>
                                          <p:spTgt spid="4098"/>
                                        </p:tgtEl>
                                      </p:cBhvr>
                                      <p:to x="100000" y="100000"/>
                                    </p:animScale>
                                    <p:animScale>
                                      <p:cBhvr>
                                        <p:cTn id="25" dur="26">
                                          <p:stCondLst>
                                            <p:cond delay="1808"/>
                                          </p:stCondLst>
                                        </p:cTn>
                                        <p:tgtEl>
                                          <p:spTgt spid="4098"/>
                                        </p:tgtEl>
                                      </p:cBhvr>
                                      <p:to x="100000" y="95000"/>
                                    </p:animScale>
                                    <p:animScale>
                                      <p:cBhvr>
                                        <p:cTn id="26"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476672"/>
            <a:ext cx="7848872" cy="526297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n-US" sz="2400" dirty="0">
                <a:solidFill>
                  <a:schemeClr val="bg1"/>
                </a:solidFill>
              </a:rPr>
              <a:t>Computer-assisted telephone interviewing (CATI) uses a </a:t>
            </a:r>
            <a:r>
              <a:rPr lang="en-US" sz="2400" dirty="0" err="1" smtClean="0">
                <a:solidFill>
                  <a:schemeClr val="bg1"/>
                </a:solidFill>
              </a:rPr>
              <a:t>computerised</a:t>
            </a:r>
            <a:r>
              <a:rPr lang="en-US" sz="2400" dirty="0">
                <a:solidFill>
                  <a:schemeClr val="bg1"/>
                </a:solidFill>
              </a:rPr>
              <a:t> </a:t>
            </a:r>
            <a:r>
              <a:rPr lang="en-US" sz="2400" dirty="0" smtClean="0">
                <a:solidFill>
                  <a:schemeClr val="bg1"/>
                </a:solidFill>
              </a:rPr>
              <a:t>questionnaire</a:t>
            </a:r>
            <a:r>
              <a:rPr lang="en-US" sz="2400" dirty="0">
                <a:solidFill>
                  <a:schemeClr val="bg1"/>
                </a:solidFill>
              </a:rPr>
              <a:t> </a:t>
            </a:r>
            <a:r>
              <a:rPr lang="en-US" sz="2400" dirty="0" smtClean="0">
                <a:solidFill>
                  <a:schemeClr val="bg1"/>
                </a:solidFill>
              </a:rPr>
              <a:t>administered </a:t>
            </a:r>
            <a:r>
              <a:rPr lang="en-US" sz="2400" dirty="0">
                <a:solidFill>
                  <a:schemeClr val="bg1"/>
                </a:solidFill>
              </a:rPr>
              <a:t>to respondents over the telephone. </a:t>
            </a:r>
            <a:endParaRPr lang="en-US" sz="2400" dirty="0" smtClean="0">
              <a:solidFill>
                <a:schemeClr val="bg1"/>
              </a:solidFill>
            </a:endParaRPr>
          </a:p>
          <a:p>
            <a:pPr algn="just"/>
            <a:endParaRPr lang="en-US" sz="2400" dirty="0">
              <a:solidFill>
                <a:schemeClr val="bg1"/>
              </a:solidFill>
            </a:endParaRPr>
          </a:p>
          <a:p>
            <a:pPr algn="just"/>
            <a:r>
              <a:rPr lang="en-US" sz="2400" dirty="0" smtClean="0">
                <a:solidFill>
                  <a:schemeClr val="bg1"/>
                </a:solidFill>
              </a:rPr>
              <a:t>The interviewer sits </a:t>
            </a:r>
            <a:r>
              <a:rPr lang="en-US" sz="2400" dirty="0">
                <a:solidFill>
                  <a:schemeClr val="bg1"/>
                </a:solidFill>
              </a:rPr>
              <a:t>in front of a terminal and wears a small headset. The terminal replaces </a:t>
            </a:r>
            <a:r>
              <a:rPr lang="en-US" sz="2400" dirty="0" smtClean="0">
                <a:solidFill>
                  <a:schemeClr val="bg1"/>
                </a:solidFill>
              </a:rPr>
              <a:t>a paper </a:t>
            </a:r>
            <a:r>
              <a:rPr lang="en-US" sz="2400" dirty="0">
                <a:solidFill>
                  <a:schemeClr val="bg1"/>
                </a:solidFill>
              </a:rPr>
              <a:t>and pencil questionnaire, and the headset substitutes for a telephone. </a:t>
            </a:r>
            <a:r>
              <a:rPr lang="en-US" sz="2400" dirty="0" smtClean="0">
                <a:solidFill>
                  <a:schemeClr val="bg1"/>
                </a:solidFill>
              </a:rPr>
              <a:t>Upon command</a:t>
            </a:r>
            <a:r>
              <a:rPr lang="en-US" sz="2400" dirty="0">
                <a:solidFill>
                  <a:schemeClr val="bg1"/>
                </a:solidFill>
              </a:rPr>
              <a:t>, the computer dials the telephone number to be called. </a:t>
            </a:r>
            <a:endParaRPr lang="en-US" sz="2400" dirty="0" smtClean="0">
              <a:solidFill>
                <a:schemeClr val="bg1"/>
              </a:solidFill>
            </a:endParaRPr>
          </a:p>
          <a:p>
            <a:pPr algn="just"/>
            <a:endParaRPr lang="en-US" sz="2400" dirty="0">
              <a:solidFill>
                <a:schemeClr val="bg1"/>
              </a:solidFill>
            </a:endParaRPr>
          </a:p>
          <a:p>
            <a:pPr algn="just"/>
            <a:r>
              <a:rPr lang="en-US" sz="2400" dirty="0" smtClean="0">
                <a:solidFill>
                  <a:schemeClr val="bg1"/>
                </a:solidFill>
              </a:rPr>
              <a:t>When </a:t>
            </a:r>
            <a:r>
              <a:rPr lang="en-US" sz="2400" dirty="0">
                <a:solidFill>
                  <a:schemeClr val="bg1"/>
                </a:solidFill>
              </a:rPr>
              <a:t>contact </a:t>
            </a:r>
            <a:r>
              <a:rPr lang="en-US" sz="2400" dirty="0" smtClean="0">
                <a:solidFill>
                  <a:schemeClr val="bg1"/>
                </a:solidFill>
              </a:rPr>
              <a:t>is made</a:t>
            </a:r>
            <a:r>
              <a:rPr lang="en-US" sz="2400" dirty="0">
                <a:solidFill>
                  <a:schemeClr val="bg1"/>
                </a:solidFill>
              </a:rPr>
              <a:t>, the interviewer reads questions posed on the screen and records the </a:t>
            </a:r>
            <a:r>
              <a:rPr lang="en-US" sz="2400" dirty="0" smtClean="0">
                <a:solidFill>
                  <a:schemeClr val="bg1"/>
                </a:solidFill>
              </a:rPr>
              <a:t>respondent’s answers </a:t>
            </a:r>
            <a:r>
              <a:rPr lang="en-US" sz="2400" dirty="0">
                <a:solidFill>
                  <a:schemeClr val="bg1"/>
                </a:solidFill>
              </a:rPr>
              <a:t>directly into the computer memory bank, ready for </a:t>
            </a:r>
            <a:r>
              <a:rPr lang="en-US" sz="2400" dirty="0" smtClean="0">
                <a:solidFill>
                  <a:schemeClr val="bg1"/>
                </a:solidFill>
              </a:rPr>
              <a:t>immediate </a:t>
            </a:r>
            <a:r>
              <a:rPr lang="tr-TR" sz="2400" dirty="0" err="1" smtClean="0">
                <a:solidFill>
                  <a:schemeClr val="bg1"/>
                </a:solidFill>
              </a:rPr>
              <a:t>analysis</a:t>
            </a:r>
            <a:r>
              <a:rPr lang="tr-TR" sz="2400" dirty="0">
                <a:solidFill>
                  <a:schemeClr val="bg1"/>
                </a:solidFill>
              </a:rPr>
              <a:t>.</a:t>
            </a:r>
          </a:p>
        </p:txBody>
      </p:sp>
      <p:sp>
        <p:nvSpPr>
          <p:cNvPr id="3" name="Slide Number Placeholder 2"/>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548680"/>
            <a:ext cx="8208912" cy="3108543"/>
          </a:xfrm>
          <a:prstGeom prst="rect">
            <a:avLst/>
          </a:prstGeom>
        </p:spPr>
        <p:txBody>
          <a:bodyPr wrap="square">
            <a:spAutoFit/>
          </a:bodyPr>
          <a:lstStyle/>
          <a:p>
            <a:pPr algn="just"/>
            <a:r>
              <a:rPr lang="en-US" sz="2800" dirty="0"/>
              <a:t>The computer systematically guides the interviewer. Only one question at a </a:t>
            </a:r>
            <a:r>
              <a:rPr lang="en-US" sz="2800" dirty="0" smtClean="0"/>
              <a:t>time appears </a:t>
            </a:r>
            <a:r>
              <a:rPr lang="en-US" sz="2800" dirty="0"/>
              <a:t>on the screen. The computer checks the responses for </a:t>
            </a:r>
            <a:r>
              <a:rPr lang="en-US" sz="2800" dirty="0" smtClean="0"/>
              <a:t>appropriateness and</a:t>
            </a:r>
            <a:r>
              <a:rPr lang="en-US" sz="2800" dirty="0"/>
              <a:t> </a:t>
            </a:r>
            <a:r>
              <a:rPr lang="en-US" sz="2800" dirty="0" smtClean="0"/>
              <a:t>consistency</a:t>
            </a:r>
            <a:r>
              <a:rPr lang="en-US" sz="2800" dirty="0"/>
              <a:t>. </a:t>
            </a:r>
            <a:endParaRPr lang="en-US" sz="2800" dirty="0" smtClean="0"/>
          </a:p>
          <a:p>
            <a:pPr algn="just"/>
            <a:endParaRPr lang="en-US" sz="2800" dirty="0"/>
          </a:p>
          <a:p>
            <a:pPr algn="just"/>
            <a:r>
              <a:rPr lang="en-US" sz="2800" dirty="0" smtClean="0"/>
              <a:t>It </a:t>
            </a:r>
            <a:r>
              <a:rPr lang="en-US" sz="2800" dirty="0"/>
              <a:t>uses the responses as they are obtained to </a:t>
            </a:r>
            <a:r>
              <a:rPr lang="en-US" sz="2800" dirty="0" err="1" smtClean="0"/>
              <a:t>personalis</a:t>
            </a:r>
            <a:r>
              <a:rPr lang="en-US" sz="2800" dirty="0" smtClean="0"/>
              <a:t> </a:t>
            </a:r>
            <a:r>
              <a:rPr lang="en-US" sz="2800" dirty="0"/>
              <a:t>the </a:t>
            </a:r>
            <a:r>
              <a:rPr lang="en-US" sz="2800" dirty="0" smtClean="0"/>
              <a:t>questionnaire. </a:t>
            </a:r>
            <a:endParaRPr lang="tr-TR" sz="2800" dirty="0"/>
          </a:p>
        </p:txBody>
      </p:sp>
      <p:pic>
        <p:nvPicPr>
          <p:cNvPr id="5122" name="Picture 2" descr="http://img2.blogcu.com/images/k/b/c/kbcticaret/bilgisayar_manyagi%5b1%5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789040"/>
            <a:ext cx="4286250" cy="28098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wipe(down)">
                                      <p:cBhvr>
                                        <p:cTn id="19" dur="580">
                                          <p:stCondLst>
                                            <p:cond delay="0"/>
                                          </p:stCondLst>
                                        </p:cTn>
                                        <p:tgtEl>
                                          <p:spTgt spid="5122"/>
                                        </p:tgtEl>
                                      </p:cBhvr>
                                    </p:animEffect>
                                    <p:anim calcmode="lin" valueType="num">
                                      <p:cBhvr>
                                        <p:cTn id="20"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5" dur="26">
                                          <p:stCondLst>
                                            <p:cond delay="650"/>
                                          </p:stCondLst>
                                        </p:cTn>
                                        <p:tgtEl>
                                          <p:spTgt spid="5122"/>
                                        </p:tgtEl>
                                      </p:cBhvr>
                                      <p:to x="100000" y="60000"/>
                                    </p:animScale>
                                    <p:animScale>
                                      <p:cBhvr>
                                        <p:cTn id="26" dur="166" decel="50000">
                                          <p:stCondLst>
                                            <p:cond delay="676"/>
                                          </p:stCondLst>
                                        </p:cTn>
                                        <p:tgtEl>
                                          <p:spTgt spid="5122"/>
                                        </p:tgtEl>
                                      </p:cBhvr>
                                      <p:to x="100000" y="100000"/>
                                    </p:animScale>
                                    <p:animScale>
                                      <p:cBhvr>
                                        <p:cTn id="27" dur="26">
                                          <p:stCondLst>
                                            <p:cond delay="1312"/>
                                          </p:stCondLst>
                                        </p:cTn>
                                        <p:tgtEl>
                                          <p:spTgt spid="5122"/>
                                        </p:tgtEl>
                                      </p:cBhvr>
                                      <p:to x="100000" y="80000"/>
                                    </p:animScale>
                                    <p:animScale>
                                      <p:cBhvr>
                                        <p:cTn id="28" dur="166" decel="50000">
                                          <p:stCondLst>
                                            <p:cond delay="1338"/>
                                          </p:stCondLst>
                                        </p:cTn>
                                        <p:tgtEl>
                                          <p:spTgt spid="5122"/>
                                        </p:tgtEl>
                                      </p:cBhvr>
                                      <p:to x="100000" y="100000"/>
                                    </p:animScale>
                                    <p:animScale>
                                      <p:cBhvr>
                                        <p:cTn id="29" dur="26">
                                          <p:stCondLst>
                                            <p:cond delay="1642"/>
                                          </p:stCondLst>
                                        </p:cTn>
                                        <p:tgtEl>
                                          <p:spTgt spid="5122"/>
                                        </p:tgtEl>
                                      </p:cBhvr>
                                      <p:to x="100000" y="90000"/>
                                    </p:animScale>
                                    <p:animScale>
                                      <p:cBhvr>
                                        <p:cTn id="30" dur="166" decel="50000">
                                          <p:stCondLst>
                                            <p:cond delay="1668"/>
                                          </p:stCondLst>
                                        </p:cTn>
                                        <p:tgtEl>
                                          <p:spTgt spid="5122"/>
                                        </p:tgtEl>
                                      </p:cBhvr>
                                      <p:to x="100000" y="100000"/>
                                    </p:animScale>
                                    <p:animScale>
                                      <p:cBhvr>
                                        <p:cTn id="31" dur="26">
                                          <p:stCondLst>
                                            <p:cond delay="1808"/>
                                          </p:stCondLst>
                                        </p:cTn>
                                        <p:tgtEl>
                                          <p:spTgt spid="5122"/>
                                        </p:tgtEl>
                                      </p:cBhvr>
                                      <p:to x="100000" y="95000"/>
                                    </p:animScale>
                                    <p:animScale>
                                      <p:cBhvr>
                                        <p:cTn id="32"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620688"/>
            <a:ext cx="7992888" cy="50167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n-US" sz="3200" dirty="0"/>
              <a:t>The data collection flows naturally and smoothly. Interviewing time is reduced, data quality is enhanced, </a:t>
            </a:r>
            <a:r>
              <a:rPr lang="en-US" sz="3200" dirty="0" smtClean="0"/>
              <a:t>coding </a:t>
            </a:r>
            <a:r>
              <a:rPr lang="en-US" sz="3200" dirty="0"/>
              <a:t>questionnaires and entering data into the computer are eliminated. </a:t>
            </a:r>
            <a:endParaRPr lang="en-US" sz="3200" dirty="0" smtClean="0"/>
          </a:p>
          <a:p>
            <a:pPr algn="just"/>
            <a:endParaRPr lang="en-US" sz="3200" dirty="0"/>
          </a:p>
          <a:p>
            <a:pPr algn="just"/>
            <a:r>
              <a:rPr lang="en-US" sz="3200" dirty="0" smtClean="0"/>
              <a:t>Because </a:t>
            </a:r>
            <a:r>
              <a:rPr lang="en-US" sz="3200" dirty="0"/>
              <a:t>the responses are entered directly into the computer, interim and update reports on data collection or results can be provided almost instantaneously.</a:t>
            </a:r>
            <a:endParaRPr lang="tr-TR" sz="3200" dirty="0"/>
          </a:p>
        </p:txBody>
      </p:sp>
      <p:sp>
        <p:nvSpPr>
          <p:cNvPr id="3" name="Slide Number Placeholder 2"/>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066085"/>
            <a:ext cx="8280920" cy="4955203"/>
          </a:xfrm>
          <a:prstGeom prst="rect">
            <a:avLst/>
          </a:prstGeom>
        </p:spPr>
        <p:txBody>
          <a:bodyPr wrap="square">
            <a:spAutoFit/>
          </a:bodyPr>
          <a:lstStyle/>
          <a:p>
            <a:pPr algn="just"/>
            <a:r>
              <a:rPr lang="en-US" sz="2800" dirty="0"/>
              <a:t>E</a:t>
            </a:r>
            <a:r>
              <a:rPr lang="en-US" sz="2800" dirty="0" smtClean="0"/>
              <a:t>lectronic </a:t>
            </a:r>
            <a:r>
              <a:rPr lang="en-US" sz="2800" dirty="0"/>
              <a:t>interactive media are</a:t>
            </a:r>
            <a:r>
              <a:rPr lang="tr-TR" sz="2800" dirty="0"/>
              <a:t> </a:t>
            </a:r>
            <a:r>
              <a:rPr lang="en-US" sz="2800" dirty="0"/>
              <a:t>controlled by the users themselves. No other human need</a:t>
            </a:r>
            <a:r>
              <a:rPr lang="tr-TR" sz="2800" dirty="0"/>
              <a:t> </a:t>
            </a:r>
            <a:r>
              <a:rPr lang="en-US" sz="2800" dirty="0"/>
              <a:t>be present. Survey respondents</a:t>
            </a:r>
            <a:r>
              <a:rPr lang="tr-TR" sz="2800" dirty="0"/>
              <a:t> </a:t>
            </a:r>
            <a:r>
              <a:rPr lang="en-US" sz="2800" dirty="0"/>
              <a:t>today are not passive audience</a:t>
            </a:r>
            <a:r>
              <a:rPr lang="tr-TR" sz="2800" dirty="0"/>
              <a:t> </a:t>
            </a:r>
            <a:r>
              <a:rPr lang="en-US" sz="2800" dirty="0"/>
              <a:t>members. They are actively involved in a two-way</a:t>
            </a:r>
            <a:r>
              <a:rPr lang="tr-TR" sz="2800" dirty="0"/>
              <a:t> </a:t>
            </a:r>
            <a:r>
              <a:rPr lang="en-US" sz="2800" dirty="0"/>
              <a:t>communication using electronic interactive media.</a:t>
            </a:r>
            <a:r>
              <a:rPr lang="tr-TR" sz="2800" dirty="0"/>
              <a:t> </a:t>
            </a:r>
            <a:endParaRPr lang="tr-TR" sz="2800" dirty="0" smtClean="0"/>
          </a:p>
          <a:p>
            <a:pPr algn="just"/>
            <a:endParaRPr lang="tr-TR" sz="2800" dirty="0"/>
          </a:p>
          <a:p>
            <a:pPr algn="just"/>
            <a:r>
              <a:rPr lang="en-US" sz="2800" dirty="0" smtClean="0"/>
              <a:t>The </a:t>
            </a:r>
            <a:r>
              <a:rPr lang="en-US" sz="2800" dirty="0"/>
              <a:t>Internet is radically </a:t>
            </a:r>
            <a:r>
              <a:rPr lang="en-US" sz="2800" dirty="0" smtClean="0"/>
              <a:t>altering</a:t>
            </a:r>
            <a:r>
              <a:rPr lang="tr-TR" sz="1000" dirty="0" smtClean="0"/>
              <a:t>(değiştirmek)</a:t>
            </a:r>
            <a:r>
              <a:rPr lang="en-US" sz="2800" dirty="0" smtClean="0"/>
              <a:t>many </a:t>
            </a:r>
            <a:r>
              <a:rPr lang="en-US" sz="2800" dirty="0"/>
              <a:t>organizations’</a:t>
            </a:r>
            <a:r>
              <a:rPr lang="tr-TR" sz="2800" dirty="0"/>
              <a:t> </a:t>
            </a:r>
            <a:r>
              <a:rPr lang="en-US" sz="2800" dirty="0"/>
              <a:t>research strategies, providing a prominent example of the</a:t>
            </a:r>
            <a:r>
              <a:rPr lang="tr-TR" sz="2800" dirty="0"/>
              <a:t> </a:t>
            </a:r>
            <a:r>
              <a:rPr lang="en-US" sz="2800" dirty="0"/>
              <a:t>new</a:t>
            </a:r>
            <a:r>
              <a:rPr lang="tr-TR" sz="2800" dirty="0"/>
              <a:t> </a:t>
            </a:r>
            <a:r>
              <a:rPr lang="en-US" sz="2800" dirty="0"/>
              <a:t>electronic interactive media</a:t>
            </a:r>
            <a:r>
              <a:rPr lang="en-US" sz="2800" dirty="0" smtClean="0"/>
              <a:t>.</a:t>
            </a:r>
          </a:p>
          <a:p>
            <a:endParaRPr lang="tr-TR" dirty="0"/>
          </a:p>
          <a:p>
            <a:r>
              <a:rPr lang="en-US" dirty="0"/>
              <a:t> </a:t>
            </a:r>
            <a:endParaRPr lang="tr-TR" dirty="0"/>
          </a:p>
        </p:txBody>
      </p:sp>
      <p:sp>
        <p:nvSpPr>
          <p:cNvPr id="3" name="Slide Number Placeholder 2"/>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13" t="10547" r="3083" b="8007"/>
          <a:stretch/>
        </p:blipFill>
        <p:spPr bwMode="auto">
          <a:xfrm>
            <a:off x="2852" y="1016173"/>
            <a:ext cx="9141148" cy="51728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Düz Ok Bağlayıcısı 2"/>
          <p:cNvCxnSpPr/>
          <p:nvPr/>
        </p:nvCxnSpPr>
        <p:spPr>
          <a:xfrm>
            <a:off x="3275856" y="1268760"/>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Düz Ok Bağlayıcısı 4"/>
          <p:cNvCxnSpPr/>
          <p:nvPr/>
        </p:nvCxnSpPr>
        <p:spPr>
          <a:xfrm>
            <a:off x="1907704" y="2492896"/>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405140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166843"/>
            <a:ext cx="7920880" cy="5016757"/>
          </a:xfrm>
          <a:prstGeom prst="rect">
            <a:avLst/>
          </a:prstGeom>
        </p:spPr>
        <p:txBody>
          <a:bodyPr wrap="square">
            <a:spAutoFit/>
          </a:bodyPr>
          <a:lstStyle/>
          <a:p>
            <a:pPr algn="just"/>
            <a:r>
              <a:rPr lang="en-US" sz="3200" dirty="0"/>
              <a:t>In personal in-home interviews, respondents are interviewed face-to-face in </a:t>
            </a:r>
            <a:r>
              <a:rPr lang="en-US" sz="3200" dirty="0" smtClean="0"/>
              <a:t>their</a:t>
            </a:r>
            <a:r>
              <a:rPr lang="tr-TR" sz="3200" dirty="0" smtClean="0"/>
              <a:t> </a:t>
            </a:r>
            <a:r>
              <a:rPr lang="en-US" sz="3200" dirty="0" smtClean="0"/>
              <a:t>homes </a:t>
            </a:r>
            <a:r>
              <a:rPr lang="en-US" sz="3200" dirty="0"/>
              <a:t>or in their workplace. The interviewer’s task is to contact </a:t>
            </a:r>
            <a:r>
              <a:rPr lang="en-US" sz="3200" dirty="0" smtClean="0"/>
              <a:t>the</a:t>
            </a:r>
            <a:r>
              <a:rPr lang="tr-TR" sz="3200" dirty="0" smtClean="0"/>
              <a:t> </a:t>
            </a:r>
            <a:r>
              <a:rPr lang="en-US" sz="3200" dirty="0" smtClean="0"/>
              <a:t>respondents</a:t>
            </a:r>
            <a:r>
              <a:rPr lang="en-US" sz="3200" dirty="0"/>
              <a:t>, </a:t>
            </a:r>
            <a:r>
              <a:rPr lang="en-US" sz="3200" dirty="0" smtClean="0"/>
              <a:t>ask</a:t>
            </a:r>
            <a:r>
              <a:rPr lang="tr-TR" sz="3200" dirty="0" smtClean="0"/>
              <a:t> </a:t>
            </a:r>
            <a:r>
              <a:rPr lang="en-US" sz="3200" dirty="0" smtClean="0"/>
              <a:t>the </a:t>
            </a:r>
            <a:r>
              <a:rPr lang="en-US" sz="3200" dirty="0"/>
              <a:t>questions and record the responses</a:t>
            </a:r>
            <a:r>
              <a:rPr lang="en-US" sz="3200" dirty="0" smtClean="0"/>
              <a:t>.</a:t>
            </a:r>
            <a:endParaRPr lang="tr-TR" sz="3200" dirty="0" smtClean="0"/>
          </a:p>
          <a:p>
            <a:pPr algn="just"/>
            <a:endParaRPr lang="tr-TR" sz="3200" dirty="0"/>
          </a:p>
          <a:p>
            <a:pPr algn="just"/>
            <a:r>
              <a:rPr lang="en-US" sz="3200" dirty="0" smtClean="0"/>
              <a:t> </a:t>
            </a:r>
            <a:r>
              <a:rPr lang="en-US" sz="3200" dirty="0"/>
              <a:t>In recent years, the use of personal </a:t>
            </a:r>
            <a:r>
              <a:rPr lang="en-US" sz="3200" dirty="0" smtClean="0"/>
              <a:t>in-home</a:t>
            </a:r>
            <a:r>
              <a:rPr lang="tr-TR" sz="3200" dirty="0" smtClean="0"/>
              <a:t> </a:t>
            </a:r>
            <a:r>
              <a:rPr lang="en-US" sz="3200" dirty="0" smtClean="0"/>
              <a:t>interviews </a:t>
            </a:r>
            <a:r>
              <a:rPr lang="en-US" sz="3200" dirty="0"/>
              <a:t>has declined due to their high </a:t>
            </a:r>
            <a:r>
              <a:rPr lang="en-US" sz="3200" dirty="0" smtClean="0"/>
              <a:t>cost.</a:t>
            </a:r>
            <a:r>
              <a:rPr lang="tr-TR" sz="3200" dirty="0" smtClean="0"/>
              <a:t> </a:t>
            </a:r>
            <a:r>
              <a:rPr lang="en-US" sz="3200" dirty="0" smtClean="0"/>
              <a:t>Nevertheless</a:t>
            </a:r>
            <a:r>
              <a:rPr lang="en-US" sz="3200" dirty="0"/>
              <a:t>, they are still used, </a:t>
            </a:r>
            <a:r>
              <a:rPr lang="en-US" sz="3200" dirty="0" smtClean="0"/>
              <a:t>particularly</a:t>
            </a:r>
            <a:r>
              <a:rPr lang="tr-TR" sz="3200" dirty="0" smtClean="0"/>
              <a:t> </a:t>
            </a:r>
            <a:r>
              <a:rPr lang="en-US" sz="3200" dirty="0" smtClean="0"/>
              <a:t>by </a:t>
            </a:r>
            <a:r>
              <a:rPr lang="en-US" sz="3200" dirty="0"/>
              <a:t>syndicated </a:t>
            </a:r>
            <a:r>
              <a:rPr lang="en-US" sz="3200" dirty="0" smtClean="0"/>
              <a:t>firms.</a:t>
            </a:r>
            <a:endParaRPr lang="en-US" sz="3200" dirty="0"/>
          </a:p>
        </p:txBody>
      </p:sp>
      <p:sp>
        <p:nvSpPr>
          <p:cNvPr id="4" name="Metin kutusu 3"/>
          <p:cNvSpPr txBox="1"/>
          <p:nvPr/>
        </p:nvSpPr>
        <p:spPr>
          <a:xfrm>
            <a:off x="1187624" y="476672"/>
            <a:ext cx="4104456"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3200" dirty="0" err="1" smtClean="0"/>
              <a:t>Personal</a:t>
            </a:r>
            <a:r>
              <a:rPr lang="tr-TR" sz="3200" dirty="0" smtClean="0"/>
              <a:t> </a:t>
            </a:r>
            <a:r>
              <a:rPr lang="tr-TR" sz="3200" dirty="0" err="1" smtClean="0"/>
              <a:t>Face</a:t>
            </a:r>
            <a:r>
              <a:rPr lang="tr-TR" sz="3200" dirty="0" smtClean="0"/>
              <a:t> </a:t>
            </a:r>
            <a:r>
              <a:rPr lang="tr-TR" sz="3200" dirty="0" err="1" smtClean="0"/>
              <a:t>to</a:t>
            </a:r>
            <a:r>
              <a:rPr lang="tr-TR" sz="3200" dirty="0" smtClean="0"/>
              <a:t> </a:t>
            </a:r>
            <a:r>
              <a:rPr lang="tr-TR" sz="3200" dirty="0" err="1" smtClean="0"/>
              <a:t>Face</a:t>
            </a:r>
            <a:r>
              <a:rPr lang="tr-TR" sz="3200" dirty="0" smtClean="0"/>
              <a:t> </a:t>
            </a:r>
            <a:endParaRPr lang="tr-TR" sz="3200" dirty="0"/>
          </a:p>
        </p:txBody>
      </p:sp>
      <p:sp>
        <p:nvSpPr>
          <p:cNvPr id="3" name="Slide Number Placeholder 2"/>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548680"/>
            <a:ext cx="4752528" cy="5693865"/>
          </a:xfrm>
          <a:prstGeom prst="rect">
            <a:avLst/>
          </a:prstGeom>
        </p:spPr>
        <p:txBody>
          <a:bodyPr wrap="square">
            <a:spAutoFit/>
          </a:bodyPr>
          <a:lstStyle/>
          <a:p>
            <a:pPr algn="just"/>
            <a:r>
              <a:rPr lang="en-US" sz="2800" b="1" dirty="0">
                <a:solidFill>
                  <a:srgbClr val="0070C0"/>
                </a:solidFill>
              </a:rPr>
              <a:t>In-office </a:t>
            </a:r>
            <a:r>
              <a:rPr lang="en-US" sz="2800" b="1" dirty="0" smtClean="0">
                <a:solidFill>
                  <a:srgbClr val="0070C0"/>
                </a:solidFill>
              </a:rPr>
              <a:t>research</a:t>
            </a:r>
            <a:endParaRPr lang="tr-TR" sz="2800" b="1" dirty="0" smtClean="0">
              <a:solidFill>
                <a:srgbClr val="0070C0"/>
              </a:solidFill>
            </a:endParaRPr>
          </a:p>
          <a:p>
            <a:pPr algn="just"/>
            <a:r>
              <a:rPr lang="en-US" sz="2400" dirty="0" smtClean="0"/>
              <a:t> </a:t>
            </a:r>
            <a:r>
              <a:rPr lang="en-US" sz="2400" dirty="0"/>
              <a:t>is used extensively in </a:t>
            </a:r>
            <a:r>
              <a:rPr lang="en-US" sz="2400" dirty="0" smtClean="0"/>
              <a:t>business-to-business</a:t>
            </a:r>
            <a:r>
              <a:rPr lang="tr-TR" sz="2400" dirty="0" smtClean="0"/>
              <a:t> </a:t>
            </a:r>
            <a:r>
              <a:rPr lang="en-US" sz="2400" dirty="0" smtClean="0"/>
              <a:t>research </a:t>
            </a:r>
            <a:r>
              <a:rPr lang="en-US" sz="2400" dirty="0"/>
              <a:t>to </a:t>
            </a:r>
            <a:r>
              <a:rPr lang="en-US" sz="2400" dirty="0" smtClean="0"/>
              <a:t>research</a:t>
            </a:r>
            <a:r>
              <a:rPr lang="tr-TR" sz="2400" dirty="0" smtClean="0"/>
              <a:t> </a:t>
            </a:r>
            <a:r>
              <a:rPr lang="en-US" sz="2400" dirty="0" smtClean="0"/>
              <a:t>subjects </a:t>
            </a:r>
            <a:r>
              <a:rPr lang="en-US" sz="2400" dirty="0"/>
              <a:t>who cannot be effectively interviewed by telephone or mail. </a:t>
            </a:r>
            <a:endParaRPr lang="en-US" sz="2400" dirty="0" smtClean="0"/>
          </a:p>
          <a:p>
            <a:pPr algn="just"/>
            <a:endParaRPr lang="en-US" sz="2400" dirty="0"/>
          </a:p>
          <a:p>
            <a:pPr algn="just"/>
            <a:r>
              <a:rPr lang="en-US" sz="2400" dirty="0" smtClean="0"/>
              <a:t>Managers</a:t>
            </a:r>
            <a:r>
              <a:rPr lang="tr-TR" sz="2400" dirty="0" smtClean="0"/>
              <a:t> </a:t>
            </a:r>
            <a:r>
              <a:rPr lang="en-US" sz="2400" dirty="0" smtClean="0"/>
              <a:t>being </a:t>
            </a:r>
            <a:r>
              <a:rPr lang="en-US" sz="2400" dirty="0"/>
              <a:t>interviewed have the comfort and security of their office </a:t>
            </a:r>
            <a:r>
              <a:rPr lang="en-US" sz="2400" dirty="0" smtClean="0"/>
              <a:t>and</a:t>
            </a:r>
            <a:r>
              <a:rPr lang="tr-TR" sz="2400" dirty="0" smtClean="0"/>
              <a:t> </a:t>
            </a:r>
            <a:r>
              <a:rPr lang="en-US" sz="2400" dirty="0" smtClean="0"/>
              <a:t>can </a:t>
            </a:r>
            <a:r>
              <a:rPr lang="en-US" sz="2400" dirty="0"/>
              <a:t>control </a:t>
            </a:r>
            <a:r>
              <a:rPr lang="en-US" sz="2400" dirty="0" smtClean="0"/>
              <a:t>the</a:t>
            </a:r>
            <a:r>
              <a:rPr lang="tr-TR" sz="2400" dirty="0" smtClean="0"/>
              <a:t> </a:t>
            </a:r>
            <a:r>
              <a:rPr lang="en-US" sz="2400" dirty="0" smtClean="0"/>
              <a:t>timing </a:t>
            </a:r>
            <a:r>
              <a:rPr lang="en-US" sz="2400" dirty="0"/>
              <a:t>and pace of the interview. For the researcher, the big benefit of </a:t>
            </a:r>
            <a:r>
              <a:rPr lang="en-US" sz="2400" dirty="0" smtClean="0"/>
              <a:t>meeting</a:t>
            </a:r>
            <a:r>
              <a:rPr lang="tr-TR" sz="2400" dirty="0" smtClean="0"/>
              <a:t> </a:t>
            </a:r>
            <a:r>
              <a:rPr lang="en-US" sz="2400" dirty="0" smtClean="0"/>
              <a:t>managers </a:t>
            </a:r>
            <a:r>
              <a:rPr lang="en-US" sz="2400" dirty="0"/>
              <a:t>in their office is the ability to build up a rapport, probe and gain the </a:t>
            </a:r>
            <a:r>
              <a:rPr lang="en-US" sz="2400" dirty="0" smtClean="0"/>
              <a:t>full</a:t>
            </a:r>
            <a:r>
              <a:rPr lang="tr-TR" sz="2400" dirty="0" smtClean="0"/>
              <a:t> </a:t>
            </a:r>
            <a:r>
              <a:rPr lang="tr-TR" sz="2400" dirty="0" err="1" smtClean="0"/>
              <a:t>attention</a:t>
            </a:r>
            <a:r>
              <a:rPr lang="tr-TR" sz="2400" dirty="0" smtClean="0"/>
              <a:t> </a:t>
            </a:r>
            <a:r>
              <a:rPr lang="tr-TR" sz="2400" dirty="0"/>
              <a:t>of </a:t>
            </a:r>
            <a:r>
              <a:rPr lang="tr-TR" sz="2400" dirty="0" err="1"/>
              <a:t>the</a:t>
            </a:r>
            <a:r>
              <a:rPr lang="tr-TR" sz="2400" dirty="0"/>
              <a:t> </a:t>
            </a:r>
            <a:r>
              <a:rPr lang="tr-TR" sz="2400" dirty="0" err="1"/>
              <a:t>manager</a:t>
            </a:r>
            <a:r>
              <a:rPr lang="tr-TR" sz="2400" dirty="0"/>
              <a:t>.</a:t>
            </a:r>
          </a:p>
        </p:txBody>
      </p:sp>
      <p:pic>
        <p:nvPicPr>
          <p:cNvPr id="2050" name="Picture 2" descr="http://us.123rf.com/400wm/400/400/razvanphoto/razvanphoto0901/razvanphoto090100021/4091691-two-businesswomen-at-an-interview-in-an-office-the-documents-on-the-desk-are-min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597297"/>
            <a:ext cx="3038475" cy="45529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1+#ppt_w/2"/>
                                          </p:val>
                                        </p:tav>
                                        <p:tav tm="100000">
                                          <p:val>
                                            <p:strVal val="#ppt_x"/>
                                          </p:val>
                                        </p:tav>
                                      </p:tavLst>
                                    </p:anim>
                                    <p:anim calcmode="lin" valueType="num">
                                      <p:cBhvr additive="base">
                                        <p:cTn id="1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265867"/>
            <a:ext cx="5616624" cy="5755421"/>
          </a:xfrm>
          <a:prstGeom prst="rect">
            <a:avLst/>
          </a:prstGeom>
        </p:spPr>
        <p:txBody>
          <a:bodyPr wrap="square">
            <a:spAutoFit/>
          </a:bodyPr>
          <a:lstStyle/>
          <a:p>
            <a:r>
              <a:rPr lang="tr-TR" sz="3200" b="1" dirty="0">
                <a:solidFill>
                  <a:srgbClr val="0070C0"/>
                </a:solidFill>
              </a:rPr>
              <a:t>Street </a:t>
            </a:r>
            <a:r>
              <a:rPr lang="tr-TR" sz="3200" b="1" dirty="0" err="1" smtClean="0">
                <a:solidFill>
                  <a:srgbClr val="0070C0"/>
                </a:solidFill>
              </a:rPr>
              <a:t>interviews</a:t>
            </a:r>
            <a:r>
              <a:rPr lang="tr-TR" sz="3200" b="1" dirty="0">
                <a:solidFill>
                  <a:srgbClr val="0070C0"/>
                </a:solidFill>
              </a:rPr>
              <a:t> </a:t>
            </a:r>
            <a:endParaRPr lang="tr-TR" sz="3200" b="1" dirty="0" smtClean="0">
              <a:solidFill>
                <a:srgbClr val="0070C0"/>
              </a:solidFill>
            </a:endParaRPr>
          </a:p>
          <a:p>
            <a:pPr algn="just"/>
            <a:r>
              <a:rPr lang="en-US" sz="2400" dirty="0" smtClean="0"/>
              <a:t>In </a:t>
            </a:r>
            <a:r>
              <a:rPr lang="en-US" sz="2400" dirty="0"/>
              <a:t>street interviews, respondents are </a:t>
            </a:r>
            <a:r>
              <a:rPr lang="en-US" sz="2400" dirty="0" smtClean="0"/>
              <a:t>intercepted</a:t>
            </a:r>
            <a:r>
              <a:rPr lang="tr-TR" sz="2400" dirty="0" smtClean="0"/>
              <a:t>(durdurmak)</a:t>
            </a:r>
            <a:r>
              <a:rPr lang="en-US" sz="2400" dirty="0" smtClean="0"/>
              <a:t>while </a:t>
            </a:r>
            <a:r>
              <a:rPr lang="en-US" sz="2400" dirty="0"/>
              <a:t>they are shopping in town </a:t>
            </a:r>
            <a:r>
              <a:rPr lang="en-US" sz="2400" dirty="0" smtClean="0"/>
              <a:t>cent</a:t>
            </a:r>
            <a:r>
              <a:rPr lang="tr-TR" sz="2400" dirty="0" smtClean="0"/>
              <a:t>er</a:t>
            </a:r>
            <a:r>
              <a:rPr lang="en-US" sz="2400" dirty="0" smtClean="0"/>
              <a:t>s</a:t>
            </a:r>
            <a:r>
              <a:rPr lang="tr-TR" sz="2400" dirty="0" smtClean="0"/>
              <a:t> </a:t>
            </a:r>
            <a:r>
              <a:rPr lang="en-US" sz="2400" dirty="0" smtClean="0"/>
              <a:t>or </a:t>
            </a:r>
            <a:r>
              <a:rPr lang="en-US" sz="2400" dirty="0"/>
              <a:t>shopping </a:t>
            </a:r>
            <a:r>
              <a:rPr lang="en-US" sz="2400" dirty="0" smtClean="0"/>
              <a:t>cent</a:t>
            </a:r>
            <a:r>
              <a:rPr lang="tr-TR" sz="2400" dirty="0" smtClean="0"/>
              <a:t>er</a:t>
            </a:r>
            <a:r>
              <a:rPr lang="en-US" sz="2400" dirty="0" smtClean="0"/>
              <a:t>s</a:t>
            </a:r>
            <a:r>
              <a:rPr lang="en-US" sz="2400" dirty="0"/>
              <a:t>. They may be questioned there and then </a:t>
            </a:r>
            <a:r>
              <a:rPr lang="en-US" sz="2400" dirty="0" smtClean="0"/>
              <a:t>in</a:t>
            </a:r>
            <a:r>
              <a:rPr lang="tr-TR" sz="2400" dirty="0" smtClean="0"/>
              <a:t> </a:t>
            </a:r>
            <a:r>
              <a:rPr lang="en-US" sz="2400" dirty="0" smtClean="0"/>
              <a:t>the </a:t>
            </a:r>
            <a:r>
              <a:rPr lang="en-US" sz="2400" dirty="0"/>
              <a:t>street or </a:t>
            </a:r>
            <a:r>
              <a:rPr lang="en-US" sz="2400" dirty="0" smtClean="0"/>
              <a:t>taken</a:t>
            </a:r>
            <a:r>
              <a:rPr lang="tr-TR" sz="2400" dirty="0" smtClean="0"/>
              <a:t> </a:t>
            </a:r>
            <a:r>
              <a:rPr lang="en-US" sz="2400" dirty="0" smtClean="0"/>
              <a:t>to </a:t>
            </a:r>
            <a:r>
              <a:rPr lang="en-US" sz="2400" dirty="0"/>
              <a:t>a specific test facility. </a:t>
            </a:r>
            <a:endParaRPr lang="en-US" sz="2400" dirty="0" smtClean="0"/>
          </a:p>
          <a:p>
            <a:pPr algn="just"/>
            <a:endParaRPr lang="en-US" sz="2400" dirty="0"/>
          </a:p>
          <a:p>
            <a:pPr algn="just"/>
            <a:r>
              <a:rPr lang="en-US" sz="2400" dirty="0" smtClean="0"/>
              <a:t>In </a:t>
            </a:r>
            <a:r>
              <a:rPr lang="en-US" sz="2400" dirty="0"/>
              <a:t>the testing of new product formulations, test facilities </a:t>
            </a:r>
            <a:r>
              <a:rPr lang="en-US" sz="2400" dirty="0" smtClean="0"/>
              <a:t>are</a:t>
            </a:r>
            <a:r>
              <a:rPr lang="tr-TR" sz="2400" dirty="0" smtClean="0"/>
              <a:t> </a:t>
            </a:r>
            <a:r>
              <a:rPr lang="en-US" sz="2400" dirty="0" smtClean="0"/>
              <a:t>ideal </a:t>
            </a:r>
            <a:r>
              <a:rPr lang="en-US" sz="2400" dirty="0"/>
              <a:t>to allow respondents the time and context to sample and </a:t>
            </a:r>
            <a:r>
              <a:rPr lang="en-US" sz="2400" dirty="0" smtClean="0"/>
              <a:t>evaluate</a:t>
            </a:r>
            <a:r>
              <a:rPr lang="tr-TR" sz="2400" dirty="0" smtClean="0"/>
              <a:t> </a:t>
            </a:r>
            <a:r>
              <a:rPr lang="en-US" sz="2400" dirty="0" smtClean="0"/>
              <a:t>products</a:t>
            </a:r>
            <a:r>
              <a:rPr lang="en-US" sz="2400" dirty="0"/>
              <a:t>. </a:t>
            </a:r>
            <a:r>
              <a:rPr lang="en-US" sz="2400" dirty="0" smtClean="0"/>
              <a:t>The</a:t>
            </a:r>
            <a:r>
              <a:rPr lang="tr-TR" sz="2400" dirty="0" smtClean="0"/>
              <a:t> </a:t>
            </a:r>
            <a:r>
              <a:rPr lang="en-US" sz="2400" dirty="0" smtClean="0"/>
              <a:t>technique </a:t>
            </a:r>
            <a:r>
              <a:rPr lang="en-US" sz="2400" dirty="0"/>
              <a:t>can also be used to test merchandising ideas, advertisements and </a:t>
            </a:r>
            <a:r>
              <a:rPr lang="en-US" sz="2400" dirty="0" smtClean="0"/>
              <a:t>other</a:t>
            </a:r>
            <a:r>
              <a:rPr lang="tr-TR" sz="2400" dirty="0" smtClean="0"/>
              <a:t> </a:t>
            </a:r>
            <a:r>
              <a:rPr lang="en-US" sz="2400" dirty="0" smtClean="0"/>
              <a:t>forms </a:t>
            </a:r>
            <a:r>
              <a:rPr lang="en-US" sz="2400" dirty="0"/>
              <a:t>of marketing </a:t>
            </a:r>
            <a:r>
              <a:rPr lang="en-US" sz="2400" dirty="0" smtClean="0"/>
              <a:t>communications</a:t>
            </a:r>
            <a:endParaRPr lang="en-US" sz="2400" dirty="0"/>
          </a:p>
        </p:txBody>
      </p:sp>
      <p:pic>
        <p:nvPicPr>
          <p:cNvPr id="3074" name="Picture 2" descr="http://www4.pictures.zimbio.com/gi/Street+Skaters+Compete+Sydney+CBD+Competition+HJCHjv9Lf0r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05191"/>
            <a:ext cx="3095625" cy="45529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0-#ppt_w/2"/>
                                          </p:val>
                                        </p:tav>
                                        <p:tav tm="100000">
                                          <p:val>
                                            <p:strVal val="#ppt_x"/>
                                          </p:val>
                                        </p:tav>
                                      </p:tavLst>
                                    </p:anim>
                                    <p:anim calcmode="lin" valueType="num">
                                      <p:cBhvr additive="base">
                                        <p:cTn id="14"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13" t="10547" r="3083" b="8007"/>
          <a:stretch/>
        </p:blipFill>
        <p:spPr bwMode="auto">
          <a:xfrm>
            <a:off x="2852" y="1016173"/>
            <a:ext cx="9141148" cy="51728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Düz Ok Bağlayıcısı 2"/>
          <p:cNvCxnSpPr/>
          <p:nvPr/>
        </p:nvCxnSpPr>
        <p:spPr>
          <a:xfrm>
            <a:off x="3275856" y="1268760"/>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Düz Ok Bağlayıcısı 4"/>
          <p:cNvCxnSpPr/>
          <p:nvPr/>
        </p:nvCxnSpPr>
        <p:spPr>
          <a:xfrm>
            <a:off x="5004048" y="2519189"/>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19</a:t>
            </a:fld>
            <a:endParaRPr lang="tr-TR"/>
          </a:p>
        </p:txBody>
      </p:sp>
    </p:spTree>
    <p:extLst>
      <p:ext uri="{BB962C8B-B14F-4D97-AF65-F5344CB8AC3E}">
        <p14:creationId xmlns:p14="http://schemas.microsoft.com/office/powerpoint/2010/main" val="847204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260648"/>
            <a:ext cx="8136904" cy="5570756"/>
          </a:xfrm>
          <a:prstGeom prst="rect">
            <a:avLst/>
          </a:prstGeom>
        </p:spPr>
        <p:txBody>
          <a:bodyPr wrap="square">
            <a:spAutoFit/>
          </a:bodyPr>
          <a:lstStyle/>
          <a:p>
            <a:r>
              <a:rPr lang="en-US" sz="3600" b="1" dirty="0" smtClean="0">
                <a:solidFill>
                  <a:srgbClr val="FF0000"/>
                </a:solidFill>
              </a:rPr>
              <a:t>       Primary </a:t>
            </a:r>
            <a:r>
              <a:rPr lang="en-US" sz="3600" b="1" dirty="0">
                <a:solidFill>
                  <a:srgbClr val="FF0000"/>
                </a:solidFill>
              </a:rPr>
              <a:t>data </a:t>
            </a:r>
          </a:p>
          <a:p>
            <a:pPr algn="ctr"/>
            <a:endParaRPr lang="tr-TR" sz="3200" b="1" dirty="0"/>
          </a:p>
          <a:p>
            <a:pPr algn="just"/>
            <a:r>
              <a:rPr lang="en-US" sz="3200" dirty="0" smtClean="0"/>
              <a:t>are originated by a researcher for the specific purpose of addressing the</a:t>
            </a:r>
            <a:r>
              <a:rPr lang="tr-TR" sz="3200" dirty="0" smtClean="0"/>
              <a:t> </a:t>
            </a:r>
            <a:r>
              <a:rPr lang="en-US" sz="3200" dirty="0" smtClean="0"/>
              <a:t>problem at hand. </a:t>
            </a:r>
            <a:r>
              <a:rPr lang="en-US" sz="3200" dirty="0" smtClean="0">
                <a:solidFill>
                  <a:srgbClr val="00B050"/>
                </a:solidFill>
              </a:rPr>
              <a:t>The </a:t>
            </a:r>
            <a:r>
              <a:rPr lang="en-US" sz="3200" dirty="0">
                <a:solidFill>
                  <a:srgbClr val="00B050"/>
                </a:solidFill>
              </a:rPr>
              <a:t>purpose of survey research is to collect primary </a:t>
            </a:r>
            <a:r>
              <a:rPr lang="en-US" sz="3200" dirty="0" smtClean="0">
                <a:solidFill>
                  <a:srgbClr val="00B050"/>
                </a:solidFill>
              </a:rPr>
              <a:t>data.</a:t>
            </a:r>
            <a:endParaRPr lang="en-US" sz="3200" dirty="0" smtClean="0">
              <a:solidFill>
                <a:srgbClr val="00B050"/>
              </a:solidFill>
            </a:endParaRPr>
          </a:p>
          <a:p>
            <a:pPr algn="just"/>
            <a:endParaRPr lang="en-US" sz="3200" dirty="0"/>
          </a:p>
          <a:p>
            <a:pPr algn="just"/>
            <a:r>
              <a:rPr lang="en-US" sz="3200" dirty="0" smtClean="0"/>
              <a:t>Compared with readily</a:t>
            </a:r>
            <a:r>
              <a:rPr lang="tr-TR" sz="3200" dirty="0" smtClean="0"/>
              <a:t> </a:t>
            </a:r>
            <a:r>
              <a:rPr lang="en-US" sz="3200" dirty="0" smtClean="0"/>
              <a:t>available data from a variety of sources, this tailoring means </a:t>
            </a:r>
            <a:r>
              <a:rPr lang="en-US" sz="3200" dirty="0" smtClean="0">
                <a:solidFill>
                  <a:srgbClr val="FF0000"/>
                </a:solidFill>
              </a:rPr>
              <a:t>higher costs and a longer</a:t>
            </a:r>
            <a:r>
              <a:rPr lang="tr-TR" sz="3200" dirty="0" smtClean="0">
                <a:solidFill>
                  <a:srgbClr val="FF0000"/>
                </a:solidFill>
              </a:rPr>
              <a:t> </a:t>
            </a:r>
            <a:r>
              <a:rPr lang="en-US" sz="3200" dirty="0" smtClean="0">
                <a:solidFill>
                  <a:srgbClr val="FF0000"/>
                </a:solidFill>
              </a:rPr>
              <a:t>time </a:t>
            </a:r>
            <a:r>
              <a:rPr lang="en-US" sz="3200" dirty="0" smtClean="0"/>
              <a:t>frame in collecting and analyzing the data.</a:t>
            </a:r>
            <a:endParaRPr lang="tr-TR" sz="3200" dirty="0"/>
          </a:p>
        </p:txBody>
      </p:sp>
      <p:pic>
        <p:nvPicPr>
          <p:cNvPr id="3074" name="Picture 2" descr="http://image.haber7.com/haber7/images/themes/anke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348" y="28028"/>
            <a:ext cx="3333750" cy="138474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37784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922069"/>
            <a:ext cx="8136904" cy="4524315"/>
          </a:xfrm>
          <a:prstGeom prst="rect">
            <a:avLst/>
          </a:prstGeom>
        </p:spPr>
        <p:txBody>
          <a:bodyPr wrap="square">
            <a:spAutoFit/>
          </a:bodyPr>
          <a:lstStyle/>
          <a:p>
            <a:pPr algn="just"/>
            <a:r>
              <a:rPr lang="tr-TR" sz="3600" b="1" dirty="0" err="1"/>
              <a:t>Computer-assisted</a:t>
            </a:r>
            <a:r>
              <a:rPr lang="tr-TR" sz="3600" b="1" dirty="0"/>
              <a:t> </a:t>
            </a:r>
            <a:r>
              <a:rPr lang="tr-TR" sz="3600" b="1" dirty="0" err="1"/>
              <a:t>personal</a:t>
            </a:r>
            <a:r>
              <a:rPr lang="tr-TR" sz="3600" b="1" dirty="0"/>
              <a:t> </a:t>
            </a:r>
            <a:r>
              <a:rPr lang="tr-TR" sz="3600" b="1" dirty="0" err="1"/>
              <a:t>interviews</a:t>
            </a:r>
            <a:r>
              <a:rPr lang="tr-TR" sz="3600" b="1" dirty="0"/>
              <a:t> </a:t>
            </a:r>
          </a:p>
          <a:p>
            <a:pPr algn="just"/>
            <a:r>
              <a:rPr lang="en-US" sz="2800" dirty="0" smtClean="0"/>
              <a:t>In the </a:t>
            </a:r>
            <a:r>
              <a:rPr lang="en-US" sz="2800" dirty="0"/>
              <a:t>third form of personal </a:t>
            </a:r>
            <a:r>
              <a:rPr lang="en-US" sz="2800" dirty="0" smtClean="0"/>
              <a:t>interviewing,</a:t>
            </a:r>
            <a:r>
              <a:rPr lang="tr-TR" sz="2800" dirty="0" smtClean="0"/>
              <a:t> </a:t>
            </a:r>
            <a:r>
              <a:rPr lang="en-US" sz="2800" dirty="0" smtClean="0"/>
              <a:t>the </a:t>
            </a:r>
            <a:r>
              <a:rPr lang="en-US" sz="2800" dirty="0"/>
              <a:t>respondent sits in front of a computer terminal and answers </a:t>
            </a:r>
            <a:r>
              <a:rPr lang="en-US" sz="2800" dirty="0" smtClean="0"/>
              <a:t>a</a:t>
            </a:r>
            <a:r>
              <a:rPr lang="tr-TR" sz="2800" dirty="0" smtClean="0"/>
              <a:t> </a:t>
            </a:r>
            <a:r>
              <a:rPr lang="en-US" sz="2800" dirty="0" smtClean="0"/>
              <a:t>questionnaire on</a:t>
            </a:r>
            <a:r>
              <a:rPr lang="tr-TR" sz="2800" dirty="0" smtClean="0"/>
              <a:t> </a:t>
            </a:r>
            <a:r>
              <a:rPr lang="en-US" sz="2800" dirty="0" smtClean="0"/>
              <a:t>the </a:t>
            </a:r>
            <a:r>
              <a:rPr lang="en-US" sz="2800" dirty="0"/>
              <a:t>screen by using the keyboard or a mouse. </a:t>
            </a:r>
            <a:endParaRPr lang="tr-TR" sz="2800" dirty="0" smtClean="0"/>
          </a:p>
          <a:p>
            <a:pPr algn="just"/>
            <a:endParaRPr lang="tr-TR" sz="2800" dirty="0"/>
          </a:p>
          <a:p>
            <a:pPr algn="just"/>
            <a:r>
              <a:rPr lang="en-US" sz="2800" dirty="0" smtClean="0"/>
              <a:t>There </a:t>
            </a:r>
            <a:r>
              <a:rPr lang="en-US" sz="2800" dirty="0"/>
              <a:t>are several user-friendly </a:t>
            </a:r>
            <a:r>
              <a:rPr lang="en-US" sz="2800" dirty="0" smtClean="0"/>
              <a:t>electronic</a:t>
            </a:r>
            <a:r>
              <a:rPr lang="tr-TR" sz="2800" dirty="0" smtClean="0"/>
              <a:t> </a:t>
            </a:r>
            <a:r>
              <a:rPr lang="en-US" sz="2800" dirty="0" smtClean="0"/>
              <a:t>packages </a:t>
            </a:r>
            <a:r>
              <a:rPr lang="en-US" sz="2800" dirty="0"/>
              <a:t>that design relatively simple questions </a:t>
            </a:r>
            <a:r>
              <a:rPr lang="en-US" sz="2800" dirty="0" smtClean="0"/>
              <a:t>for</a:t>
            </a:r>
            <a:r>
              <a:rPr lang="tr-TR" sz="2800" dirty="0" smtClean="0"/>
              <a:t> </a:t>
            </a:r>
            <a:r>
              <a:rPr lang="en-US" sz="2800" dirty="0" smtClean="0"/>
              <a:t>the </a:t>
            </a:r>
            <a:r>
              <a:rPr lang="en-US" sz="2800" dirty="0"/>
              <a:t>respondent </a:t>
            </a:r>
            <a:r>
              <a:rPr lang="en-US" sz="2800" dirty="0" smtClean="0"/>
              <a:t>to</a:t>
            </a:r>
            <a:r>
              <a:rPr lang="tr-TR" sz="2800" dirty="0" smtClean="0"/>
              <a:t> </a:t>
            </a:r>
            <a:r>
              <a:rPr lang="en-US" sz="2800" dirty="0" smtClean="0"/>
              <a:t>understand</a:t>
            </a:r>
            <a:r>
              <a:rPr lang="en-US" sz="2800" dirty="0"/>
              <a:t>. Help screens and courteous error messages are also provided</a:t>
            </a:r>
            <a:r>
              <a:rPr lang="en-US" sz="2800" dirty="0" smtClean="0"/>
              <a:t>.</a:t>
            </a:r>
            <a:endParaRPr lang="tr-TR" sz="2800" dirty="0"/>
          </a:p>
        </p:txBody>
      </p:sp>
      <p:sp>
        <p:nvSpPr>
          <p:cNvPr id="3" name="Slide Number Placeholder 2"/>
          <p:cNvSpPr>
            <a:spLocks noGrp="1"/>
          </p:cNvSpPr>
          <p:nvPr>
            <p:ph type="sldNum" sz="quarter" idx="12"/>
          </p:nvPr>
        </p:nvSpPr>
        <p:spPr/>
        <p:txBody>
          <a:bodyPr/>
          <a:lstStyle/>
          <a:p>
            <a:fld id="{F302176B-0E47-46AC-8F43-DAB4B8A37D06}" type="slidenum">
              <a:rPr lang="tr-TR" smtClean="0"/>
              <a:t>20</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6171" y="1340768"/>
            <a:ext cx="8136904" cy="4401205"/>
          </a:xfrm>
          <a:prstGeom prst="rect">
            <a:avLst/>
          </a:prstGeom>
        </p:spPr>
        <p:txBody>
          <a:bodyPr wrap="square">
            <a:spAutoFit/>
          </a:bodyPr>
          <a:lstStyle/>
          <a:p>
            <a:pPr algn="just"/>
            <a:r>
              <a:rPr lang="en-US" sz="2800" dirty="0"/>
              <a:t>A major development for marketers, especially in financial services, has been </a:t>
            </a:r>
            <a:r>
              <a:rPr lang="en-US" sz="2800" dirty="0" smtClean="0"/>
              <a:t>the</a:t>
            </a:r>
            <a:r>
              <a:rPr lang="tr-TR" sz="2800" dirty="0" smtClean="0"/>
              <a:t> </a:t>
            </a:r>
            <a:r>
              <a:rPr lang="en-US" sz="2800" dirty="0" smtClean="0"/>
              <a:t>use </a:t>
            </a:r>
            <a:r>
              <a:rPr lang="en-US" sz="2800" dirty="0"/>
              <a:t>of customer satisfaction surveys to guide strategic and operational decisions</a:t>
            </a:r>
            <a:r>
              <a:rPr lang="en-US" sz="2800" dirty="0" smtClean="0"/>
              <a:t>.</a:t>
            </a:r>
            <a:r>
              <a:rPr lang="tr-TR" sz="2800" dirty="0" smtClean="0"/>
              <a:t> </a:t>
            </a:r>
          </a:p>
          <a:p>
            <a:pPr algn="just"/>
            <a:endParaRPr lang="tr-TR" sz="2800" dirty="0"/>
          </a:p>
          <a:p>
            <a:pPr algn="just"/>
            <a:r>
              <a:rPr lang="en-US" sz="2800" dirty="0" smtClean="0"/>
              <a:t>With</a:t>
            </a:r>
            <a:r>
              <a:rPr lang="tr-TR" sz="2800" dirty="0" smtClean="0"/>
              <a:t> </a:t>
            </a:r>
            <a:r>
              <a:rPr lang="en-US" sz="2800" dirty="0" smtClean="0"/>
              <a:t>traditional </a:t>
            </a:r>
            <a:r>
              <a:rPr lang="en-US" sz="2800" dirty="0"/>
              <a:t>interview techniques, the interviewer may have to carry a huge </a:t>
            </a:r>
            <a:r>
              <a:rPr lang="en-US" sz="2800" dirty="0" smtClean="0"/>
              <a:t>questionnaire</a:t>
            </a:r>
            <a:r>
              <a:rPr lang="tr-TR" sz="2800" dirty="0" smtClean="0"/>
              <a:t> </a:t>
            </a:r>
            <a:r>
              <a:rPr lang="en-US" sz="2800" dirty="0" smtClean="0"/>
              <a:t>to </a:t>
            </a:r>
            <a:r>
              <a:rPr lang="en-US" sz="2800" dirty="0"/>
              <a:t>cope with questions that measure attitudes to a range of banks and a range </a:t>
            </a:r>
            <a:r>
              <a:rPr lang="en-US" sz="2800" dirty="0" smtClean="0"/>
              <a:t>of</a:t>
            </a:r>
            <a:r>
              <a:rPr lang="tr-TR" sz="2800" dirty="0" smtClean="0"/>
              <a:t> </a:t>
            </a:r>
            <a:r>
              <a:rPr lang="en-US" sz="2800" dirty="0" smtClean="0"/>
              <a:t>services </a:t>
            </a:r>
            <a:r>
              <a:rPr lang="en-US" sz="2800" dirty="0"/>
              <a:t>taken from those banks.</a:t>
            </a:r>
            <a:endParaRPr lang="tr-TR" sz="2800" dirty="0"/>
          </a:p>
        </p:txBody>
      </p:sp>
      <p:sp>
        <p:nvSpPr>
          <p:cNvPr id="3" name="Slide Number Placeholder 2"/>
          <p:cNvSpPr>
            <a:spLocks noGrp="1"/>
          </p:cNvSpPr>
          <p:nvPr>
            <p:ph type="sldNum" sz="quarter" idx="12"/>
          </p:nvPr>
        </p:nvSpPr>
        <p:spPr/>
        <p:txBody>
          <a:bodyPr/>
          <a:lstStyle/>
          <a:p>
            <a:fld id="{F302176B-0E47-46AC-8F43-DAB4B8A37D06}" type="slidenum">
              <a:rPr lang="tr-TR" smtClean="0"/>
              <a:t>21</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9086" y="188640"/>
            <a:ext cx="5369803"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tr-TR" sz="2800" b="1" dirty="0" err="1"/>
              <a:t>Advantages</a:t>
            </a:r>
            <a:r>
              <a:rPr lang="tr-TR" sz="2800" b="1" dirty="0"/>
              <a:t> of </a:t>
            </a:r>
            <a:r>
              <a:rPr lang="tr-TR" sz="2800" b="1" dirty="0" err="1"/>
              <a:t>Personal</a:t>
            </a:r>
            <a:r>
              <a:rPr lang="tr-TR" sz="2800" b="1" dirty="0"/>
              <a:t> </a:t>
            </a:r>
            <a:r>
              <a:rPr lang="tr-TR" sz="2800" b="1" dirty="0" err="1"/>
              <a:t>Interviews</a:t>
            </a:r>
            <a:endParaRPr lang="tr-TR" sz="2800" dirty="0"/>
          </a:p>
        </p:txBody>
      </p:sp>
      <p:sp>
        <p:nvSpPr>
          <p:cNvPr id="3" name="Dikdörtgen 2"/>
          <p:cNvSpPr/>
          <p:nvPr/>
        </p:nvSpPr>
        <p:spPr>
          <a:xfrm>
            <a:off x="107504" y="830436"/>
            <a:ext cx="9036496" cy="1938992"/>
          </a:xfrm>
          <a:prstGeom prst="rect">
            <a:avLst/>
          </a:prstGeom>
        </p:spPr>
        <p:txBody>
          <a:bodyPr wrap="square">
            <a:spAutoFit/>
          </a:bodyPr>
          <a:lstStyle/>
          <a:p>
            <a:pPr marL="342900" indent="-342900" algn="just">
              <a:buAutoNum type="arabicPeriod"/>
            </a:pPr>
            <a:r>
              <a:rPr lang="tr-TR" sz="2400" b="1" dirty="0" smtClean="0">
                <a:solidFill>
                  <a:srgbClr val="FF0000"/>
                </a:solidFill>
              </a:rPr>
              <a:t>OPPORTUNITY </a:t>
            </a:r>
            <a:r>
              <a:rPr lang="tr-TR" sz="2400" b="1" dirty="0">
                <a:solidFill>
                  <a:srgbClr val="FF0000"/>
                </a:solidFill>
              </a:rPr>
              <a:t>FOR </a:t>
            </a:r>
            <a:r>
              <a:rPr lang="tr-TR" sz="2400" b="1" dirty="0" smtClean="0">
                <a:solidFill>
                  <a:srgbClr val="FF0000"/>
                </a:solidFill>
              </a:rPr>
              <a:t>FEEDBACK</a:t>
            </a:r>
          </a:p>
          <a:p>
            <a:pPr algn="just"/>
            <a:r>
              <a:rPr lang="tr-TR" sz="2400" dirty="0" err="1" smtClean="0"/>
              <a:t>Provides</a:t>
            </a:r>
            <a:r>
              <a:rPr lang="tr-TR" sz="2400" dirty="0" smtClean="0"/>
              <a:t> </a:t>
            </a:r>
            <a:r>
              <a:rPr lang="en-US" sz="2400" dirty="0" smtClean="0"/>
              <a:t>the </a:t>
            </a:r>
            <a:r>
              <a:rPr lang="en-US" sz="2400" dirty="0"/>
              <a:t>opportunity for feedback and clarification. For example, if a consumer is reluctant </a:t>
            </a:r>
            <a:r>
              <a:rPr lang="en-US" sz="2400" dirty="0" smtClean="0"/>
              <a:t>to</a:t>
            </a:r>
            <a:r>
              <a:rPr lang="tr-TR" sz="2400" dirty="0" smtClean="0"/>
              <a:t> </a:t>
            </a:r>
            <a:r>
              <a:rPr lang="en-US" sz="2400" dirty="0" smtClean="0"/>
              <a:t>provide sensitive</a:t>
            </a:r>
            <a:r>
              <a:rPr lang="tr-TR" sz="2400" dirty="0" smtClean="0"/>
              <a:t> </a:t>
            </a:r>
            <a:r>
              <a:rPr lang="en-US" sz="2400" dirty="0" smtClean="0"/>
              <a:t>information</a:t>
            </a:r>
            <a:r>
              <a:rPr lang="en-US" sz="2400" dirty="0"/>
              <a:t>, the interviewer may offer reassurance that his </a:t>
            </a:r>
            <a:r>
              <a:rPr lang="en-US" sz="2400" dirty="0" smtClean="0"/>
              <a:t>or</a:t>
            </a:r>
            <a:r>
              <a:rPr lang="tr-TR" sz="2400" dirty="0" smtClean="0"/>
              <a:t> </a:t>
            </a:r>
            <a:r>
              <a:rPr lang="en-US" sz="2400" dirty="0" smtClean="0"/>
              <a:t>her </a:t>
            </a:r>
            <a:r>
              <a:rPr lang="en-US" sz="2400" dirty="0"/>
              <a:t>answers will </a:t>
            </a:r>
            <a:r>
              <a:rPr lang="en-US" sz="2400" dirty="0" smtClean="0"/>
              <a:t>be</a:t>
            </a:r>
            <a:r>
              <a:rPr lang="tr-TR" sz="2400" dirty="0" smtClean="0"/>
              <a:t> </a:t>
            </a:r>
            <a:r>
              <a:rPr lang="tr-TR" sz="2400" dirty="0" err="1" smtClean="0"/>
              <a:t>strictly</a:t>
            </a:r>
            <a:r>
              <a:rPr lang="tr-TR" sz="2400" dirty="0" smtClean="0"/>
              <a:t> </a:t>
            </a:r>
            <a:r>
              <a:rPr lang="tr-TR" sz="2400" dirty="0" err="1"/>
              <a:t>confidential</a:t>
            </a:r>
            <a:r>
              <a:rPr lang="tr-TR" sz="2400" dirty="0"/>
              <a:t>.</a:t>
            </a:r>
          </a:p>
        </p:txBody>
      </p:sp>
      <p:sp>
        <p:nvSpPr>
          <p:cNvPr id="4" name="Dikdörtgen 3"/>
          <p:cNvSpPr/>
          <p:nvPr/>
        </p:nvSpPr>
        <p:spPr>
          <a:xfrm>
            <a:off x="0" y="2708920"/>
            <a:ext cx="9001000" cy="1938992"/>
          </a:xfrm>
          <a:prstGeom prst="rect">
            <a:avLst/>
          </a:prstGeom>
        </p:spPr>
        <p:txBody>
          <a:bodyPr wrap="square">
            <a:spAutoFit/>
          </a:bodyPr>
          <a:lstStyle/>
          <a:p>
            <a:pPr algn="just"/>
            <a:r>
              <a:rPr lang="tr-TR" sz="2400" b="1" dirty="0" smtClean="0"/>
              <a:t>2. </a:t>
            </a:r>
            <a:r>
              <a:rPr lang="tr-TR" sz="2400" b="1" dirty="0" smtClean="0">
                <a:solidFill>
                  <a:srgbClr val="FF0000"/>
                </a:solidFill>
              </a:rPr>
              <a:t>PROBING </a:t>
            </a:r>
            <a:r>
              <a:rPr lang="tr-TR" sz="2400" b="1" dirty="0">
                <a:solidFill>
                  <a:srgbClr val="FF0000"/>
                </a:solidFill>
              </a:rPr>
              <a:t>COMPLEX </a:t>
            </a:r>
            <a:r>
              <a:rPr lang="tr-TR" sz="2400" b="1" dirty="0" smtClean="0">
                <a:solidFill>
                  <a:srgbClr val="FF0000"/>
                </a:solidFill>
              </a:rPr>
              <a:t>ANSWERS </a:t>
            </a:r>
          </a:p>
          <a:p>
            <a:pPr algn="just"/>
            <a:r>
              <a:rPr lang="en-US" sz="2400" dirty="0"/>
              <a:t>If a respondent’s answer is too brief or unclear, the researcher may request a more </a:t>
            </a:r>
            <a:r>
              <a:rPr lang="en-US" sz="2400" dirty="0" smtClean="0"/>
              <a:t>comprehensive</a:t>
            </a:r>
            <a:r>
              <a:rPr lang="tr-TR" sz="2400" dirty="0" smtClean="0"/>
              <a:t> </a:t>
            </a:r>
            <a:r>
              <a:rPr lang="en-US" sz="2400" dirty="0" smtClean="0"/>
              <a:t>or </a:t>
            </a:r>
            <a:r>
              <a:rPr lang="en-US" sz="2400" dirty="0"/>
              <a:t>clearer explanation. In probing, the interviewer asks for clarification with </a:t>
            </a:r>
            <a:r>
              <a:rPr lang="en-US" sz="2400" dirty="0" smtClean="0"/>
              <a:t>standardized</a:t>
            </a:r>
            <a:r>
              <a:rPr lang="tr-TR" sz="2400" dirty="0" smtClean="0"/>
              <a:t> </a:t>
            </a:r>
            <a:r>
              <a:rPr lang="en-US" sz="2400" dirty="0" smtClean="0"/>
              <a:t>questions </a:t>
            </a:r>
            <a:r>
              <a:rPr lang="en-US" sz="2400" dirty="0"/>
              <a:t>such as “Can you tell me more about what you had in mind</a:t>
            </a:r>
            <a:r>
              <a:rPr lang="en-US" sz="2400" dirty="0" smtClean="0"/>
              <a:t>?</a:t>
            </a:r>
            <a:endParaRPr lang="tr-TR" sz="2400" dirty="0"/>
          </a:p>
        </p:txBody>
      </p:sp>
      <p:sp>
        <p:nvSpPr>
          <p:cNvPr id="5" name="Dikdörtgen 4"/>
          <p:cNvSpPr/>
          <p:nvPr/>
        </p:nvSpPr>
        <p:spPr>
          <a:xfrm>
            <a:off x="107504" y="4725144"/>
            <a:ext cx="9036496" cy="1938992"/>
          </a:xfrm>
          <a:prstGeom prst="rect">
            <a:avLst/>
          </a:prstGeom>
        </p:spPr>
        <p:txBody>
          <a:bodyPr wrap="square">
            <a:spAutoFit/>
          </a:bodyPr>
          <a:lstStyle/>
          <a:p>
            <a:pPr algn="just"/>
            <a:r>
              <a:rPr lang="tr-TR" sz="2400" b="1" dirty="0" smtClean="0"/>
              <a:t>3. </a:t>
            </a:r>
            <a:r>
              <a:rPr lang="tr-TR" sz="2400" b="1" dirty="0" smtClean="0">
                <a:solidFill>
                  <a:srgbClr val="FF0000"/>
                </a:solidFill>
              </a:rPr>
              <a:t>LENGTH </a:t>
            </a:r>
            <a:r>
              <a:rPr lang="tr-TR" sz="2400" b="1" dirty="0">
                <a:solidFill>
                  <a:srgbClr val="FF0000"/>
                </a:solidFill>
              </a:rPr>
              <a:t>OF INTERVIEW</a:t>
            </a:r>
          </a:p>
          <a:p>
            <a:pPr algn="just"/>
            <a:r>
              <a:rPr lang="en-US" sz="2400" dirty="0"/>
              <a:t>If the research objective requires an extremely lengthy questionnaire, personal interviews may be </a:t>
            </a:r>
            <a:r>
              <a:rPr lang="en-US" sz="2400" dirty="0" smtClean="0"/>
              <a:t>the</a:t>
            </a:r>
            <a:r>
              <a:rPr lang="tr-TR" sz="2400" dirty="0" smtClean="0"/>
              <a:t> </a:t>
            </a:r>
            <a:r>
              <a:rPr lang="en-US" sz="2400" dirty="0" smtClean="0"/>
              <a:t>only </a:t>
            </a:r>
            <a:r>
              <a:rPr lang="en-US" sz="2400" dirty="0"/>
              <a:t>option. A general rule of thumb on mail surveys is that they should not exceed six pages, </a:t>
            </a:r>
            <a:r>
              <a:rPr lang="en-US" sz="2400" dirty="0" smtClean="0"/>
              <a:t>and</a:t>
            </a:r>
            <a:r>
              <a:rPr lang="tr-TR" sz="2400" dirty="0" smtClean="0"/>
              <a:t> </a:t>
            </a:r>
            <a:r>
              <a:rPr lang="en-US" sz="2400" dirty="0" smtClean="0"/>
              <a:t>telephone </a:t>
            </a:r>
            <a:r>
              <a:rPr lang="en-US" sz="2400" dirty="0"/>
              <a:t>interviews typically last less than ten minutes</a:t>
            </a:r>
            <a:endParaRPr lang="tr-TR" sz="2400" dirty="0"/>
          </a:p>
        </p:txBody>
      </p:sp>
      <p:sp>
        <p:nvSpPr>
          <p:cNvPr id="6" name="Slide Number Placeholder 5"/>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2098016"/>
            <a:ext cx="8352928" cy="1569660"/>
          </a:xfrm>
          <a:prstGeom prst="rect">
            <a:avLst/>
          </a:prstGeom>
        </p:spPr>
        <p:txBody>
          <a:bodyPr wrap="square">
            <a:spAutoFit/>
          </a:bodyPr>
          <a:lstStyle/>
          <a:p>
            <a:pPr algn="just"/>
            <a:r>
              <a:rPr lang="tr-TR" sz="2400" b="1" dirty="0" smtClean="0">
                <a:solidFill>
                  <a:srgbClr val="FF0000"/>
                </a:solidFill>
              </a:rPr>
              <a:t>5. PROPS </a:t>
            </a:r>
            <a:r>
              <a:rPr lang="tr-TR" sz="2400" b="1" dirty="0" smtClean="0">
                <a:solidFill>
                  <a:srgbClr val="FF0000"/>
                </a:solidFill>
              </a:rPr>
              <a:t>(destek) AND </a:t>
            </a:r>
            <a:r>
              <a:rPr lang="tr-TR" sz="2400" b="1" dirty="0">
                <a:solidFill>
                  <a:srgbClr val="FF0000"/>
                </a:solidFill>
              </a:rPr>
              <a:t>VISUAL AIDS</a:t>
            </a:r>
          </a:p>
          <a:p>
            <a:pPr algn="just"/>
            <a:r>
              <a:rPr lang="en-US" sz="2400" dirty="0"/>
              <a:t>Interviewing respondents face-to-face allows the investigator to show them new product </a:t>
            </a:r>
            <a:r>
              <a:rPr lang="en-US" sz="2400" dirty="0" smtClean="0"/>
              <a:t>samples,</a:t>
            </a:r>
            <a:r>
              <a:rPr lang="tr-TR" sz="2400" dirty="0" smtClean="0"/>
              <a:t> </a:t>
            </a:r>
            <a:r>
              <a:rPr lang="en-US" sz="2400" dirty="0" smtClean="0"/>
              <a:t>sketches </a:t>
            </a:r>
            <a:r>
              <a:rPr lang="en-US" sz="2400" dirty="0"/>
              <a:t>of </a:t>
            </a:r>
            <a:r>
              <a:rPr lang="en-US" sz="2400" dirty="0" smtClean="0"/>
              <a:t>proposed</a:t>
            </a:r>
            <a:r>
              <a:rPr lang="tr-TR" sz="2400" dirty="0" smtClean="0"/>
              <a:t> </a:t>
            </a:r>
            <a:r>
              <a:rPr lang="en-US" sz="2400" dirty="0" smtClean="0"/>
              <a:t>advertising</a:t>
            </a:r>
            <a:r>
              <a:rPr lang="en-US" sz="2400" dirty="0"/>
              <a:t>, or other visual aids.</a:t>
            </a:r>
            <a:endParaRPr lang="tr-TR" sz="2400" dirty="0"/>
          </a:p>
        </p:txBody>
      </p:sp>
      <p:sp>
        <p:nvSpPr>
          <p:cNvPr id="3" name="Dikdörtgen 2"/>
          <p:cNvSpPr/>
          <p:nvPr/>
        </p:nvSpPr>
        <p:spPr>
          <a:xfrm>
            <a:off x="395536" y="3861048"/>
            <a:ext cx="8352928" cy="2308324"/>
          </a:xfrm>
          <a:prstGeom prst="rect">
            <a:avLst/>
          </a:prstGeom>
        </p:spPr>
        <p:txBody>
          <a:bodyPr wrap="square">
            <a:spAutoFit/>
          </a:bodyPr>
          <a:lstStyle/>
          <a:p>
            <a:pPr algn="just"/>
            <a:r>
              <a:rPr lang="tr-TR" sz="2400" b="1" dirty="0" smtClean="0">
                <a:solidFill>
                  <a:srgbClr val="FF0000"/>
                </a:solidFill>
              </a:rPr>
              <a:t>6. HIGH </a:t>
            </a:r>
            <a:r>
              <a:rPr lang="tr-TR" sz="2400" b="1" dirty="0">
                <a:solidFill>
                  <a:srgbClr val="FF0000"/>
                </a:solidFill>
              </a:rPr>
              <a:t>PARTICIPATION</a:t>
            </a:r>
          </a:p>
          <a:p>
            <a:pPr algn="just"/>
            <a:r>
              <a:rPr lang="en-US" sz="2400" dirty="0"/>
              <a:t>Although some people are reluctant to participate in a survey, the presence of </a:t>
            </a:r>
            <a:r>
              <a:rPr lang="en-US" sz="2400" dirty="0" smtClean="0"/>
              <a:t>an</a:t>
            </a:r>
            <a:r>
              <a:rPr lang="tr-TR" sz="2400" dirty="0" smtClean="0"/>
              <a:t> </a:t>
            </a:r>
            <a:r>
              <a:rPr lang="en-US" sz="2400" dirty="0" smtClean="0"/>
              <a:t>interviewer</a:t>
            </a:r>
            <a:r>
              <a:rPr lang="tr-TR" sz="2400" dirty="0"/>
              <a:t> </a:t>
            </a:r>
            <a:r>
              <a:rPr lang="en-US" sz="2400" dirty="0" smtClean="0"/>
              <a:t>generally </a:t>
            </a:r>
            <a:r>
              <a:rPr lang="en-US" sz="2400" dirty="0"/>
              <a:t>increases the percentage of people willing to complete the interview. </a:t>
            </a:r>
            <a:r>
              <a:rPr lang="en-US" sz="2400" dirty="0" smtClean="0"/>
              <a:t>Respondents</a:t>
            </a:r>
            <a:r>
              <a:rPr lang="tr-TR" sz="2400" dirty="0" smtClean="0"/>
              <a:t> </a:t>
            </a:r>
            <a:r>
              <a:rPr lang="en-US" sz="2400" dirty="0" smtClean="0"/>
              <a:t>typically </a:t>
            </a:r>
            <a:r>
              <a:rPr lang="en-US" sz="2400" dirty="0"/>
              <a:t>are required to do no reading or writing—all they have to do is talk</a:t>
            </a:r>
            <a:endParaRPr lang="tr-TR" sz="2400" dirty="0"/>
          </a:p>
        </p:txBody>
      </p:sp>
      <p:sp>
        <p:nvSpPr>
          <p:cNvPr id="4" name="Dikdörtgen 3"/>
          <p:cNvSpPr/>
          <p:nvPr/>
        </p:nvSpPr>
        <p:spPr>
          <a:xfrm>
            <a:off x="395536" y="404664"/>
            <a:ext cx="8352928" cy="1569660"/>
          </a:xfrm>
          <a:prstGeom prst="rect">
            <a:avLst/>
          </a:prstGeom>
        </p:spPr>
        <p:txBody>
          <a:bodyPr wrap="square">
            <a:spAutoFit/>
          </a:bodyPr>
          <a:lstStyle/>
          <a:p>
            <a:r>
              <a:rPr lang="tr-TR" sz="2400" b="1" dirty="0" smtClean="0"/>
              <a:t>4. </a:t>
            </a:r>
            <a:r>
              <a:rPr lang="tr-TR" sz="2400" b="1" dirty="0" smtClean="0">
                <a:solidFill>
                  <a:srgbClr val="FF0000"/>
                </a:solidFill>
              </a:rPr>
              <a:t>COMPLETENESS </a:t>
            </a:r>
            <a:r>
              <a:rPr lang="tr-TR" sz="2400" b="1" dirty="0">
                <a:solidFill>
                  <a:srgbClr val="FF0000"/>
                </a:solidFill>
              </a:rPr>
              <a:t>OF QUESTIONNAIRE</a:t>
            </a:r>
          </a:p>
          <a:p>
            <a:r>
              <a:rPr lang="en-US" sz="2400" dirty="0"/>
              <a:t>The social interaction between a well-trained </a:t>
            </a:r>
            <a:r>
              <a:rPr lang="en-US" sz="2400" dirty="0" smtClean="0"/>
              <a:t>interviewer</a:t>
            </a:r>
            <a:r>
              <a:rPr lang="tr-TR" sz="2400" dirty="0" smtClean="0"/>
              <a:t> </a:t>
            </a:r>
            <a:r>
              <a:rPr lang="en-US" sz="2400" dirty="0" smtClean="0"/>
              <a:t>and </a:t>
            </a:r>
            <a:r>
              <a:rPr lang="en-US" sz="2400" dirty="0"/>
              <a:t>a respondent in a personal </a:t>
            </a:r>
            <a:r>
              <a:rPr lang="en-US" sz="2400" dirty="0" smtClean="0"/>
              <a:t>interview</a:t>
            </a:r>
            <a:r>
              <a:rPr lang="tr-TR" sz="2400" dirty="0" smtClean="0"/>
              <a:t> </a:t>
            </a:r>
            <a:r>
              <a:rPr lang="en-US" sz="2400" dirty="0" smtClean="0"/>
              <a:t>increases </a:t>
            </a:r>
            <a:r>
              <a:rPr lang="en-US" sz="2400" dirty="0"/>
              <a:t>the likelihood that the respondent will answer all the items </a:t>
            </a:r>
            <a:r>
              <a:rPr lang="en-US" sz="2400" dirty="0" smtClean="0"/>
              <a:t>on</a:t>
            </a:r>
            <a:r>
              <a:rPr lang="tr-TR" sz="2400" dirty="0" smtClean="0"/>
              <a:t> </a:t>
            </a:r>
            <a:r>
              <a:rPr lang="en-US" sz="2400" dirty="0" smtClean="0"/>
              <a:t>the </a:t>
            </a:r>
            <a:r>
              <a:rPr lang="en-US" sz="2400" dirty="0"/>
              <a:t>questionnaire.</a:t>
            </a:r>
            <a:endParaRPr lang="tr-TR" sz="2400" dirty="0"/>
          </a:p>
        </p:txBody>
      </p:sp>
      <p:sp>
        <p:nvSpPr>
          <p:cNvPr id="5" name="Slide Number Placeholder 4"/>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476672"/>
            <a:ext cx="6659259"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tr-TR" sz="3200" b="1" dirty="0" err="1"/>
              <a:t>Disadvantages</a:t>
            </a:r>
            <a:r>
              <a:rPr lang="tr-TR" sz="3200" b="1" dirty="0"/>
              <a:t> of </a:t>
            </a:r>
            <a:r>
              <a:rPr lang="tr-TR" sz="3200" b="1" dirty="0" err="1"/>
              <a:t>Personal</a:t>
            </a:r>
            <a:r>
              <a:rPr lang="tr-TR" sz="3200" b="1" dirty="0"/>
              <a:t> </a:t>
            </a:r>
            <a:r>
              <a:rPr lang="tr-TR" sz="3200" b="1" dirty="0" err="1"/>
              <a:t>Interviews</a:t>
            </a:r>
            <a:endParaRPr lang="tr-TR" sz="3200" dirty="0"/>
          </a:p>
        </p:txBody>
      </p:sp>
      <p:sp>
        <p:nvSpPr>
          <p:cNvPr id="3" name="Dikdörtgen 2"/>
          <p:cNvSpPr/>
          <p:nvPr/>
        </p:nvSpPr>
        <p:spPr>
          <a:xfrm>
            <a:off x="179512" y="1700808"/>
            <a:ext cx="8784976" cy="4154984"/>
          </a:xfrm>
          <a:prstGeom prst="rect">
            <a:avLst/>
          </a:prstGeom>
        </p:spPr>
        <p:txBody>
          <a:bodyPr wrap="square">
            <a:spAutoFit/>
          </a:bodyPr>
          <a:lstStyle/>
          <a:p>
            <a:pPr algn="just"/>
            <a:r>
              <a:rPr lang="tr-TR" sz="2400" dirty="0">
                <a:solidFill>
                  <a:srgbClr val="FF0000"/>
                </a:solidFill>
              </a:rPr>
              <a:t>■ </a:t>
            </a:r>
            <a:r>
              <a:rPr lang="tr-TR" sz="2400" b="1" dirty="0">
                <a:solidFill>
                  <a:srgbClr val="FF0000"/>
                </a:solidFill>
              </a:rPr>
              <a:t>INTERVIEWER INFLUENCE</a:t>
            </a:r>
          </a:p>
          <a:p>
            <a:pPr algn="just"/>
            <a:r>
              <a:rPr lang="en-US" sz="2400" dirty="0"/>
              <a:t>Some evidence suggests that demographic characteristics of the interviewer influence </a:t>
            </a:r>
            <a:r>
              <a:rPr lang="en-US" sz="2400" dirty="0" smtClean="0"/>
              <a:t>respondents’</a:t>
            </a:r>
            <a:r>
              <a:rPr lang="tr-TR" sz="2400" dirty="0" smtClean="0"/>
              <a:t> </a:t>
            </a:r>
            <a:r>
              <a:rPr lang="en-US" sz="2400" dirty="0" smtClean="0"/>
              <a:t>answers</a:t>
            </a:r>
            <a:r>
              <a:rPr lang="en-US" sz="2400" dirty="0"/>
              <a:t>. For example, one research study revealed that male interviewers produced </a:t>
            </a:r>
            <a:r>
              <a:rPr lang="en-US" sz="2400" dirty="0" smtClean="0"/>
              <a:t>larger</a:t>
            </a:r>
            <a:r>
              <a:rPr lang="tr-TR" sz="2400" dirty="0" smtClean="0"/>
              <a:t> </a:t>
            </a:r>
            <a:r>
              <a:rPr lang="en-US" sz="2400" dirty="0" smtClean="0"/>
              <a:t>amounts </a:t>
            </a:r>
            <a:r>
              <a:rPr lang="en-US" sz="2400" dirty="0"/>
              <a:t>of interviewer variance than female interviewers in a survey in which 85 percent of </a:t>
            </a:r>
            <a:r>
              <a:rPr lang="en-US" sz="2400" dirty="0" smtClean="0"/>
              <a:t>the</a:t>
            </a:r>
            <a:r>
              <a:rPr lang="tr-TR" sz="2400" dirty="0" smtClean="0"/>
              <a:t> </a:t>
            </a:r>
            <a:r>
              <a:rPr lang="en-US" sz="2400" dirty="0" smtClean="0"/>
              <a:t>respondents </a:t>
            </a:r>
            <a:r>
              <a:rPr lang="en-US" sz="2400" dirty="0"/>
              <a:t>were female. </a:t>
            </a:r>
            <a:endParaRPr lang="tr-TR" sz="2400" dirty="0" smtClean="0"/>
          </a:p>
          <a:p>
            <a:pPr algn="just"/>
            <a:endParaRPr lang="tr-TR" sz="2400" dirty="0"/>
          </a:p>
          <a:p>
            <a:pPr algn="just"/>
            <a:r>
              <a:rPr lang="en-US" sz="2400" dirty="0" smtClean="0"/>
              <a:t>Older </a:t>
            </a:r>
            <a:r>
              <a:rPr lang="en-US" sz="2400" dirty="0"/>
              <a:t>interviewers who interviewed older respondents produced </a:t>
            </a:r>
            <a:r>
              <a:rPr lang="en-US" sz="2400" dirty="0" smtClean="0"/>
              <a:t>more</a:t>
            </a:r>
            <a:r>
              <a:rPr lang="tr-TR" sz="2400" dirty="0" smtClean="0"/>
              <a:t> </a:t>
            </a:r>
            <a:r>
              <a:rPr lang="en-US" sz="2400" dirty="0" smtClean="0"/>
              <a:t>variance </a:t>
            </a:r>
            <a:r>
              <a:rPr lang="en-US" sz="2400" dirty="0"/>
              <a:t>than other age combinations, </a:t>
            </a:r>
            <a:r>
              <a:rPr lang="en-US" sz="2400" dirty="0" smtClean="0"/>
              <a:t>whereas</a:t>
            </a:r>
            <a:r>
              <a:rPr lang="tr-TR" sz="2400" dirty="0" smtClean="0"/>
              <a:t> </a:t>
            </a:r>
            <a:r>
              <a:rPr lang="en-US" sz="2400" dirty="0" smtClean="0"/>
              <a:t>younger </a:t>
            </a:r>
            <a:r>
              <a:rPr lang="en-US" sz="2400" dirty="0"/>
              <a:t>interviewers who interviewed </a:t>
            </a:r>
            <a:r>
              <a:rPr lang="en-US" sz="2400" dirty="0" smtClean="0"/>
              <a:t>younger</a:t>
            </a:r>
            <a:r>
              <a:rPr lang="tr-TR" sz="2400" dirty="0" smtClean="0"/>
              <a:t> </a:t>
            </a:r>
            <a:r>
              <a:rPr lang="en-US" sz="2400" dirty="0" smtClean="0"/>
              <a:t>respondents </a:t>
            </a:r>
            <a:r>
              <a:rPr lang="en-US" sz="2400" dirty="0"/>
              <a:t>produced the least variance.</a:t>
            </a:r>
            <a:endParaRPr lang="tr-TR" sz="2400" dirty="0"/>
          </a:p>
        </p:txBody>
      </p:sp>
      <p:sp>
        <p:nvSpPr>
          <p:cNvPr id="4" name="Slide Number Placeholder 3"/>
          <p:cNvSpPr>
            <a:spLocks noGrp="1"/>
          </p:cNvSpPr>
          <p:nvPr>
            <p:ph type="sldNum" sz="quarter" idx="12"/>
          </p:nvPr>
        </p:nvSpPr>
        <p:spPr/>
        <p:txBody>
          <a:bodyPr/>
          <a:lstStyle/>
          <a:p>
            <a:fld id="{F302176B-0E47-46AC-8F43-DAB4B8A37D06}" type="slidenum">
              <a:rPr lang="tr-TR" smtClean="0"/>
              <a:t>24</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2136339"/>
            <a:ext cx="8352928" cy="2308324"/>
          </a:xfrm>
          <a:prstGeom prst="rect">
            <a:avLst/>
          </a:prstGeom>
        </p:spPr>
        <p:txBody>
          <a:bodyPr wrap="square">
            <a:spAutoFit/>
          </a:bodyPr>
          <a:lstStyle/>
          <a:p>
            <a:pPr algn="just"/>
            <a:r>
              <a:rPr lang="en-US" sz="2400" dirty="0">
                <a:solidFill>
                  <a:srgbClr val="FF0000"/>
                </a:solidFill>
              </a:rPr>
              <a:t>■ </a:t>
            </a:r>
            <a:r>
              <a:rPr lang="en-US" sz="2400" b="1" dirty="0">
                <a:solidFill>
                  <a:srgbClr val="FF0000"/>
                </a:solidFill>
              </a:rPr>
              <a:t>LACK OF ANONYMITY OF RESPONDENT</a:t>
            </a:r>
          </a:p>
          <a:p>
            <a:pPr algn="just"/>
            <a:r>
              <a:rPr lang="en-US" sz="2400" dirty="0"/>
              <a:t>Because a respondent in a personal interview is </a:t>
            </a:r>
            <a:r>
              <a:rPr lang="en-US" sz="2400" dirty="0" smtClean="0"/>
              <a:t>not</a:t>
            </a:r>
            <a:r>
              <a:rPr lang="tr-TR" sz="2400" dirty="0" smtClean="0"/>
              <a:t> </a:t>
            </a:r>
            <a:r>
              <a:rPr lang="en-US" sz="2400" dirty="0" smtClean="0"/>
              <a:t>anonymous </a:t>
            </a:r>
            <a:r>
              <a:rPr lang="en-US" sz="2400" dirty="0"/>
              <a:t>and may be reluctant to </a:t>
            </a:r>
            <a:r>
              <a:rPr lang="en-US" sz="2400" dirty="0" smtClean="0"/>
              <a:t>provide</a:t>
            </a:r>
            <a:r>
              <a:rPr lang="tr-TR" sz="2400" dirty="0" smtClean="0"/>
              <a:t> </a:t>
            </a:r>
            <a:r>
              <a:rPr lang="en-US" sz="2400" dirty="0" smtClean="0"/>
              <a:t>confidential </a:t>
            </a:r>
            <a:r>
              <a:rPr lang="en-US" sz="2400" dirty="0"/>
              <a:t>information to another person, researchers often </a:t>
            </a:r>
            <a:r>
              <a:rPr lang="en-US" sz="2400" dirty="0" smtClean="0"/>
              <a:t>spend</a:t>
            </a:r>
            <a:r>
              <a:rPr lang="tr-TR" sz="2400" dirty="0" smtClean="0"/>
              <a:t> </a:t>
            </a:r>
            <a:r>
              <a:rPr lang="en-US" sz="2400" dirty="0" smtClean="0"/>
              <a:t>considerable </a:t>
            </a:r>
            <a:r>
              <a:rPr lang="en-US" sz="2400" dirty="0"/>
              <a:t>time and effort </a:t>
            </a:r>
            <a:r>
              <a:rPr lang="en-US" sz="2400" dirty="0" smtClean="0"/>
              <a:t>to</a:t>
            </a:r>
            <a:r>
              <a:rPr lang="tr-TR" sz="2400" dirty="0" smtClean="0"/>
              <a:t> </a:t>
            </a:r>
            <a:r>
              <a:rPr lang="tr-TR" sz="2400" dirty="0" err="1" smtClean="0"/>
              <a:t>phrase</a:t>
            </a:r>
            <a:r>
              <a:rPr lang="tr-TR" sz="2400" dirty="0" smtClean="0"/>
              <a:t> </a:t>
            </a:r>
            <a:r>
              <a:rPr lang="tr-TR" sz="2400" dirty="0" err="1"/>
              <a:t>sensitive</a:t>
            </a:r>
            <a:r>
              <a:rPr lang="tr-TR" sz="2400" dirty="0"/>
              <a:t> </a:t>
            </a:r>
            <a:r>
              <a:rPr lang="tr-TR" sz="2400" dirty="0" err="1"/>
              <a:t>questions</a:t>
            </a:r>
            <a:r>
              <a:rPr lang="tr-TR" sz="2400" dirty="0"/>
              <a:t> </a:t>
            </a:r>
            <a:r>
              <a:rPr lang="tr-TR" sz="2400" dirty="0" err="1"/>
              <a:t>to</a:t>
            </a:r>
            <a:r>
              <a:rPr lang="tr-TR" sz="2400" dirty="0"/>
              <a:t> </a:t>
            </a:r>
            <a:r>
              <a:rPr lang="tr-TR" sz="2400" dirty="0" err="1"/>
              <a:t>avoid</a:t>
            </a:r>
            <a:r>
              <a:rPr lang="tr-TR" sz="2400" dirty="0"/>
              <a:t> </a:t>
            </a:r>
            <a:r>
              <a:rPr lang="tr-TR" sz="2400" dirty="0" err="1"/>
              <a:t>social</a:t>
            </a:r>
            <a:r>
              <a:rPr lang="tr-TR" sz="2400" dirty="0"/>
              <a:t> </a:t>
            </a:r>
            <a:r>
              <a:rPr lang="tr-TR" sz="2400" dirty="0" err="1"/>
              <a:t>desirability</a:t>
            </a:r>
            <a:r>
              <a:rPr lang="tr-TR" sz="2400" dirty="0"/>
              <a:t> </a:t>
            </a:r>
            <a:r>
              <a:rPr lang="tr-TR" sz="2400" dirty="0" err="1"/>
              <a:t>bias</a:t>
            </a:r>
            <a:r>
              <a:rPr lang="tr-TR" sz="2400" dirty="0"/>
              <a:t>.</a:t>
            </a:r>
          </a:p>
        </p:txBody>
      </p:sp>
      <p:sp>
        <p:nvSpPr>
          <p:cNvPr id="3" name="Slide Number Placeholder 2"/>
          <p:cNvSpPr>
            <a:spLocks noGrp="1"/>
          </p:cNvSpPr>
          <p:nvPr>
            <p:ph type="sldNum" sz="quarter" idx="12"/>
          </p:nvPr>
        </p:nvSpPr>
        <p:spPr/>
        <p:txBody>
          <a:bodyPr/>
          <a:lstStyle/>
          <a:p>
            <a:fld id="{F302176B-0E47-46AC-8F43-DAB4B8A37D06}" type="slidenum">
              <a:rPr lang="tr-TR" smtClean="0"/>
              <a:t>25</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275123"/>
            <a:ext cx="8208912" cy="3046988"/>
          </a:xfrm>
          <a:prstGeom prst="rect">
            <a:avLst/>
          </a:prstGeom>
        </p:spPr>
        <p:txBody>
          <a:bodyPr wrap="square">
            <a:spAutoFit/>
          </a:bodyPr>
          <a:lstStyle/>
          <a:p>
            <a:pPr algn="just"/>
            <a:r>
              <a:rPr lang="tr-TR" sz="2400" dirty="0">
                <a:solidFill>
                  <a:srgbClr val="FF0000"/>
                </a:solidFill>
              </a:rPr>
              <a:t>■ </a:t>
            </a:r>
            <a:r>
              <a:rPr lang="tr-TR" sz="2400" b="1" dirty="0">
                <a:solidFill>
                  <a:srgbClr val="FF0000"/>
                </a:solidFill>
              </a:rPr>
              <a:t>COST</a:t>
            </a:r>
          </a:p>
          <a:p>
            <a:pPr algn="just"/>
            <a:r>
              <a:rPr lang="en-US" sz="2400" dirty="0"/>
              <a:t>Personal interviews are expensive, generally </a:t>
            </a:r>
            <a:r>
              <a:rPr lang="en-US" sz="2400" dirty="0" smtClean="0"/>
              <a:t>substantially</a:t>
            </a:r>
            <a:r>
              <a:rPr lang="tr-TR" sz="2400" dirty="0" smtClean="0"/>
              <a:t> </a:t>
            </a:r>
            <a:r>
              <a:rPr lang="en-US" sz="2400" dirty="0" smtClean="0"/>
              <a:t>more </a:t>
            </a:r>
            <a:r>
              <a:rPr lang="en-US" sz="2400" dirty="0"/>
              <a:t>costly than mail, Internet, or </a:t>
            </a:r>
            <a:r>
              <a:rPr lang="en-US" sz="2400" dirty="0" smtClean="0"/>
              <a:t>telephone</a:t>
            </a:r>
            <a:r>
              <a:rPr lang="tr-TR" sz="2400" dirty="0" smtClean="0"/>
              <a:t> </a:t>
            </a:r>
            <a:r>
              <a:rPr lang="en-US" sz="2400" dirty="0" smtClean="0"/>
              <a:t>surveys</a:t>
            </a:r>
            <a:r>
              <a:rPr lang="en-US" sz="2400" dirty="0"/>
              <a:t>. The geographic proximity of respondents, the length </a:t>
            </a:r>
            <a:r>
              <a:rPr lang="en-US" sz="2400" dirty="0" smtClean="0"/>
              <a:t>and</a:t>
            </a:r>
            <a:r>
              <a:rPr lang="tr-TR" sz="2400" dirty="0" smtClean="0"/>
              <a:t> </a:t>
            </a:r>
            <a:r>
              <a:rPr lang="en-US" sz="2400" dirty="0" smtClean="0"/>
              <a:t>complexity </a:t>
            </a:r>
            <a:r>
              <a:rPr lang="en-US" sz="2400" dirty="0"/>
              <a:t>of the </a:t>
            </a:r>
            <a:r>
              <a:rPr lang="en-US" sz="2400" dirty="0" smtClean="0"/>
              <a:t>questionnaire,</a:t>
            </a:r>
            <a:r>
              <a:rPr lang="tr-TR" sz="2400" dirty="0" smtClean="0"/>
              <a:t> </a:t>
            </a:r>
            <a:r>
              <a:rPr lang="en-US" sz="2400" dirty="0" smtClean="0"/>
              <a:t>and </a:t>
            </a:r>
            <a:r>
              <a:rPr lang="en-US" sz="2400" dirty="0"/>
              <a:t>the number of people who are </a:t>
            </a:r>
            <a:r>
              <a:rPr lang="en-US" sz="2400" dirty="0" err="1"/>
              <a:t>nonrespondents</a:t>
            </a:r>
            <a:r>
              <a:rPr lang="en-US" sz="2400" dirty="0"/>
              <a:t> because they could not be </a:t>
            </a:r>
            <a:r>
              <a:rPr lang="en-US" sz="2400" dirty="0" smtClean="0"/>
              <a:t>contacted</a:t>
            </a:r>
            <a:r>
              <a:rPr lang="tr-TR" sz="2400" dirty="0" smtClean="0"/>
              <a:t> </a:t>
            </a:r>
            <a:r>
              <a:rPr lang="en-US" sz="2400" dirty="0" smtClean="0"/>
              <a:t>(not-at-homes</a:t>
            </a:r>
            <a:r>
              <a:rPr lang="en-US" sz="2400" dirty="0"/>
              <a:t>) will all influence the cost of the </a:t>
            </a:r>
            <a:r>
              <a:rPr lang="en-US" sz="2400" dirty="0" smtClean="0"/>
              <a:t>personal</a:t>
            </a:r>
            <a:r>
              <a:rPr lang="tr-TR" sz="2400" dirty="0" smtClean="0"/>
              <a:t> </a:t>
            </a:r>
            <a:r>
              <a:rPr lang="en-US" sz="2400" dirty="0" smtClean="0"/>
              <a:t>interview</a:t>
            </a:r>
            <a:endParaRPr lang="tr-TR" sz="2400" dirty="0"/>
          </a:p>
        </p:txBody>
      </p:sp>
      <p:pic>
        <p:nvPicPr>
          <p:cNvPr id="1026" name="Picture 2" descr="http://mimiandeunice.com/wp-content/uploads/2011/08/ME_384_CostBenefit.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573016"/>
            <a:ext cx="7992888" cy="29523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26</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80">
                                          <p:stCondLst>
                                            <p:cond delay="0"/>
                                          </p:stCondLst>
                                        </p:cTn>
                                        <p:tgtEl>
                                          <p:spTgt spid="1026"/>
                                        </p:tgtEl>
                                      </p:cBhvr>
                                    </p:animEffect>
                                    <p:anim calcmode="lin" valueType="num">
                                      <p:cBhvr>
                                        <p:cTn id="1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6"/>
                                        </p:tgtEl>
                                      </p:cBhvr>
                                      <p:to x="100000" y="60000"/>
                                    </p:animScale>
                                    <p:animScale>
                                      <p:cBhvr>
                                        <p:cTn id="20" dur="166" decel="50000">
                                          <p:stCondLst>
                                            <p:cond delay="676"/>
                                          </p:stCondLst>
                                        </p:cTn>
                                        <p:tgtEl>
                                          <p:spTgt spid="1026"/>
                                        </p:tgtEl>
                                      </p:cBhvr>
                                      <p:to x="100000" y="100000"/>
                                    </p:animScale>
                                    <p:animScale>
                                      <p:cBhvr>
                                        <p:cTn id="21" dur="26">
                                          <p:stCondLst>
                                            <p:cond delay="1312"/>
                                          </p:stCondLst>
                                        </p:cTn>
                                        <p:tgtEl>
                                          <p:spTgt spid="1026"/>
                                        </p:tgtEl>
                                      </p:cBhvr>
                                      <p:to x="100000" y="80000"/>
                                    </p:animScale>
                                    <p:animScale>
                                      <p:cBhvr>
                                        <p:cTn id="22" dur="166" decel="50000">
                                          <p:stCondLst>
                                            <p:cond delay="1338"/>
                                          </p:stCondLst>
                                        </p:cTn>
                                        <p:tgtEl>
                                          <p:spTgt spid="1026"/>
                                        </p:tgtEl>
                                      </p:cBhvr>
                                      <p:to x="100000" y="100000"/>
                                    </p:animScale>
                                    <p:animScale>
                                      <p:cBhvr>
                                        <p:cTn id="23" dur="26">
                                          <p:stCondLst>
                                            <p:cond delay="1642"/>
                                          </p:stCondLst>
                                        </p:cTn>
                                        <p:tgtEl>
                                          <p:spTgt spid="1026"/>
                                        </p:tgtEl>
                                      </p:cBhvr>
                                      <p:to x="100000" y="90000"/>
                                    </p:animScale>
                                    <p:animScale>
                                      <p:cBhvr>
                                        <p:cTn id="24" dur="166" decel="50000">
                                          <p:stCondLst>
                                            <p:cond delay="1668"/>
                                          </p:stCondLst>
                                        </p:cTn>
                                        <p:tgtEl>
                                          <p:spTgt spid="1026"/>
                                        </p:tgtEl>
                                      </p:cBhvr>
                                      <p:to x="100000" y="100000"/>
                                    </p:animScale>
                                    <p:animScale>
                                      <p:cBhvr>
                                        <p:cTn id="25" dur="26">
                                          <p:stCondLst>
                                            <p:cond delay="1808"/>
                                          </p:stCondLst>
                                        </p:cTn>
                                        <p:tgtEl>
                                          <p:spTgt spid="1026"/>
                                        </p:tgtEl>
                                      </p:cBhvr>
                                      <p:to x="100000" y="95000"/>
                                    </p:animScale>
                                    <p:animScale>
                                      <p:cBhvr>
                                        <p:cTn id="26" dur="166" decel="50000">
                                          <p:stCondLst>
                                            <p:cond delay="1834"/>
                                          </p:stCondLst>
                                        </p:cTn>
                                        <p:tgtEl>
                                          <p:spTgt spid="102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980728"/>
            <a:ext cx="8496944" cy="4832092"/>
          </a:xfrm>
          <a:prstGeom prst="rect">
            <a:avLst/>
          </a:prstGeom>
        </p:spPr>
        <p:txBody>
          <a:bodyPr wrap="square">
            <a:spAutoFit/>
          </a:bodyPr>
          <a:lstStyle/>
          <a:p>
            <a:pPr algn="just"/>
            <a:r>
              <a:rPr lang="en-US" sz="2800" dirty="0"/>
              <a:t>■ </a:t>
            </a:r>
            <a:r>
              <a:rPr lang="en-US" sz="2800" b="1" dirty="0"/>
              <a:t>LACK OF ANONYMITY OF RESPONDENT</a:t>
            </a:r>
          </a:p>
          <a:p>
            <a:pPr algn="just"/>
            <a:r>
              <a:rPr lang="en-US" sz="2800" dirty="0"/>
              <a:t>Because a respondent in a personal interview is not anonymous and may be reluctant to </a:t>
            </a:r>
            <a:r>
              <a:rPr lang="en-US" sz="2800" dirty="0" smtClean="0"/>
              <a:t>provide</a:t>
            </a:r>
            <a:r>
              <a:rPr lang="tr-TR" sz="2800" dirty="0" smtClean="0"/>
              <a:t> </a:t>
            </a:r>
            <a:r>
              <a:rPr lang="en-US" sz="2800" dirty="0" smtClean="0"/>
              <a:t>confidential </a:t>
            </a:r>
            <a:r>
              <a:rPr lang="en-US" sz="2800" dirty="0"/>
              <a:t>information to another person, researchers often spend considerable time and effort </a:t>
            </a:r>
            <a:r>
              <a:rPr lang="en-US" sz="2800" dirty="0" smtClean="0"/>
              <a:t>to</a:t>
            </a:r>
            <a:r>
              <a:rPr lang="tr-TR" sz="2800" dirty="0" smtClean="0"/>
              <a:t> </a:t>
            </a:r>
            <a:r>
              <a:rPr lang="en-US" sz="2800" dirty="0" smtClean="0"/>
              <a:t>phrase </a:t>
            </a:r>
            <a:r>
              <a:rPr lang="en-US" sz="2800" dirty="0"/>
              <a:t>sensitive questions to avoid social desirability bias. </a:t>
            </a:r>
            <a:endParaRPr lang="tr-TR" sz="2800" dirty="0" smtClean="0"/>
          </a:p>
          <a:p>
            <a:pPr algn="just"/>
            <a:endParaRPr lang="tr-TR" sz="2800" dirty="0"/>
          </a:p>
          <a:p>
            <a:pPr algn="just"/>
            <a:r>
              <a:rPr lang="en-US" sz="2800" dirty="0" smtClean="0"/>
              <a:t>For </a:t>
            </a:r>
            <a:r>
              <a:rPr lang="en-US" sz="2800" dirty="0"/>
              <a:t>example, the interviewer may </a:t>
            </a:r>
            <a:r>
              <a:rPr lang="en-US" sz="2800" dirty="0" smtClean="0"/>
              <a:t>show</a:t>
            </a:r>
            <a:r>
              <a:rPr lang="tr-TR" sz="2800" dirty="0" smtClean="0"/>
              <a:t> </a:t>
            </a:r>
            <a:r>
              <a:rPr lang="en-US" sz="2800" dirty="0" smtClean="0"/>
              <a:t>the </a:t>
            </a:r>
            <a:r>
              <a:rPr lang="en-US" sz="2800" dirty="0"/>
              <a:t>respondent a card that lists possible answers and ask the respondent to read a category </a:t>
            </a:r>
            <a:r>
              <a:rPr lang="en-US" sz="2800" dirty="0" smtClean="0"/>
              <a:t>number</a:t>
            </a:r>
            <a:r>
              <a:rPr lang="tr-TR" sz="2800" dirty="0" smtClean="0"/>
              <a:t> </a:t>
            </a:r>
            <a:r>
              <a:rPr lang="en-US" sz="2800" dirty="0" smtClean="0"/>
              <a:t>rather </a:t>
            </a:r>
            <a:r>
              <a:rPr lang="en-US" sz="2800" dirty="0"/>
              <a:t>than be required to verbalize sensitive answers.</a:t>
            </a:r>
            <a:endParaRPr lang="tr-TR" sz="2800" dirty="0"/>
          </a:p>
        </p:txBody>
      </p:sp>
      <p:sp>
        <p:nvSpPr>
          <p:cNvPr id="3" name="Slide Number Placeholder 2"/>
          <p:cNvSpPr>
            <a:spLocks noGrp="1"/>
          </p:cNvSpPr>
          <p:nvPr>
            <p:ph type="sldNum" sz="quarter" idx="12"/>
          </p:nvPr>
        </p:nvSpPr>
        <p:spPr/>
        <p:txBody>
          <a:bodyPr/>
          <a:lstStyle/>
          <a:p>
            <a:fld id="{F302176B-0E47-46AC-8F43-DAB4B8A37D06}" type="slidenum">
              <a:rPr lang="tr-TR" smtClean="0"/>
              <a:t>27</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97346"/>
            <a:ext cx="7776864" cy="6186309"/>
          </a:xfrm>
          <a:prstGeom prst="rect">
            <a:avLst/>
          </a:prstGeom>
        </p:spPr>
        <p:txBody>
          <a:bodyPr wrap="square">
            <a:spAutoFit/>
          </a:bodyPr>
          <a:lstStyle/>
          <a:p>
            <a:pPr algn="just"/>
            <a:r>
              <a:rPr lang="tr-TR" sz="3200" dirty="0"/>
              <a:t>■ </a:t>
            </a:r>
            <a:r>
              <a:rPr lang="tr-TR" sz="3200" b="1" dirty="0" smtClean="0"/>
              <a:t>DOOR-TO</a:t>
            </a:r>
            <a:r>
              <a:rPr lang="tr-TR" sz="3200" b="1" dirty="0"/>
              <a:t>-</a:t>
            </a:r>
            <a:r>
              <a:rPr lang="tr-TR" sz="3200" b="1" dirty="0" smtClean="0"/>
              <a:t>DOOR </a:t>
            </a:r>
            <a:r>
              <a:rPr lang="tr-TR" sz="3200" b="1" dirty="0"/>
              <a:t>INTERVIEWS</a:t>
            </a:r>
          </a:p>
          <a:p>
            <a:pPr algn="just"/>
            <a:r>
              <a:rPr lang="tr-TR" sz="2800" dirty="0" err="1" smtClean="0"/>
              <a:t>Door</a:t>
            </a:r>
            <a:r>
              <a:rPr lang="tr-TR" sz="2800" dirty="0" smtClean="0"/>
              <a:t> </a:t>
            </a:r>
            <a:r>
              <a:rPr lang="tr-TR" sz="2800" dirty="0" err="1" smtClean="0"/>
              <a:t>to</a:t>
            </a:r>
            <a:r>
              <a:rPr lang="tr-TR" sz="2800" dirty="0" smtClean="0"/>
              <a:t> </a:t>
            </a:r>
            <a:r>
              <a:rPr lang="tr-TR" sz="2800" dirty="0" err="1" smtClean="0"/>
              <a:t>door</a:t>
            </a:r>
            <a:r>
              <a:rPr lang="tr-TR" sz="2800" dirty="0" smtClean="0"/>
              <a:t> </a:t>
            </a:r>
            <a:r>
              <a:rPr lang="tr-TR" sz="2800" dirty="0" err="1" smtClean="0"/>
              <a:t>inteviews</a:t>
            </a:r>
            <a:r>
              <a:rPr lang="tr-TR" sz="2800" dirty="0" smtClean="0"/>
              <a:t> </a:t>
            </a:r>
            <a:r>
              <a:rPr lang="tr-TR" sz="2800" dirty="0" err="1" smtClean="0"/>
              <a:t>are</a:t>
            </a:r>
            <a:r>
              <a:rPr lang="tr-TR" sz="2800" dirty="0" smtClean="0"/>
              <a:t> a </a:t>
            </a:r>
            <a:r>
              <a:rPr lang="tr-TR" sz="2800" dirty="0" err="1" smtClean="0"/>
              <a:t>part</a:t>
            </a:r>
            <a:r>
              <a:rPr lang="tr-TR" sz="2800" dirty="0" smtClean="0"/>
              <a:t> of </a:t>
            </a:r>
            <a:r>
              <a:rPr lang="tr-TR" sz="2800" dirty="0" err="1" smtClean="0"/>
              <a:t>street</a:t>
            </a:r>
            <a:r>
              <a:rPr lang="tr-TR" sz="2800" dirty="0" smtClean="0"/>
              <a:t> </a:t>
            </a:r>
            <a:r>
              <a:rPr lang="tr-TR" sz="2800" dirty="0" err="1" smtClean="0"/>
              <a:t>interviews</a:t>
            </a:r>
            <a:r>
              <a:rPr lang="tr-TR" sz="2800" dirty="0" smtClean="0"/>
              <a:t>. </a:t>
            </a:r>
            <a:r>
              <a:rPr lang="en-US" sz="2800" dirty="0" smtClean="0"/>
              <a:t>The presence</a:t>
            </a:r>
            <a:r>
              <a:rPr lang="tr-TR" sz="2000" dirty="0" smtClean="0"/>
              <a:t>(mevcudiyet)</a:t>
            </a:r>
            <a:r>
              <a:rPr lang="en-US" sz="2800" dirty="0" smtClean="0"/>
              <a:t>of </a:t>
            </a:r>
            <a:r>
              <a:rPr lang="en-US" sz="2800" dirty="0"/>
              <a:t>an interviewer at the door generally increases the likelihood that a person </a:t>
            </a:r>
            <a:r>
              <a:rPr lang="en-US" sz="2800" dirty="0" smtClean="0"/>
              <a:t>will</a:t>
            </a:r>
            <a:r>
              <a:rPr lang="tr-TR" sz="2800" dirty="0" smtClean="0"/>
              <a:t> </a:t>
            </a:r>
            <a:r>
              <a:rPr lang="en-US" sz="2800" dirty="0" smtClean="0"/>
              <a:t>be </a:t>
            </a:r>
            <a:r>
              <a:rPr lang="en-US" sz="2800" dirty="0"/>
              <a:t>willing to complete an interview. Because </a:t>
            </a:r>
            <a:r>
              <a:rPr lang="en-US" sz="2800" b="1" dirty="0"/>
              <a:t>door-to-door interviews </a:t>
            </a:r>
            <a:r>
              <a:rPr lang="en-US" sz="2800" dirty="0"/>
              <a:t>increase the </a:t>
            </a:r>
            <a:r>
              <a:rPr lang="en-US" sz="2800" dirty="0" smtClean="0"/>
              <a:t>participation</a:t>
            </a:r>
            <a:r>
              <a:rPr lang="tr-TR" sz="2800" dirty="0" smtClean="0"/>
              <a:t> </a:t>
            </a:r>
            <a:r>
              <a:rPr lang="en-US" sz="2800" dirty="0" smtClean="0"/>
              <a:t>rate</a:t>
            </a:r>
            <a:r>
              <a:rPr lang="en-US" sz="2800" dirty="0"/>
              <a:t>, they provide a more representative sample of the population than mail questionnaires. </a:t>
            </a:r>
            <a:endParaRPr lang="tr-TR" sz="2800" dirty="0" smtClean="0"/>
          </a:p>
          <a:p>
            <a:pPr algn="just"/>
            <a:endParaRPr lang="tr-TR" sz="2800" dirty="0"/>
          </a:p>
          <a:p>
            <a:pPr algn="just"/>
            <a:r>
              <a:rPr lang="en-US" sz="2800" dirty="0" smtClean="0"/>
              <a:t>People </a:t>
            </a:r>
            <a:r>
              <a:rPr lang="en-US" sz="2800" dirty="0"/>
              <a:t>who do not have telephones, who have </a:t>
            </a:r>
            <a:r>
              <a:rPr lang="en-US" sz="2800" dirty="0" smtClean="0"/>
              <a:t>unlisted</a:t>
            </a:r>
            <a:r>
              <a:rPr lang="tr-TR" sz="2800" dirty="0" smtClean="0"/>
              <a:t> </a:t>
            </a:r>
            <a:r>
              <a:rPr lang="en-US" sz="2800" dirty="0" smtClean="0"/>
              <a:t>telephone </a:t>
            </a:r>
            <a:r>
              <a:rPr lang="en-US" sz="2800" dirty="0"/>
              <a:t>numbers, or who are otherwise difficult to contact may be reached using </a:t>
            </a:r>
            <a:r>
              <a:rPr lang="en-US" sz="2800" dirty="0" smtClean="0"/>
              <a:t>door-to-door</a:t>
            </a:r>
            <a:r>
              <a:rPr lang="tr-TR" sz="2800" dirty="0" smtClean="0"/>
              <a:t> i</a:t>
            </a:r>
            <a:r>
              <a:rPr lang="en-US" sz="2800" dirty="0" err="1" smtClean="0"/>
              <a:t>nterviews</a:t>
            </a:r>
            <a:r>
              <a:rPr lang="en-US" sz="2800" dirty="0"/>
              <a:t>. </a:t>
            </a:r>
          </a:p>
        </p:txBody>
      </p:sp>
      <p:sp>
        <p:nvSpPr>
          <p:cNvPr id="3" name="Slide Number Placeholder 2"/>
          <p:cNvSpPr>
            <a:spLocks noGrp="1"/>
          </p:cNvSpPr>
          <p:nvPr>
            <p:ph type="sldNum" sz="quarter" idx="12"/>
          </p:nvPr>
        </p:nvSpPr>
        <p:spPr/>
        <p:txBody>
          <a:bodyPr/>
          <a:lstStyle/>
          <a:p>
            <a:fld id="{F302176B-0E47-46AC-8F43-DAB4B8A37D06}" type="slidenum">
              <a:rPr lang="tr-TR" smtClean="0"/>
              <a:t>28</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95736" y="620688"/>
            <a:ext cx="4725524" cy="144655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tr-TR" sz="4400" b="1" dirty="0">
                <a:solidFill>
                  <a:srgbClr val="FF0000"/>
                </a:solidFill>
              </a:rPr>
              <a:t>MALL </a:t>
            </a:r>
            <a:r>
              <a:rPr lang="tr-TR" sz="4400" b="1" dirty="0" smtClean="0">
                <a:solidFill>
                  <a:srgbClr val="FF0000"/>
                </a:solidFill>
              </a:rPr>
              <a:t>  INTERCEPT </a:t>
            </a:r>
          </a:p>
          <a:p>
            <a:pPr algn="ctr"/>
            <a:r>
              <a:rPr lang="tr-TR" sz="4400" b="1" dirty="0" smtClean="0">
                <a:solidFill>
                  <a:srgbClr val="FF0000"/>
                </a:solidFill>
              </a:rPr>
              <a:t>INTERVIEWS</a:t>
            </a:r>
            <a:endParaRPr lang="tr-TR" sz="4400" dirty="0">
              <a:solidFill>
                <a:srgbClr val="FF0000"/>
              </a:solidFill>
            </a:endParaRPr>
          </a:p>
        </p:txBody>
      </p:sp>
      <p:pic>
        <p:nvPicPr>
          <p:cNvPr id="1026" name="Picture 2" descr="http://www.galenevent.com/images/ref/t/458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985" y="2326730"/>
            <a:ext cx="5915025" cy="44386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29</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548680"/>
            <a:ext cx="8568952" cy="5262979"/>
          </a:xfrm>
          <a:prstGeom prst="rect">
            <a:avLst/>
          </a:prstGeom>
        </p:spPr>
        <p:txBody>
          <a:bodyPr wrap="square">
            <a:spAutoFit/>
          </a:bodyPr>
          <a:lstStyle/>
          <a:p>
            <a:pPr algn="just"/>
            <a:r>
              <a:rPr lang="en-US" sz="2800" b="1" dirty="0"/>
              <a:t>Primary </a:t>
            </a:r>
            <a:r>
              <a:rPr lang="tr-TR" sz="2800" b="1" dirty="0" smtClean="0"/>
              <a:t>Data </a:t>
            </a:r>
          </a:p>
          <a:p>
            <a:pPr algn="just"/>
            <a:r>
              <a:rPr lang="en-US" sz="2800" dirty="0" smtClean="0"/>
              <a:t>consists </a:t>
            </a:r>
            <a:r>
              <a:rPr lang="en-US" sz="2800" dirty="0"/>
              <a:t>of a collection of original primary data. It is often undertaken </a:t>
            </a:r>
            <a:r>
              <a:rPr lang="en-US" sz="2800" dirty="0" smtClean="0"/>
              <a:t>after </a:t>
            </a:r>
            <a:r>
              <a:rPr lang="en-US" sz="2800" dirty="0"/>
              <a:t>the researcher has gained some insight into the issue by reviewing secondary </a:t>
            </a:r>
            <a:r>
              <a:rPr lang="en-US" sz="2800" dirty="0" smtClean="0"/>
              <a:t>research. </a:t>
            </a:r>
          </a:p>
          <a:p>
            <a:pPr algn="just"/>
            <a:endParaRPr lang="en-US" sz="2800" b="1" dirty="0">
              <a:solidFill>
                <a:srgbClr val="0000FF"/>
              </a:solidFill>
            </a:endParaRPr>
          </a:p>
          <a:p>
            <a:pPr algn="just"/>
            <a:r>
              <a:rPr lang="en-US" sz="2800" b="1" dirty="0" smtClean="0">
                <a:solidFill>
                  <a:srgbClr val="0000FF"/>
                </a:solidFill>
              </a:rPr>
              <a:t>Primary </a:t>
            </a:r>
            <a:r>
              <a:rPr lang="en-US" sz="2800" b="1" dirty="0" smtClean="0">
                <a:solidFill>
                  <a:srgbClr val="0000FF"/>
                </a:solidFill>
              </a:rPr>
              <a:t>data can be collected only by survey or observation techniques. </a:t>
            </a:r>
            <a:endParaRPr lang="tr-TR" sz="2800" b="1" dirty="0" smtClean="0">
              <a:solidFill>
                <a:srgbClr val="0000FF"/>
              </a:solidFill>
            </a:endParaRPr>
          </a:p>
          <a:p>
            <a:pPr algn="just"/>
            <a:endParaRPr lang="tr-TR" sz="2800" dirty="0"/>
          </a:p>
          <a:p>
            <a:pPr algn="just"/>
            <a:r>
              <a:rPr lang="en-US" sz="2800" dirty="0" smtClean="0"/>
              <a:t>It </a:t>
            </a:r>
            <a:r>
              <a:rPr lang="en-US" sz="2800" dirty="0"/>
              <a:t>can be accomplished through various methods, including </a:t>
            </a:r>
            <a:r>
              <a:rPr lang="en-US" sz="2800" dirty="0">
                <a:hlinkClick r:id="rId2" tooltip="Questionnaires"/>
              </a:rPr>
              <a:t>questionnaires</a:t>
            </a:r>
            <a:r>
              <a:rPr lang="en-US" sz="2800" dirty="0"/>
              <a:t> and telephone interviews in </a:t>
            </a:r>
            <a:r>
              <a:rPr lang="en-US" sz="2800" dirty="0">
                <a:hlinkClick r:id="rId3" tooltip="Market research"/>
              </a:rPr>
              <a:t>market research</a:t>
            </a:r>
            <a:r>
              <a:rPr lang="en-US" sz="2800" dirty="0"/>
              <a:t>, or </a:t>
            </a:r>
            <a:r>
              <a:rPr lang="en-US" sz="2800" dirty="0">
                <a:hlinkClick r:id="rId4" tooltip="Experiment"/>
              </a:rPr>
              <a:t>experiments</a:t>
            </a:r>
            <a:r>
              <a:rPr lang="en-US" sz="2800" dirty="0"/>
              <a:t> and direct </a:t>
            </a:r>
            <a:r>
              <a:rPr lang="en-US" sz="2800" dirty="0">
                <a:hlinkClick r:id="rId5" tooltip="Observations"/>
              </a:rPr>
              <a:t>observations</a:t>
            </a:r>
            <a:r>
              <a:rPr lang="en-US" sz="2800" dirty="0"/>
              <a:t> in the </a:t>
            </a:r>
            <a:r>
              <a:rPr lang="en-US" sz="2800" dirty="0">
                <a:hlinkClick r:id="rId6" tooltip="Physical sciences"/>
              </a:rPr>
              <a:t>physical sciences</a:t>
            </a:r>
            <a:r>
              <a:rPr lang="en-US" sz="2800" dirty="0"/>
              <a:t>, amongst others.</a:t>
            </a:r>
            <a:endParaRPr lang="tr-TR" sz="2800" dirty="0"/>
          </a:p>
        </p:txBody>
      </p:sp>
      <p:sp>
        <p:nvSpPr>
          <p:cNvPr id="2" name="Slide Number Placeholder 1"/>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394536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7855" y="836712"/>
            <a:ext cx="8424936" cy="5509200"/>
          </a:xfrm>
          <a:prstGeom prst="rect">
            <a:avLst/>
          </a:prstGeom>
        </p:spPr>
        <p:txBody>
          <a:bodyPr wrap="square">
            <a:spAutoFit/>
          </a:bodyPr>
          <a:lstStyle/>
          <a:p>
            <a:pPr algn="just"/>
            <a:r>
              <a:rPr lang="en-US" sz="3200" dirty="0"/>
              <a:t>The main reason mall intercept interviews are conducted is because their </a:t>
            </a:r>
            <a:r>
              <a:rPr lang="en-US" sz="3200" dirty="0" smtClean="0"/>
              <a:t>costs</a:t>
            </a:r>
            <a:r>
              <a:rPr lang="tr-TR" sz="3200" dirty="0" smtClean="0"/>
              <a:t> </a:t>
            </a:r>
            <a:r>
              <a:rPr lang="en-US" sz="3200" dirty="0" smtClean="0"/>
              <a:t>are </a:t>
            </a:r>
            <a:r>
              <a:rPr lang="en-US" sz="3200" dirty="0"/>
              <a:t>lower. No travel is required to the respondent’s home; instead, the respondent comes to </a:t>
            </a:r>
            <a:r>
              <a:rPr lang="en-US" sz="3200" dirty="0" smtClean="0"/>
              <a:t>the</a:t>
            </a:r>
            <a:r>
              <a:rPr lang="tr-TR" sz="3200" dirty="0" smtClean="0"/>
              <a:t> </a:t>
            </a:r>
            <a:r>
              <a:rPr lang="en-US" sz="3200" dirty="0" smtClean="0"/>
              <a:t>interviewer</a:t>
            </a:r>
            <a:r>
              <a:rPr lang="en-US" sz="3200" dirty="0"/>
              <a:t>, and many interviews can be conducted quickly in this </a:t>
            </a:r>
            <a:r>
              <a:rPr lang="en-US" sz="3200" dirty="0" smtClean="0"/>
              <a:t>way.</a:t>
            </a:r>
            <a:r>
              <a:rPr lang="tr-TR" sz="3200" dirty="0" smtClean="0"/>
              <a:t> </a:t>
            </a:r>
          </a:p>
          <a:p>
            <a:pPr algn="just"/>
            <a:endParaRPr lang="tr-TR" sz="3200" dirty="0"/>
          </a:p>
          <a:p>
            <a:pPr algn="just"/>
            <a:r>
              <a:rPr lang="en-US" sz="3200" dirty="0" smtClean="0"/>
              <a:t>A </a:t>
            </a:r>
            <a:r>
              <a:rPr lang="en-US" sz="3200" dirty="0"/>
              <a:t>major problem with mall intercept interviews is that individuals usually are in a hurry </a:t>
            </a:r>
            <a:r>
              <a:rPr lang="en-US" sz="3200" dirty="0" smtClean="0"/>
              <a:t>to</a:t>
            </a:r>
            <a:r>
              <a:rPr lang="tr-TR" sz="3200" dirty="0" smtClean="0"/>
              <a:t> </a:t>
            </a:r>
            <a:r>
              <a:rPr lang="en-US" sz="3200" dirty="0" smtClean="0"/>
              <a:t>shop</a:t>
            </a:r>
            <a:r>
              <a:rPr lang="en-US" sz="3200" dirty="0"/>
              <a:t>, so the incidence of refusal is high—typically around 50 percent. </a:t>
            </a:r>
            <a:endParaRPr lang="tr-TR" sz="3200" dirty="0"/>
          </a:p>
        </p:txBody>
      </p:sp>
      <p:sp>
        <p:nvSpPr>
          <p:cNvPr id="3" name="Slide Number Placeholder 2"/>
          <p:cNvSpPr>
            <a:spLocks noGrp="1"/>
          </p:cNvSpPr>
          <p:nvPr>
            <p:ph type="sldNum" sz="quarter" idx="12"/>
          </p:nvPr>
        </p:nvSpPr>
        <p:spPr/>
        <p:txBody>
          <a:bodyPr/>
          <a:lstStyle/>
          <a:p>
            <a:fld id="{F302176B-0E47-46AC-8F43-DAB4B8A37D06}" type="slidenum">
              <a:rPr lang="tr-TR" smtClean="0"/>
              <a:t>30</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9009" y="404664"/>
            <a:ext cx="8352928" cy="6001643"/>
          </a:xfrm>
          <a:prstGeom prst="rect">
            <a:avLst/>
          </a:prstGeom>
        </p:spPr>
        <p:txBody>
          <a:bodyPr wrap="square">
            <a:spAutoFit/>
          </a:bodyPr>
          <a:lstStyle/>
          <a:p>
            <a:pPr algn="just"/>
            <a:r>
              <a:rPr lang="en-US" sz="3200" dirty="0"/>
              <a:t>In a mall interview, the researcher must recognize that he or she should not be looking for a</a:t>
            </a:r>
            <a:r>
              <a:rPr lang="tr-TR" sz="3200" dirty="0"/>
              <a:t> </a:t>
            </a:r>
            <a:r>
              <a:rPr lang="en-US" sz="3200" dirty="0"/>
              <a:t>representative sample of the total population. Each mall has its own target market’s characteristics,</a:t>
            </a:r>
            <a:r>
              <a:rPr lang="tr-TR" sz="3200" dirty="0"/>
              <a:t> </a:t>
            </a:r>
            <a:r>
              <a:rPr lang="en-US" sz="3200" dirty="0"/>
              <a:t>and there is likely to be a larger bias than with careful household probability sampling. </a:t>
            </a:r>
            <a:endParaRPr lang="tr-TR" sz="3200" dirty="0" smtClean="0"/>
          </a:p>
          <a:p>
            <a:pPr algn="just"/>
            <a:endParaRPr lang="tr-TR" sz="3200" dirty="0"/>
          </a:p>
          <a:p>
            <a:pPr algn="just"/>
            <a:r>
              <a:rPr lang="en-US" sz="3200" dirty="0" smtClean="0"/>
              <a:t>However</a:t>
            </a:r>
            <a:r>
              <a:rPr lang="en-US" sz="3200" dirty="0"/>
              <a:t>,</a:t>
            </a:r>
            <a:r>
              <a:rPr lang="tr-TR" sz="3200" dirty="0"/>
              <a:t> </a:t>
            </a:r>
            <a:r>
              <a:rPr lang="en-US" sz="3200" dirty="0"/>
              <a:t>personal interviews in shopping malls are appropriate when the target group is a special market</a:t>
            </a:r>
            <a:r>
              <a:rPr lang="tr-TR" sz="3200" dirty="0"/>
              <a:t> </a:t>
            </a:r>
            <a:r>
              <a:rPr lang="en-US" sz="3200" dirty="0"/>
              <a:t>segment such as the parents of children of bike-riding age.</a:t>
            </a:r>
            <a:endParaRPr lang="tr-TR" sz="3200" dirty="0"/>
          </a:p>
        </p:txBody>
      </p:sp>
      <p:sp>
        <p:nvSpPr>
          <p:cNvPr id="3" name="Slide Number Placeholder 2"/>
          <p:cNvSpPr>
            <a:spLocks noGrp="1"/>
          </p:cNvSpPr>
          <p:nvPr>
            <p:ph type="sldNum" sz="quarter" idx="12"/>
          </p:nvPr>
        </p:nvSpPr>
        <p:spPr/>
        <p:txBody>
          <a:bodyPr/>
          <a:lstStyle/>
          <a:p>
            <a:fld id="{F302176B-0E47-46AC-8F43-DAB4B8A37D06}" type="slidenum">
              <a:rPr lang="tr-TR" smtClean="0"/>
              <a:t>31</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13" t="10547" r="3083" b="8007"/>
          <a:stretch/>
        </p:blipFill>
        <p:spPr bwMode="auto">
          <a:xfrm>
            <a:off x="0" y="940871"/>
            <a:ext cx="9141148" cy="51728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Düz Ok Bağlayıcısı 2"/>
          <p:cNvCxnSpPr/>
          <p:nvPr/>
        </p:nvCxnSpPr>
        <p:spPr>
          <a:xfrm>
            <a:off x="6156176" y="1124744"/>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Düz Ok Bağlayıcısı 4"/>
          <p:cNvCxnSpPr/>
          <p:nvPr/>
        </p:nvCxnSpPr>
        <p:spPr>
          <a:xfrm>
            <a:off x="3635896" y="4149080"/>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32</a:t>
            </a:fld>
            <a:endParaRPr lang="tr-TR"/>
          </a:p>
        </p:txBody>
      </p:sp>
    </p:spTree>
    <p:extLst>
      <p:ext uri="{BB962C8B-B14F-4D97-AF65-F5344CB8AC3E}">
        <p14:creationId xmlns:p14="http://schemas.microsoft.com/office/powerpoint/2010/main" val="2289257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9712" y="404664"/>
            <a:ext cx="524105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tr-TR" sz="3600" dirty="0" err="1"/>
              <a:t>Traditional</a:t>
            </a:r>
            <a:r>
              <a:rPr lang="tr-TR" sz="3600" dirty="0"/>
              <a:t> mail </a:t>
            </a:r>
            <a:r>
              <a:rPr lang="tr-TR" sz="3600" dirty="0" err="1"/>
              <a:t>interviews</a:t>
            </a:r>
            <a:endParaRPr lang="tr-TR" sz="3600" dirty="0"/>
          </a:p>
        </p:txBody>
      </p:sp>
      <p:sp>
        <p:nvSpPr>
          <p:cNvPr id="3" name="Dikdörtgen 2"/>
          <p:cNvSpPr/>
          <p:nvPr/>
        </p:nvSpPr>
        <p:spPr>
          <a:xfrm>
            <a:off x="675801" y="1340768"/>
            <a:ext cx="7848872" cy="4524315"/>
          </a:xfrm>
          <a:prstGeom prst="rect">
            <a:avLst/>
          </a:prstGeom>
        </p:spPr>
        <p:txBody>
          <a:bodyPr wrap="square">
            <a:spAutoFit/>
          </a:bodyPr>
          <a:lstStyle/>
          <a:p>
            <a:pPr algn="just"/>
            <a:r>
              <a:rPr lang="en-US" sz="2400" dirty="0"/>
              <a:t>In the traditional mail interview, questionnaires are mailed to preselected </a:t>
            </a:r>
            <a:r>
              <a:rPr lang="en-US" sz="2400" dirty="0" smtClean="0"/>
              <a:t>potential</a:t>
            </a:r>
            <a:r>
              <a:rPr lang="tr-TR" sz="2400" dirty="0" smtClean="0"/>
              <a:t> </a:t>
            </a:r>
            <a:r>
              <a:rPr lang="en-US" sz="2400" dirty="0" smtClean="0"/>
              <a:t>respondents</a:t>
            </a:r>
            <a:r>
              <a:rPr lang="en-US" sz="2400" dirty="0"/>
              <a:t>. A typical </a:t>
            </a:r>
            <a:r>
              <a:rPr lang="en-US" sz="2400" dirty="0" smtClean="0"/>
              <a:t>mail</a:t>
            </a:r>
            <a:r>
              <a:rPr lang="tr-TR" sz="2400" dirty="0" smtClean="0"/>
              <a:t> </a:t>
            </a:r>
            <a:r>
              <a:rPr lang="en-US" sz="2400" dirty="0" smtClean="0"/>
              <a:t>interview </a:t>
            </a:r>
            <a:r>
              <a:rPr lang="en-US" sz="2400" dirty="0"/>
              <a:t>package consists of the outgoing </a:t>
            </a:r>
            <a:r>
              <a:rPr lang="en-US" sz="2400" dirty="0" smtClean="0"/>
              <a:t>envelope,</a:t>
            </a:r>
            <a:r>
              <a:rPr lang="tr-TR" sz="2400" dirty="0" smtClean="0"/>
              <a:t> </a:t>
            </a:r>
            <a:r>
              <a:rPr lang="en-US" sz="2400" dirty="0" smtClean="0"/>
              <a:t>cover </a:t>
            </a:r>
            <a:r>
              <a:rPr lang="en-US" sz="2400" dirty="0"/>
              <a:t>letter, questionnaire, return envelope, and possibly an </a:t>
            </a:r>
            <a:r>
              <a:rPr lang="en-US" sz="2400" dirty="0" smtClean="0"/>
              <a:t>incentive</a:t>
            </a:r>
            <a:r>
              <a:rPr lang="tr-TR" sz="1000" dirty="0" smtClean="0"/>
              <a:t>(teşvik edici)</a:t>
            </a:r>
            <a:r>
              <a:rPr lang="en-US" sz="2400" dirty="0" smtClean="0"/>
              <a:t>. </a:t>
            </a:r>
            <a:r>
              <a:rPr lang="en-US" sz="2400" dirty="0"/>
              <a:t>The </a:t>
            </a:r>
            <a:r>
              <a:rPr lang="en-US" sz="2400" dirty="0" smtClean="0"/>
              <a:t>respondents</a:t>
            </a:r>
            <a:r>
              <a:rPr lang="tr-TR" sz="2400" dirty="0" smtClean="0"/>
              <a:t> </a:t>
            </a:r>
            <a:r>
              <a:rPr lang="en-US" sz="2400" dirty="0" smtClean="0"/>
              <a:t>complete </a:t>
            </a:r>
            <a:r>
              <a:rPr lang="en-US" sz="2400" dirty="0"/>
              <a:t>and return </a:t>
            </a:r>
            <a:r>
              <a:rPr lang="en-US" sz="2400" dirty="0" smtClean="0"/>
              <a:t>the</a:t>
            </a:r>
            <a:r>
              <a:rPr lang="tr-TR" sz="2400" dirty="0" smtClean="0"/>
              <a:t> </a:t>
            </a:r>
            <a:r>
              <a:rPr lang="en-US" sz="2400" dirty="0" smtClean="0"/>
              <a:t>questionnaires</a:t>
            </a:r>
            <a:r>
              <a:rPr lang="en-US" sz="2400" dirty="0"/>
              <a:t>. </a:t>
            </a:r>
            <a:endParaRPr lang="tr-TR" sz="2400" dirty="0" smtClean="0"/>
          </a:p>
          <a:p>
            <a:pPr algn="just"/>
            <a:endParaRPr lang="tr-TR" sz="2400" dirty="0"/>
          </a:p>
          <a:p>
            <a:pPr algn="just"/>
            <a:r>
              <a:rPr lang="en-US" sz="2400" dirty="0" smtClean="0"/>
              <a:t>There </a:t>
            </a:r>
            <a:r>
              <a:rPr lang="en-US" sz="2400" dirty="0"/>
              <a:t>is no </a:t>
            </a:r>
            <a:r>
              <a:rPr lang="en-US" sz="2400" dirty="0" smtClean="0"/>
              <a:t>verbal</a:t>
            </a:r>
            <a:r>
              <a:rPr lang="tr-TR" sz="1000" dirty="0" smtClean="0"/>
              <a:t>(sözel)</a:t>
            </a:r>
            <a:r>
              <a:rPr lang="en-US" sz="2400" dirty="0" smtClean="0"/>
              <a:t>interaction between</a:t>
            </a:r>
            <a:r>
              <a:rPr lang="tr-TR" sz="2400" dirty="0" smtClean="0"/>
              <a:t> </a:t>
            </a:r>
            <a:r>
              <a:rPr lang="en-US" sz="2400" dirty="0" smtClean="0"/>
              <a:t>the </a:t>
            </a:r>
            <a:r>
              <a:rPr lang="en-US" sz="2400" dirty="0"/>
              <a:t>researcher and the respondent in the interview </a:t>
            </a:r>
            <a:r>
              <a:rPr lang="en-US" sz="2400" dirty="0" smtClean="0"/>
              <a:t>process.</a:t>
            </a:r>
            <a:r>
              <a:rPr lang="tr-TR" sz="2400" dirty="0" smtClean="0"/>
              <a:t> </a:t>
            </a:r>
            <a:r>
              <a:rPr lang="en-US" sz="2400" dirty="0" smtClean="0"/>
              <a:t>There </a:t>
            </a:r>
            <a:r>
              <a:rPr lang="en-US" sz="2400" dirty="0"/>
              <a:t>may be an </a:t>
            </a:r>
            <a:r>
              <a:rPr lang="en-US" sz="2400" dirty="0" smtClean="0"/>
              <a:t>initial</a:t>
            </a:r>
            <a:r>
              <a:rPr lang="tr-TR" sz="2400" dirty="0" smtClean="0"/>
              <a:t> </a:t>
            </a:r>
            <a:r>
              <a:rPr lang="en-US" sz="2400" dirty="0" smtClean="0"/>
              <a:t>contact </a:t>
            </a:r>
            <a:r>
              <a:rPr lang="en-US" sz="2400" dirty="0"/>
              <a:t>with potential respondents, to establish who is the correct person to send </a:t>
            </a:r>
            <a:r>
              <a:rPr lang="en-US" sz="2400" dirty="0" smtClean="0"/>
              <a:t>the</a:t>
            </a:r>
            <a:r>
              <a:rPr lang="tr-TR" sz="2400" dirty="0" smtClean="0"/>
              <a:t> </a:t>
            </a:r>
            <a:r>
              <a:rPr lang="en-US" sz="2400" dirty="0" smtClean="0"/>
              <a:t>questionnaire </a:t>
            </a:r>
            <a:r>
              <a:rPr lang="en-US" sz="2400" dirty="0"/>
              <a:t>to, and to motivate them before they </a:t>
            </a:r>
            <a:r>
              <a:rPr lang="en-US" sz="2400" dirty="0" smtClean="0"/>
              <a:t>receive</a:t>
            </a:r>
            <a:r>
              <a:rPr lang="tr-TR" sz="2400" dirty="0" smtClean="0"/>
              <a:t> </a:t>
            </a:r>
            <a:r>
              <a:rPr lang="en-US" sz="2400" dirty="0" smtClean="0"/>
              <a:t>the </a:t>
            </a:r>
            <a:r>
              <a:rPr lang="en-US" sz="2400" dirty="0"/>
              <a:t>survey.</a:t>
            </a:r>
            <a:endParaRPr lang="tr-TR" sz="2400" dirty="0"/>
          </a:p>
        </p:txBody>
      </p:sp>
      <p:sp>
        <p:nvSpPr>
          <p:cNvPr id="4" name="Slide Number Placeholder 3"/>
          <p:cNvSpPr>
            <a:spLocks noGrp="1"/>
          </p:cNvSpPr>
          <p:nvPr>
            <p:ph type="sldNum" sz="quarter" idx="12"/>
          </p:nvPr>
        </p:nvSpPr>
        <p:spPr/>
        <p:txBody>
          <a:bodyPr/>
          <a:lstStyle/>
          <a:p>
            <a:fld id="{F302176B-0E47-46AC-8F43-DAB4B8A37D06}" type="slidenum">
              <a:rPr lang="tr-TR" smtClean="0"/>
              <a:t>33</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628800"/>
            <a:ext cx="7776864" cy="2677656"/>
          </a:xfrm>
          <a:prstGeom prst="rect">
            <a:avLst/>
          </a:prstGeom>
        </p:spPr>
        <p:txBody>
          <a:bodyPr wrap="square">
            <a:spAutoFit/>
          </a:bodyPr>
          <a:lstStyle/>
          <a:p>
            <a:pPr algn="just"/>
            <a:r>
              <a:rPr lang="tr-TR" sz="2800" dirty="0"/>
              <a:t>A</a:t>
            </a:r>
            <a:r>
              <a:rPr lang="en-US" sz="2800" dirty="0" smtClean="0"/>
              <a:t>n </a:t>
            </a:r>
            <a:r>
              <a:rPr lang="en-US" sz="2800" dirty="0"/>
              <a:t>initial task is to obtain a valid mailing list. </a:t>
            </a:r>
            <a:r>
              <a:rPr lang="en-US" sz="2800" dirty="0" smtClean="0"/>
              <a:t>Mailing</a:t>
            </a:r>
            <a:r>
              <a:rPr lang="tr-TR" sz="2800" dirty="0" smtClean="0"/>
              <a:t> </a:t>
            </a:r>
            <a:r>
              <a:rPr lang="en-US" sz="2800" dirty="0" smtClean="0"/>
              <a:t>lists </a:t>
            </a:r>
            <a:r>
              <a:rPr lang="en-US" sz="2800" dirty="0"/>
              <a:t>can be compiled from telephone directories, customer databases or </a:t>
            </a:r>
            <a:r>
              <a:rPr lang="en-US" sz="2800" dirty="0" smtClean="0"/>
              <a:t>association</a:t>
            </a:r>
            <a:r>
              <a:rPr lang="tr-TR" sz="2800" dirty="0" smtClean="0"/>
              <a:t> </a:t>
            </a:r>
            <a:r>
              <a:rPr lang="en-US" sz="2800" dirty="0" smtClean="0"/>
              <a:t>membership </a:t>
            </a:r>
            <a:r>
              <a:rPr lang="en-US" sz="2800" dirty="0"/>
              <a:t>databases, or can be purchased from publication subscription lists </a:t>
            </a:r>
            <a:r>
              <a:rPr lang="en-US" sz="2800" dirty="0" smtClean="0"/>
              <a:t>or</a:t>
            </a:r>
            <a:r>
              <a:rPr lang="tr-TR" sz="2800" dirty="0" smtClean="0"/>
              <a:t> </a:t>
            </a:r>
            <a:r>
              <a:rPr lang="tr-TR" sz="2800" dirty="0" err="1" smtClean="0"/>
              <a:t>commercial</a:t>
            </a:r>
            <a:r>
              <a:rPr lang="tr-TR" sz="2800" dirty="0" smtClean="0"/>
              <a:t> </a:t>
            </a:r>
            <a:r>
              <a:rPr lang="tr-TR" sz="2800" dirty="0" err="1"/>
              <a:t>mailing</a:t>
            </a:r>
            <a:r>
              <a:rPr lang="tr-TR" sz="2800" dirty="0"/>
              <a:t> </a:t>
            </a:r>
            <a:r>
              <a:rPr lang="tr-TR" sz="2800" dirty="0" err="1"/>
              <a:t>list</a:t>
            </a:r>
            <a:r>
              <a:rPr lang="tr-TR" sz="2800" dirty="0"/>
              <a:t> </a:t>
            </a:r>
            <a:r>
              <a:rPr lang="tr-TR" sz="2800" dirty="0" err="1"/>
              <a:t>companies</a:t>
            </a:r>
            <a:r>
              <a:rPr lang="tr-TR" sz="2800" dirty="0"/>
              <a:t>.</a:t>
            </a:r>
          </a:p>
        </p:txBody>
      </p:sp>
      <p:sp>
        <p:nvSpPr>
          <p:cNvPr id="3" name="Slide Number Placeholder 2"/>
          <p:cNvSpPr>
            <a:spLocks noGrp="1"/>
          </p:cNvSpPr>
          <p:nvPr>
            <p:ph type="sldNum" sz="quarter" idx="12"/>
          </p:nvPr>
        </p:nvSpPr>
        <p:spPr/>
        <p:txBody>
          <a:bodyPr/>
          <a:lstStyle/>
          <a:p>
            <a:fld id="{F302176B-0E47-46AC-8F43-DAB4B8A37D06}" type="slidenum">
              <a:rPr lang="tr-TR" smtClean="0"/>
              <a:t>34</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13" t="10547" r="3083" b="8007"/>
          <a:stretch/>
        </p:blipFill>
        <p:spPr bwMode="auto">
          <a:xfrm>
            <a:off x="0" y="940871"/>
            <a:ext cx="9141148" cy="51728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Düz Ok Bağlayıcısı 2"/>
          <p:cNvCxnSpPr/>
          <p:nvPr/>
        </p:nvCxnSpPr>
        <p:spPr>
          <a:xfrm>
            <a:off x="6156176" y="1124744"/>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Düz Ok Bağlayıcısı 4"/>
          <p:cNvCxnSpPr/>
          <p:nvPr/>
        </p:nvCxnSpPr>
        <p:spPr>
          <a:xfrm>
            <a:off x="7308304" y="4149080"/>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35</a:t>
            </a:fld>
            <a:endParaRPr lang="tr-TR"/>
          </a:p>
        </p:txBody>
      </p:sp>
    </p:spTree>
    <p:extLst>
      <p:ext uri="{BB962C8B-B14F-4D97-AF65-F5344CB8AC3E}">
        <p14:creationId xmlns:p14="http://schemas.microsoft.com/office/powerpoint/2010/main" val="13804043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582341"/>
            <a:ext cx="7920880" cy="3046988"/>
          </a:xfrm>
          <a:prstGeom prst="rect">
            <a:avLst/>
          </a:prstGeom>
        </p:spPr>
        <p:txBody>
          <a:bodyPr wrap="square">
            <a:spAutoFit/>
          </a:bodyPr>
          <a:lstStyle/>
          <a:p>
            <a:pPr algn="just"/>
            <a:r>
              <a:rPr lang="en-US" sz="2400" dirty="0" smtClean="0"/>
              <a:t>A </a:t>
            </a:r>
            <a:r>
              <a:rPr lang="en-US" sz="2400" b="1" dirty="0"/>
              <a:t>mail panel </a:t>
            </a:r>
            <a:r>
              <a:rPr lang="en-US" sz="2400" dirty="0"/>
              <a:t>consists of a </a:t>
            </a:r>
            <a:r>
              <a:rPr lang="en-US" sz="2400" dirty="0" smtClean="0"/>
              <a:t>large,</a:t>
            </a:r>
            <a:r>
              <a:rPr lang="tr-TR" sz="2400" dirty="0" smtClean="0"/>
              <a:t> </a:t>
            </a:r>
            <a:r>
              <a:rPr lang="en-US" sz="2400" dirty="0" smtClean="0"/>
              <a:t>nationally </a:t>
            </a:r>
            <a:r>
              <a:rPr lang="en-US" sz="2400" dirty="0"/>
              <a:t>representative sample of households that have agreed to participate in </a:t>
            </a:r>
            <a:r>
              <a:rPr lang="en-US" sz="2400" dirty="0" smtClean="0"/>
              <a:t>periodic</a:t>
            </a:r>
            <a:r>
              <a:rPr lang="tr-TR" sz="2400" dirty="0" smtClean="0"/>
              <a:t> </a:t>
            </a:r>
            <a:r>
              <a:rPr lang="en-US" sz="2400" dirty="0" smtClean="0"/>
              <a:t>mail </a:t>
            </a:r>
            <a:r>
              <a:rPr lang="en-US" sz="2400" dirty="0"/>
              <a:t>questionnaires, </a:t>
            </a:r>
            <a:r>
              <a:rPr lang="en-US" sz="2400" dirty="0" smtClean="0"/>
              <a:t>political issues, product </a:t>
            </a:r>
            <a:r>
              <a:rPr lang="en-US" sz="2400" dirty="0"/>
              <a:t>tests and telephone surveys. The households </a:t>
            </a:r>
            <a:r>
              <a:rPr lang="en-US" sz="2400" dirty="0" smtClean="0"/>
              <a:t>are</a:t>
            </a:r>
            <a:r>
              <a:rPr lang="tr-TR" sz="2400" dirty="0" smtClean="0"/>
              <a:t> </a:t>
            </a:r>
            <a:r>
              <a:rPr lang="en-US" sz="2400" dirty="0" smtClean="0"/>
              <a:t>compensated</a:t>
            </a:r>
            <a:r>
              <a:rPr lang="tr-TR" sz="1200" b="1" dirty="0" smtClean="0">
                <a:solidFill>
                  <a:srgbClr val="FF0000"/>
                </a:solidFill>
              </a:rPr>
              <a:t>(telafi etmek)</a:t>
            </a:r>
            <a:r>
              <a:rPr lang="en-US" sz="2400" dirty="0" smtClean="0"/>
              <a:t>with </a:t>
            </a:r>
            <a:r>
              <a:rPr lang="en-US" sz="2400" dirty="0"/>
              <a:t>various incentives. Mail panels can be used to obtain </a:t>
            </a:r>
            <a:r>
              <a:rPr lang="en-US" sz="2400" dirty="0" smtClean="0"/>
              <a:t>information</a:t>
            </a:r>
            <a:r>
              <a:rPr lang="tr-TR" sz="2400" dirty="0" smtClean="0"/>
              <a:t> </a:t>
            </a:r>
            <a:r>
              <a:rPr lang="en-US" sz="2400" dirty="0" smtClean="0"/>
              <a:t>from </a:t>
            </a:r>
            <a:r>
              <a:rPr lang="en-US" sz="2400" dirty="0"/>
              <a:t>the same respondents repeatedly. Thus, they can be used to implement a </a:t>
            </a:r>
            <a:r>
              <a:rPr lang="en-US" sz="2400" dirty="0" smtClean="0"/>
              <a:t>longitudinal</a:t>
            </a:r>
            <a:r>
              <a:rPr lang="tr-TR" sz="2400" dirty="0" smtClean="0"/>
              <a:t> </a:t>
            </a:r>
            <a:r>
              <a:rPr lang="tr-TR" sz="2400" dirty="0" err="1" smtClean="0"/>
              <a:t>design</a:t>
            </a:r>
            <a:r>
              <a:rPr lang="tr-TR" sz="2400" dirty="0"/>
              <a:t>.</a:t>
            </a:r>
          </a:p>
        </p:txBody>
      </p:sp>
      <p:sp>
        <p:nvSpPr>
          <p:cNvPr id="3" name="Dikdörtgen 2"/>
          <p:cNvSpPr/>
          <p:nvPr/>
        </p:nvSpPr>
        <p:spPr>
          <a:xfrm>
            <a:off x="3419872" y="476672"/>
            <a:ext cx="2430474"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tr-TR" sz="3600" dirty="0"/>
              <a:t>Mail </a:t>
            </a:r>
            <a:r>
              <a:rPr lang="tr-TR" sz="3600" dirty="0" err="1"/>
              <a:t>panels</a:t>
            </a:r>
            <a:endParaRPr lang="tr-TR" sz="3600" dirty="0"/>
          </a:p>
        </p:txBody>
      </p:sp>
      <p:sp>
        <p:nvSpPr>
          <p:cNvPr id="4" name="Slide Number Placeholder 3"/>
          <p:cNvSpPr>
            <a:spLocks noGrp="1"/>
          </p:cNvSpPr>
          <p:nvPr>
            <p:ph type="sldNum" sz="quarter" idx="12"/>
          </p:nvPr>
        </p:nvSpPr>
        <p:spPr/>
        <p:txBody>
          <a:bodyPr/>
          <a:lstStyle/>
          <a:p>
            <a:fld id="{F302176B-0E47-46AC-8F43-DAB4B8A37D06}" type="slidenum">
              <a:rPr lang="tr-TR" smtClean="0"/>
              <a:t>36</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13" t="10547" r="3083" b="8007"/>
          <a:stretch/>
        </p:blipFill>
        <p:spPr bwMode="auto">
          <a:xfrm>
            <a:off x="0" y="940871"/>
            <a:ext cx="9141148" cy="51728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Düz Ok Bağlayıcısı 2"/>
          <p:cNvCxnSpPr/>
          <p:nvPr/>
        </p:nvCxnSpPr>
        <p:spPr>
          <a:xfrm>
            <a:off x="6156176" y="1124744"/>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Düz Ok Bağlayıcısı 4"/>
          <p:cNvCxnSpPr/>
          <p:nvPr/>
        </p:nvCxnSpPr>
        <p:spPr>
          <a:xfrm>
            <a:off x="5474915" y="4187353"/>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37</a:t>
            </a:fld>
            <a:endParaRPr lang="tr-TR"/>
          </a:p>
        </p:txBody>
      </p:sp>
    </p:spTree>
    <p:extLst>
      <p:ext uri="{BB962C8B-B14F-4D97-AF65-F5344CB8AC3E}">
        <p14:creationId xmlns:p14="http://schemas.microsoft.com/office/powerpoint/2010/main" val="35056166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429000"/>
            <a:ext cx="8352928" cy="2985433"/>
          </a:xfrm>
          <a:prstGeom prst="rect">
            <a:avLst/>
          </a:prstGeom>
        </p:spPr>
        <p:txBody>
          <a:bodyPr wrap="square">
            <a:spAutoFit/>
          </a:bodyPr>
          <a:lstStyle/>
          <a:p>
            <a:pPr algn="just"/>
            <a:r>
              <a:rPr lang="en-US" sz="3200" dirty="0" smtClean="0"/>
              <a:t>Electronic </a:t>
            </a:r>
            <a:r>
              <a:rPr lang="en-US" sz="3200" dirty="0"/>
              <a:t>mail can be broken down into email and Internet interviews. To conduct </a:t>
            </a:r>
            <a:r>
              <a:rPr lang="en-US" sz="3200" dirty="0" smtClean="0"/>
              <a:t>a</a:t>
            </a:r>
            <a:r>
              <a:rPr lang="tr-TR" sz="3200" dirty="0" smtClean="0"/>
              <a:t> </a:t>
            </a:r>
            <a:r>
              <a:rPr lang="en-US" sz="3200" dirty="0" smtClean="0"/>
              <a:t>survey </a:t>
            </a:r>
            <a:r>
              <a:rPr lang="en-US" sz="3200" dirty="0"/>
              <a:t>by email, a list of email addresses needs to be obtained. The survey is </a:t>
            </a:r>
            <a:r>
              <a:rPr lang="en-US" sz="3200" dirty="0" smtClean="0"/>
              <a:t>written</a:t>
            </a:r>
            <a:r>
              <a:rPr lang="tr-TR" sz="3200" dirty="0" smtClean="0"/>
              <a:t> </a:t>
            </a:r>
            <a:r>
              <a:rPr lang="en-US" sz="3200" dirty="0" smtClean="0"/>
              <a:t>within </a:t>
            </a:r>
            <a:r>
              <a:rPr lang="en-US" sz="3200" dirty="0"/>
              <a:t>the body of the email message and sent to respondents. </a:t>
            </a:r>
            <a:endParaRPr lang="tr-TR" sz="3200" dirty="0" smtClean="0"/>
          </a:p>
          <a:p>
            <a:pPr algn="just"/>
            <a:endParaRPr lang="en-US" sz="2800" dirty="0" smtClean="0"/>
          </a:p>
        </p:txBody>
      </p:sp>
      <p:sp>
        <p:nvSpPr>
          <p:cNvPr id="3" name="Dikdörtgen 2"/>
          <p:cNvSpPr/>
          <p:nvPr/>
        </p:nvSpPr>
        <p:spPr>
          <a:xfrm>
            <a:off x="551456" y="989439"/>
            <a:ext cx="27244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tr-TR" sz="3200" dirty="0"/>
              <a:t>Electronic mail</a:t>
            </a:r>
          </a:p>
        </p:txBody>
      </p:sp>
      <p:pic>
        <p:nvPicPr>
          <p:cNvPr id="2050" name="Picture 2" descr="http://www.internet-guide.co.uk/email.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211" y="-23986"/>
            <a:ext cx="4470301" cy="305792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F302176B-0E47-46AC-8F43-DAB4B8A37D06}" type="slidenum">
              <a:rPr lang="tr-TR" smtClean="0"/>
              <a:t>38</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859340"/>
            <a:ext cx="8136904" cy="2677656"/>
          </a:xfrm>
          <a:prstGeom prst="rect">
            <a:avLst/>
          </a:prstGeom>
        </p:spPr>
        <p:txBody>
          <a:bodyPr wrap="square">
            <a:spAutoFit/>
          </a:bodyPr>
          <a:lstStyle/>
          <a:p>
            <a:pPr algn="just"/>
            <a:r>
              <a:rPr lang="tr-TR" sz="2800" dirty="0" smtClean="0"/>
              <a:t>An </a:t>
            </a:r>
            <a:r>
              <a:rPr lang="tr-TR" sz="2800" b="1" dirty="0"/>
              <a:t>Internet </a:t>
            </a:r>
            <a:r>
              <a:rPr lang="tr-TR" sz="2800" b="1" dirty="0" err="1"/>
              <a:t>survey</a:t>
            </a:r>
            <a:r>
              <a:rPr lang="tr-TR" sz="2800" b="1" dirty="0"/>
              <a:t> </a:t>
            </a:r>
            <a:r>
              <a:rPr lang="tr-TR" sz="2800" dirty="0"/>
              <a:t>is a self-</a:t>
            </a:r>
            <a:r>
              <a:rPr lang="tr-TR" sz="2800" dirty="0" err="1"/>
              <a:t>administered</a:t>
            </a:r>
            <a:r>
              <a:rPr lang="tr-TR" sz="2800" dirty="0"/>
              <a:t> </a:t>
            </a:r>
            <a:r>
              <a:rPr lang="tr-TR" sz="2800" dirty="0" err="1"/>
              <a:t>questionnaire</a:t>
            </a:r>
            <a:r>
              <a:rPr lang="tr-TR" sz="2800" dirty="0"/>
              <a:t> </a:t>
            </a:r>
            <a:r>
              <a:rPr lang="tr-TR" sz="2800" dirty="0" err="1"/>
              <a:t>posted</a:t>
            </a:r>
            <a:r>
              <a:rPr lang="tr-TR" sz="2800" dirty="0"/>
              <a:t> on a Web site. </a:t>
            </a:r>
            <a:r>
              <a:rPr lang="tr-TR" sz="2800" dirty="0" err="1" smtClean="0"/>
              <a:t>Respondents</a:t>
            </a:r>
            <a:r>
              <a:rPr lang="tr-TR" sz="2800" dirty="0"/>
              <a:t> </a:t>
            </a:r>
            <a:r>
              <a:rPr lang="en-US" sz="2800" dirty="0" smtClean="0"/>
              <a:t>provide </a:t>
            </a:r>
            <a:r>
              <a:rPr lang="en-US" sz="2800" dirty="0"/>
              <a:t>answers to questions displayed onscreen </a:t>
            </a:r>
            <a:r>
              <a:rPr lang="en-US" sz="2800" dirty="0" smtClean="0"/>
              <a:t>by</a:t>
            </a:r>
            <a:r>
              <a:rPr lang="tr-TR" sz="2800" dirty="0" smtClean="0"/>
              <a:t> </a:t>
            </a:r>
            <a:r>
              <a:rPr lang="en-US" sz="2800" dirty="0" smtClean="0"/>
              <a:t>highlighting </a:t>
            </a:r>
            <a:r>
              <a:rPr lang="en-US" sz="2800" dirty="0"/>
              <a:t>a phrase, clicking an icon, </a:t>
            </a:r>
            <a:r>
              <a:rPr lang="en-US" sz="2800" dirty="0" smtClean="0"/>
              <a:t>or</a:t>
            </a:r>
            <a:r>
              <a:rPr lang="tr-TR" sz="2800" dirty="0" smtClean="0"/>
              <a:t> </a:t>
            </a:r>
            <a:r>
              <a:rPr lang="en-US" sz="2800" dirty="0" smtClean="0"/>
              <a:t>keying </a:t>
            </a:r>
            <a:r>
              <a:rPr lang="en-US" sz="2800" dirty="0"/>
              <a:t>in an answer. Like every other type of survey, Internet surveys have both advantages </a:t>
            </a:r>
            <a:r>
              <a:rPr lang="en-US" sz="2800" dirty="0" smtClean="0"/>
              <a:t>and</a:t>
            </a:r>
            <a:r>
              <a:rPr lang="tr-TR" sz="2800" dirty="0" smtClean="0"/>
              <a:t> </a:t>
            </a:r>
            <a:r>
              <a:rPr lang="tr-TR" sz="2800" dirty="0" err="1" smtClean="0"/>
              <a:t>disadvantages</a:t>
            </a:r>
            <a:r>
              <a:rPr lang="tr-TR" sz="2800" dirty="0"/>
              <a:t>.</a:t>
            </a:r>
          </a:p>
        </p:txBody>
      </p:sp>
      <p:sp>
        <p:nvSpPr>
          <p:cNvPr id="3" name="Dikdörtgen 2"/>
          <p:cNvSpPr/>
          <p:nvPr/>
        </p:nvSpPr>
        <p:spPr>
          <a:xfrm>
            <a:off x="2483768" y="548680"/>
            <a:ext cx="3342775"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sz="3600" b="1" dirty="0"/>
              <a:t>Internet </a:t>
            </a:r>
            <a:r>
              <a:rPr lang="tr-TR" sz="3600" b="1" dirty="0" err="1"/>
              <a:t>Surveys</a:t>
            </a:r>
            <a:endParaRPr lang="tr-TR" sz="3600" b="1" dirty="0"/>
          </a:p>
        </p:txBody>
      </p:sp>
      <p:sp>
        <p:nvSpPr>
          <p:cNvPr id="4" name="Slide Number Placeholder 3"/>
          <p:cNvSpPr>
            <a:spLocks noGrp="1"/>
          </p:cNvSpPr>
          <p:nvPr>
            <p:ph type="sldNum" sz="quarter" idx="12"/>
          </p:nvPr>
        </p:nvSpPr>
        <p:spPr/>
        <p:txBody>
          <a:bodyPr/>
          <a:lstStyle/>
          <a:p>
            <a:fld id="{F302176B-0E47-46AC-8F43-DAB4B8A37D06}" type="slidenum">
              <a:rPr lang="tr-TR" smtClean="0"/>
              <a:t>39</a:t>
            </a:fld>
            <a:endParaRPr lang="tr-TR"/>
          </a:p>
        </p:txBody>
      </p:sp>
    </p:spTree>
    <p:extLst>
      <p:ext uri="{BB962C8B-B14F-4D97-AF65-F5344CB8AC3E}">
        <p14:creationId xmlns:p14="http://schemas.microsoft.com/office/powerpoint/2010/main" val="37570829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31640" y="779220"/>
            <a:ext cx="6264696" cy="1569660"/>
          </a:xfrm>
          <a:prstGeom prst="rect">
            <a:avLst/>
          </a:prstGeom>
          <a:scene3d>
            <a:camera prst="orthographicFront">
              <a:rot lat="0" lon="0" rev="0"/>
            </a:camera>
            <a:lightRig rig="threePt" dir="tl">
              <a:rot lat="0" lon="0" rev="0"/>
            </a:lightRig>
          </a:scene3d>
          <a:sp3d prstMaterial="metal">
            <a:bevelT w="10000" h="10000"/>
            <a:bevelB/>
          </a:sp3d>
        </p:spPr>
        <p:style>
          <a:lnRef idx="1">
            <a:schemeClr val="dk1"/>
          </a:lnRef>
          <a:fillRef idx="1002">
            <a:schemeClr val="dk1"/>
          </a:fillRef>
          <a:effectRef idx="2">
            <a:schemeClr val="dk1"/>
          </a:effectRef>
          <a:fontRef idx="minor">
            <a:schemeClr val="lt1"/>
          </a:fontRef>
        </p:style>
        <p:txBody>
          <a:bodyPr wrap="square" rtlCol="0">
            <a:spAutoFit/>
          </a:bodyPr>
          <a:lstStyle/>
          <a:p>
            <a:pPr algn="ctr"/>
            <a:r>
              <a:rPr lang="en-US" sz="4800" dirty="0" smtClean="0"/>
              <a:t>Classification of Survey Methods</a:t>
            </a:r>
            <a:endParaRPr lang="tr-TR" sz="4800" dirty="0"/>
          </a:p>
        </p:txBody>
      </p:sp>
      <p:pic>
        <p:nvPicPr>
          <p:cNvPr id="2050" name="Picture 2" descr="http://rawarrior.com/wp-content/uploads/2011/07/survey-funn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300" y="3140968"/>
            <a:ext cx="2619375" cy="26193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0-#ppt_w/2"/>
                                          </p:val>
                                        </p:tav>
                                        <p:tav tm="100000">
                                          <p:val>
                                            <p:strVal val="#ppt_x"/>
                                          </p:val>
                                        </p:tav>
                                      </p:tavLst>
                                    </p:anim>
                                    <p:anim calcmode="lin" valueType="num">
                                      <p:cBhvr additive="base">
                                        <p:cTn id="1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556792"/>
            <a:ext cx="7920880" cy="39703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tr-TR" sz="2800" dirty="0"/>
              <a:t>■ </a:t>
            </a:r>
            <a:r>
              <a:rPr lang="tr-TR" sz="2800" b="1" dirty="0"/>
              <a:t>RESPONSE </a:t>
            </a:r>
            <a:r>
              <a:rPr lang="tr-TR" sz="2800" b="1" dirty="0" smtClean="0"/>
              <a:t>RATES</a:t>
            </a:r>
            <a:endParaRPr lang="tr-TR" sz="2800" b="1" dirty="0"/>
          </a:p>
          <a:p>
            <a:pPr algn="just"/>
            <a:r>
              <a:rPr lang="en-US" sz="2800" dirty="0"/>
              <a:t>The methods for improving response rates for an Internet survey are similar to those for </a:t>
            </a:r>
            <a:r>
              <a:rPr lang="en-US" sz="2800" dirty="0" smtClean="0"/>
              <a:t>other</a:t>
            </a:r>
            <a:r>
              <a:rPr lang="tr-TR" sz="2800" dirty="0" smtClean="0"/>
              <a:t> </a:t>
            </a:r>
            <a:r>
              <a:rPr lang="en-US" sz="2800" dirty="0" smtClean="0"/>
              <a:t>kinds </a:t>
            </a:r>
            <a:r>
              <a:rPr lang="en-US" sz="2800" dirty="0"/>
              <a:t>of survey research. A personalized invitation may be important. </a:t>
            </a:r>
            <a:endParaRPr lang="en-US" sz="2800" dirty="0" smtClean="0"/>
          </a:p>
          <a:p>
            <a:pPr algn="just"/>
            <a:endParaRPr lang="en-US" sz="2800" dirty="0"/>
          </a:p>
          <a:p>
            <a:pPr algn="just"/>
            <a:r>
              <a:rPr lang="en-US" sz="2800" dirty="0" smtClean="0"/>
              <a:t>In </a:t>
            </a:r>
            <a:r>
              <a:rPr lang="en-US" sz="2800" dirty="0"/>
              <a:t>many cases, the </a:t>
            </a:r>
            <a:r>
              <a:rPr lang="en-US" sz="2800" dirty="0" smtClean="0"/>
              <a:t>invitation</a:t>
            </a:r>
            <a:r>
              <a:rPr lang="tr-TR" sz="2800" dirty="0" smtClean="0"/>
              <a:t> </a:t>
            </a:r>
            <a:r>
              <a:rPr lang="en-US" sz="2800" dirty="0" smtClean="0"/>
              <a:t>is </a:t>
            </a:r>
            <a:r>
              <a:rPr lang="en-US" sz="2800" dirty="0"/>
              <a:t>delivered via e-mail. The respondents may not recognize the sender’s address, so the </a:t>
            </a:r>
            <a:r>
              <a:rPr lang="en-US" sz="2800" dirty="0" smtClean="0"/>
              <a:t>message’s</a:t>
            </a:r>
            <a:r>
              <a:rPr lang="tr-TR" sz="2800" dirty="0" smtClean="0"/>
              <a:t> </a:t>
            </a:r>
            <a:r>
              <a:rPr lang="tr-TR" sz="2800" dirty="0" err="1" smtClean="0"/>
              <a:t>subject</a:t>
            </a:r>
            <a:r>
              <a:rPr lang="tr-TR" sz="2800" dirty="0" smtClean="0"/>
              <a:t> </a:t>
            </a:r>
            <a:r>
              <a:rPr lang="tr-TR" sz="2800" dirty="0" err="1"/>
              <a:t>line</a:t>
            </a:r>
            <a:r>
              <a:rPr lang="tr-TR" sz="2800" dirty="0"/>
              <a:t> is </a:t>
            </a:r>
            <a:r>
              <a:rPr lang="tr-TR" sz="2800" dirty="0" err="1"/>
              <a:t>critical</a:t>
            </a:r>
            <a:r>
              <a:rPr lang="tr-TR" sz="2800" dirty="0"/>
              <a:t>.</a:t>
            </a:r>
          </a:p>
        </p:txBody>
      </p:sp>
      <p:sp>
        <p:nvSpPr>
          <p:cNvPr id="3" name="Slide Number Placeholder 2"/>
          <p:cNvSpPr>
            <a:spLocks noGrp="1"/>
          </p:cNvSpPr>
          <p:nvPr>
            <p:ph type="sldNum" sz="quarter" idx="12"/>
          </p:nvPr>
        </p:nvSpPr>
        <p:spPr/>
        <p:txBody>
          <a:bodyPr/>
          <a:lstStyle/>
          <a:p>
            <a:fld id="{F302176B-0E47-46AC-8F43-DAB4B8A37D06}" type="slidenum">
              <a:rPr lang="tr-TR" smtClean="0"/>
              <a:t>40</a:t>
            </a:fld>
            <a:endParaRPr lang="tr-TR"/>
          </a:p>
        </p:txBody>
      </p:sp>
    </p:spTree>
    <p:extLst>
      <p:ext uri="{BB962C8B-B14F-4D97-AF65-F5344CB8AC3E}">
        <p14:creationId xmlns:p14="http://schemas.microsoft.com/office/powerpoint/2010/main" val="3445574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7544" y="1859340"/>
            <a:ext cx="8208912" cy="397031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just"/>
            <a:r>
              <a:rPr lang="tr-TR" sz="2800" dirty="0"/>
              <a:t>■ </a:t>
            </a:r>
            <a:r>
              <a:rPr lang="tr-TR" sz="2800" b="1" dirty="0"/>
              <a:t>SECURITY CONCERNS</a:t>
            </a:r>
          </a:p>
          <a:p>
            <a:pPr algn="just"/>
            <a:r>
              <a:rPr lang="en-US" sz="2800" dirty="0"/>
              <a:t>Many organizations worry that hackers or competitors may access Web sites to discover </a:t>
            </a:r>
            <a:r>
              <a:rPr lang="en-US" sz="2800" dirty="0" smtClean="0"/>
              <a:t>new</a:t>
            </a:r>
            <a:r>
              <a:rPr lang="tr-TR" sz="2800" dirty="0" smtClean="0"/>
              <a:t> </a:t>
            </a:r>
            <a:r>
              <a:rPr lang="en-US" sz="2800" dirty="0" smtClean="0"/>
              <a:t>product </a:t>
            </a:r>
            <a:r>
              <a:rPr lang="en-US" sz="2800" dirty="0"/>
              <a:t>concepts, new advertising campaigns, and other top-secret ideas. </a:t>
            </a:r>
            <a:endParaRPr lang="en-US" sz="2800" dirty="0" smtClean="0"/>
          </a:p>
          <a:p>
            <a:pPr algn="just"/>
            <a:endParaRPr lang="en-US" sz="2800" dirty="0"/>
          </a:p>
          <a:p>
            <a:pPr algn="just"/>
            <a:r>
              <a:rPr lang="en-US" sz="2800" dirty="0" smtClean="0"/>
              <a:t>Respondents may</a:t>
            </a:r>
            <a:r>
              <a:rPr lang="tr-TR" sz="2800" dirty="0" smtClean="0"/>
              <a:t> </a:t>
            </a:r>
            <a:r>
              <a:rPr lang="en-US" sz="2800" dirty="0" smtClean="0"/>
              <a:t>worry </a:t>
            </a:r>
            <a:r>
              <a:rPr lang="en-US" sz="2800" dirty="0"/>
              <a:t>whether personal information will remain private. So may the organizations </a:t>
            </a:r>
            <a:r>
              <a:rPr lang="en-US" sz="2800" dirty="0" smtClean="0"/>
              <a:t>sponsoring</a:t>
            </a:r>
            <a:r>
              <a:rPr lang="tr-TR" sz="2800" dirty="0" smtClean="0"/>
              <a:t> </a:t>
            </a:r>
            <a:r>
              <a:rPr lang="tr-TR" sz="2800" dirty="0" err="1" smtClean="0"/>
              <a:t>the</a:t>
            </a:r>
            <a:r>
              <a:rPr lang="tr-TR" sz="2800" dirty="0" smtClean="0"/>
              <a:t> </a:t>
            </a:r>
            <a:r>
              <a:rPr lang="tr-TR" sz="2800" dirty="0" err="1"/>
              <a:t>research</a:t>
            </a:r>
            <a:r>
              <a:rPr lang="tr-TR" sz="2800" dirty="0"/>
              <a:t>.</a:t>
            </a:r>
          </a:p>
        </p:txBody>
      </p:sp>
      <p:sp>
        <p:nvSpPr>
          <p:cNvPr id="2" name="Slide Number Placeholder 1"/>
          <p:cNvSpPr>
            <a:spLocks noGrp="1"/>
          </p:cNvSpPr>
          <p:nvPr>
            <p:ph type="sldNum" sz="quarter" idx="12"/>
          </p:nvPr>
        </p:nvSpPr>
        <p:spPr/>
        <p:txBody>
          <a:bodyPr/>
          <a:lstStyle/>
          <a:p>
            <a:fld id="{F302176B-0E47-46AC-8F43-DAB4B8A37D06}" type="slidenum">
              <a:rPr lang="tr-TR" smtClean="0"/>
              <a:t>41</a:t>
            </a:fld>
            <a:endParaRPr lang="tr-TR"/>
          </a:p>
        </p:txBody>
      </p:sp>
    </p:spTree>
    <p:extLst>
      <p:ext uri="{BB962C8B-B14F-4D97-AF65-F5344CB8AC3E}">
        <p14:creationId xmlns:p14="http://schemas.microsoft.com/office/powerpoint/2010/main" val="1763710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435" y="1700808"/>
            <a:ext cx="8424936" cy="3970318"/>
          </a:xfrm>
          <a:prstGeom prst="rect">
            <a:avLst/>
          </a:prstGeom>
        </p:spPr>
        <p:txBody>
          <a:bodyPr wrap="square">
            <a:spAutoFit/>
          </a:bodyPr>
          <a:lstStyle/>
          <a:p>
            <a:pPr algn="just"/>
            <a:r>
              <a:rPr lang="en-US" sz="2800" dirty="0"/>
              <a:t>Respondents type their answers to either closed-ended or open-ended questions </a:t>
            </a:r>
            <a:r>
              <a:rPr lang="en-US" sz="2800" dirty="0" smtClean="0"/>
              <a:t>at</a:t>
            </a:r>
            <a:r>
              <a:rPr lang="tr-TR" sz="2800" dirty="0" smtClean="0"/>
              <a:t> </a:t>
            </a:r>
            <a:r>
              <a:rPr lang="en-US" sz="2800" dirty="0" smtClean="0"/>
              <a:t>designated </a:t>
            </a:r>
            <a:r>
              <a:rPr lang="en-US" sz="2800" dirty="0"/>
              <a:t>places, and click on ‘reply’. Responses are then entered into an </a:t>
            </a:r>
            <a:r>
              <a:rPr lang="en-US" sz="2800" dirty="0" smtClean="0"/>
              <a:t>analysis</a:t>
            </a:r>
            <a:r>
              <a:rPr lang="tr-TR" sz="2800" dirty="0" smtClean="0"/>
              <a:t> </a:t>
            </a:r>
            <a:r>
              <a:rPr lang="en-US" sz="2800" dirty="0" smtClean="0"/>
              <a:t>package </a:t>
            </a:r>
            <a:r>
              <a:rPr lang="en-US" sz="2800" dirty="0"/>
              <a:t>and tabulated. </a:t>
            </a:r>
            <a:endParaRPr lang="tr-TR" sz="2800" dirty="0" smtClean="0"/>
          </a:p>
          <a:p>
            <a:pPr algn="just"/>
            <a:endParaRPr lang="tr-TR" sz="2800" dirty="0"/>
          </a:p>
          <a:p>
            <a:pPr algn="just"/>
            <a:r>
              <a:rPr lang="en-US" sz="2800" dirty="0" smtClean="0"/>
              <a:t>Alternatively</a:t>
            </a:r>
            <a:r>
              <a:rPr lang="en-US" sz="2800" dirty="0"/>
              <a:t>, a program can be written that interprets </a:t>
            </a:r>
            <a:r>
              <a:rPr lang="en-US" sz="2800" dirty="0" smtClean="0"/>
              <a:t>the</a:t>
            </a:r>
            <a:r>
              <a:rPr lang="tr-TR" sz="2800" dirty="0" smtClean="0"/>
              <a:t> </a:t>
            </a:r>
            <a:r>
              <a:rPr lang="en-US" sz="2800" dirty="0" smtClean="0"/>
              <a:t>emailed </a:t>
            </a:r>
            <a:r>
              <a:rPr lang="en-US" sz="2800" dirty="0"/>
              <a:t>responses and reads the answers directly into a format compatible with </a:t>
            </a:r>
            <a:r>
              <a:rPr lang="en-US" sz="2800" dirty="0" smtClean="0"/>
              <a:t>the</a:t>
            </a:r>
            <a:r>
              <a:rPr lang="tr-TR" sz="2800" dirty="0" smtClean="0"/>
              <a:t> </a:t>
            </a:r>
            <a:r>
              <a:rPr lang="en-US" sz="2800" dirty="0" smtClean="0"/>
              <a:t>requirements </a:t>
            </a:r>
            <a:r>
              <a:rPr lang="en-US" sz="2800" dirty="0"/>
              <a:t>of an analysis package</a:t>
            </a:r>
            <a:r>
              <a:rPr lang="en-US" sz="2800" dirty="0" smtClean="0"/>
              <a:t>.</a:t>
            </a:r>
            <a:r>
              <a:rPr lang="tr-TR" sz="2800" dirty="0" smtClean="0"/>
              <a:t> </a:t>
            </a:r>
            <a:endParaRPr lang="tr-TR" sz="2800" dirty="0"/>
          </a:p>
        </p:txBody>
      </p:sp>
      <p:sp>
        <p:nvSpPr>
          <p:cNvPr id="3" name="Slide Number Placeholder 2"/>
          <p:cNvSpPr>
            <a:spLocks noGrp="1"/>
          </p:cNvSpPr>
          <p:nvPr>
            <p:ph type="sldNum" sz="quarter" idx="12"/>
          </p:nvPr>
        </p:nvSpPr>
        <p:spPr/>
        <p:txBody>
          <a:bodyPr/>
          <a:lstStyle/>
          <a:p>
            <a:fld id="{F302176B-0E47-46AC-8F43-DAB4B8A37D06}" type="slidenum">
              <a:rPr lang="tr-TR" smtClean="0"/>
              <a:t>42</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3414338"/>
            <a:ext cx="280831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4000" dirty="0" err="1" smtClean="0"/>
              <a:t>Advantages</a:t>
            </a:r>
            <a:endParaRPr lang="tr-TR" sz="4000" dirty="0"/>
          </a:p>
        </p:txBody>
      </p:sp>
      <p:sp>
        <p:nvSpPr>
          <p:cNvPr id="3" name="Metin kutusu 2"/>
          <p:cNvSpPr txBox="1"/>
          <p:nvPr/>
        </p:nvSpPr>
        <p:spPr>
          <a:xfrm>
            <a:off x="3959424" y="1988840"/>
            <a:ext cx="5184576" cy="3539430"/>
          </a:xfrm>
          <a:prstGeom prst="rect">
            <a:avLst/>
          </a:prstGeom>
          <a:noFill/>
        </p:spPr>
        <p:txBody>
          <a:bodyPr wrap="square" rtlCol="0">
            <a:spAutoFit/>
          </a:bodyPr>
          <a:lstStyle/>
          <a:p>
            <a:pPr marL="342900" indent="-342900">
              <a:buAutoNum type="arabicPeriod"/>
            </a:pPr>
            <a:r>
              <a:rPr lang="tr-TR" sz="2800" dirty="0" err="1" smtClean="0"/>
              <a:t>Speed</a:t>
            </a:r>
            <a:endParaRPr lang="tr-TR" sz="2800" dirty="0" smtClean="0"/>
          </a:p>
          <a:p>
            <a:pPr marL="342900" indent="-342900">
              <a:buAutoNum type="arabicPeriod"/>
            </a:pPr>
            <a:r>
              <a:rPr lang="tr-TR" sz="2800" dirty="0" err="1" smtClean="0"/>
              <a:t>Cost</a:t>
            </a:r>
            <a:endParaRPr lang="tr-TR" sz="2800" dirty="0" smtClean="0"/>
          </a:p>
          <a:p>
            <a:pPr marL="342900" indent="-342900">
              <a:buAutoNum type="arabicPeriod"/>
            </a:pPr>
            <a:r>
              <a:rPr lang="tr-TR" sz="2800" dirty="0" err="1" smtClean="0"/>
              <a:t>Interviewer</a:t>
            </a:r>
            <a:r>
              <a:rPr lang="tr-TR" sz="2800" dirty="0" smtClean="0"/>
              <a:t> </a:t>
            </a:r>
            <a:r>
              <a:rPr lang="tr-TR" sz="2800" dirty="0" err="1" smtClean="0"/>
              <a:t>bais</a:t>
            </a:r>
            <a:r>
              <a:rPr lang="tr-TR" sz="2800" dirty="0" smtClean="0"/>
              <a:t> </a:t>
            </a:r>
            <a:r>
              <a:rPr lang="tr-TR" sz="2800" dirty="0" err="1" smtClean="0"/>
              <a:t>removed</a:t>
            </a:r>
            <a:endParaRPr lang="tr-TR" sz="2800" dirty="0" smtClean="0"/>
          </a:p>
          <a:p>
            <a:pPr marL="342900" indent="-342900">
              <a:buAutoNum type="arabicPeriod"/>
            </a:pPr>
            <a:r>
              <a:rPr lang="tr-TR" sz="2800" dirty="0" err="1" smtClean="0"/>
              <a:t>Quality</a:t>
            </a:r>
            <a:r>
              <a:rPr lang="tr-TR" sz="2800" dirty="0" smtClean="0"/>
              <a:t> of </a:t>
            </a:r>
            <a:r>
              <a:rPr lang="tr-TR" sz="2800" dirty="0" err="1" smtClean="0"/>
              <a:t>response</a:t>
            </a:r>
            <a:endParaRPr lang="tr-TR" sz="2800" dirty="0" smtClean="0"/>
          </a:p>
          <a:p>
            <a:pPr marL="342900" indent="-342900">
              <a:buAutoNum type="arabicPeriod"/>
            </a:pPr>
            <a:r>
              <a:rPr lang="tr-TR" sz="2800" dirty="0" smtClean="0"/>
              <a:t>Data </a:t>
            </a:r>
            <a:r>
              <a:rPr lang="tr-TR" sz="2800" dirty="0" err="1" smtClean="0"/>
              <a:t>quality</a:t>
            </a:r>
            <a:endParaRPr lang="tr-TR" sz="2800" dirty="0" smtClean="0"/>
          </a:p>
          <a:p>
            <a:pPr marL="342900" indent="-342900">
              <a:buAutoNum type="arabicPeriod"/>
            </a:pPr>
            <a:r>
              <a:rPr lang="tr-TR" sz="2800" dirty="0" err="1" smtClean="0"/>
              <a:t>Contacting</a:t>
            </a:r>
            <a:r>
              <a:rPr lang="tr-TR" sz="2800" dirty="0" smtClean="0"/>
              <a:t> </a:t>
            </a:r>
            <a:r>
              <a:rPr lang="tr-TR" sz="2800" dirty="0" err="1" smtClean="0"/>
              <a:t>certain</a:t>
            </a:r>
            <a:r>
              <a:rPr lang="tr-TR" sz="2800" dirty="0" smtClean="0"/>
              <a:t> </a:t>
            </a:r>
            <a:r>
              <a:rPr lang="tr-TR" sz="2800" dirty="0" err="1" smtClean="0"/>
              <a:t>target</a:t>
            </a:r>
            <a:r>
              <a:rPr lang="tr-TR" sz="2800" dirty="0" smtClean="0"/>
              <a:t> </a:t>
            </a:r>
            <a:r>
              <a:rPr lang="tr-TR" sz="2800" dirty="0" err="1" smtClean="0"/>
              <a:t>group</a:t>
            </a:r>
            <a:endParaRPr lang="tr-TR" sz="2800" dirty="0" smtClean="0"/>
          </a:p>
          <a:p>
            <a:pPr marL="342900" indent="-342900">
              <a:buAutoNum type="arabicPeriod"/>
            </a:pPr>
            <a:r>
              <a:rPr lang="tr-TR" sz="2800" dirty="0" err="1" smtClean="0"/>
              <a:t>Geographic</a:t>
            </a:r>
            <a:r>
              <a:rPr lang="tr-TR" sz="2800" dirty="0" smtClean="0"/>
              <a:t> </a:t>
            </a:r>
            <a:r>
              <a:rPr lang="tr-TR" sz="2800" dirty="0" err="1" smtClean="0"/>
              <a:t>flexibility</a:t>
            </a:r>
            <a:endParaRPr lang="tr-TR" sz="2800" dirty="0" smtClean="0"/>
          </a:p>
          <a:p>
            <a:pPr marL="342900" indent="-342900">
              <a:buAutoNum type="arabicPeriod"/>
            </a:pPr>
            <a:r>
              <a:rPr lang="tr-TR" sz="2800" dirty="0" err="1" smtClean="0"/>
              <a:t>Absence</a:t>
            </a:r>
            <a:r>
              <a:rPr lang="tr-TR" sz="2800" dirty="0" smtClean="0"/>
              <a:t> o </a:t>
            </a:r>
            <a:r>
              <a:rPr lang="tr-TR" sz="2800" dirty="0" err="1" smtClean="0"/>
              <a:t>interviewer</a:t>
            </a:r>
            <a:endParaRPr lang="tr-TR" sz="2800" dirty="0"/>
          </a:p>
        </p:txBody>
      </p:sp>
      <p:cxnSp>
        <p:nvCxnSpPr>
          <p:cNvPr id="5" name="Düz Ok Bağlayıcısı 4"/>
          <p:cNvCxnSpPr>
            <a:stCxn id="2" idx="3"/>
          </p:cNvCxnSpPr>
          <p:nvPr/>
        </p:nvCxnSpPr>
        <p:spPr>
          <a:xfrm flipV="1">
            <a:off x="2808312" y="2789493"/>
            <a:ext cx="1151112" cy="9787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Düz Ok Bağlayıcısı 6"/>
          <p:cNvCxnSpPr>
            <a:stCxn id="2" idx="3"/>
          </p:cNvCxnSpPr>
          <p:nvPr/>
        </p:nvCxnSpPr>
        <p:spPr>
          <a:xfrm flipV="1">
            <a:off x="2808312" y="3149533"/>
            <a:ext cx="1151112" cy="6187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Düz Ok Bağlayıcısı 8"/>
          <p:cNvCxnSpPr>
            <a:stCxn id="2" idx="3"/>
          </p:cNvCxnSpPr>
          <p:nvPr/>
        </p:nvCxnSpPr>
        <p:spPr>
          <a:xfrm flipV="1">
            <a:off x="2808312" y="3581581"/>
            <a:ext cx="1151112" cy="1867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Düz Ok Bağlayıcısı 10"/>
          <p:cNvCxnSpPr>
            <a:stCxn id="2" idx="3"/>
          </p:cNvCxnSpPr>
          <p:nvPr/>
        </p:nvCxnSpPr>
        <p:spPr>
          <a:xfrm>
            <a:off x="2808312" y="3768281"/>
            <a:ext cx="1151112" cy="1733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Düz Ok Bağlayıcısı 12"/>
          <p:cNvCxnSpPr>
            <a:stCxn id="2" idx="3"/>
          </p:cNvCxnSpPr>
          <p:nvPr/>
        </p:nvCxnSpPr>
        <p:spPr>
          <a:xfrm>
            <a:off x="2808312" y="3768281"/>
            <a:ext cx="1151112" cy="6053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Düz Ok Bağlayıcısı 14"/>
          <p:cNvCxnSpPr>
            <a:stCxn id="2" idx="3"/>
          </p:cNvCxnSpPr>
          <p:nvPr/>
        </p:nvCxnSpPr>
        <p:spPr>
          <a:xfrm>
            <a:off x="2808312" y="3768281"/>
            <a:ext cx="1151112" cy="10374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Düz Ok Bağlayıcısı 16"/>
          <p:cNvCxnSpPr>
            <a:stCxn id="2" idx="3"/>
          </p:cNvCxnSpPr>
          <p:nvPr/>
        </p:nvCxnSpPr>
        <p:spPr>
          <a:xfrm flipV="1">
            <a:off x="2808312" y="2420888"/>
            <a:ext cx="1151112" cy="134739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Düz Ok Bağlayıcısı 18"/>
          <p:cNvCxnSpPr>
            <a:stCxn id="2" idx="3"/>
          </p:cNvCxnSpPr>
          <p:nvPr/>
        </p:nvCxnSpPr>
        <p:spPr>
          <a:xfrm>
            <a:off x="2808312" y="3768281"/>
            <a:ext cx="1151112" cy="14609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 name="Slide Number Placeholder 3"/>
          <p:cNvSpPr>
            <a:spLocks noGrp="1"/>
          </p:cNvSpPr>
          <p:nvPr>
            <p:ph type="sldNum" sz="quarter" idx="12"/>
          </p:nvPr>
        </p:nvSpPr>
        <p:spPr/>
        <p:txBody>
          <a:bodyPr/>
          <a:lstStyle/>
          <a:p>
            <a:fld id="{F302176B-0E47-46AC-8F43-DAB4B8A37D06}" type="slidenum">
              <a:rPr lang="tr-TR" smtClean="0"/>
              <a:t>43</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additive="base">
                                        <p:cTn id="7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9"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0-#ppt_w/2"/>
                                          </p:val>
                                        </p:tav>
                                        <p:tav tm="100000">
                                          <p:val>
                                            <p:strVal val="#ppt_x"/>
                                          </p:val>
                                        </p:tav>
                                      </p:tavLst>
                                    </p:anim>
                                    <p:anim calcmode="lin" valueType="num">
                                      <p:cBhvr additive="base">
                                        <p:cTn id="8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 calcmode="lin" valueType="num">
                                      <p:cBhvr additive="base">
                                        <p:cTn id="8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9"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0-#ppt_w/2"/>
                                          </p:val>
                                        </p:tav>
                                        <p:tav tm="100000">
                                          <p:val>
                                            <p:strVal val="#ppt_x"/>
                                          </p:val>
                                        </p:tav>
                                      </p:tavLst>
                                    </p:anim>
                                    <p:anim calcmode="lin" valueType="num">
                                      <p:cBhvr additive="base">
                                        <p:cTn id="9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 calcmode="lin" valueType="num">
                                      <p:cBhvr additive="base">
                                        <p:cTn id="9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114" y="2625298"/>
            <a:ext cx="2754280"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tr-TR" sz="3200" i="1" dirty="0" err="1"/>
              <a:t>Disadvantages</a:t>
            </a:r>
            <a:endParaRPr lang="tr-TR" sz="3200" dirty="0"/>
          </a:p>
        </p:txBody>
      </p:sp>
      <p:sp>
        <p:nvSpPr>
          <p:cNvPr id="3" name="Metin kutusu 2"/>
          <p:cNvSpPr txBox="1"/>
          <p:nvPr/>
        </p:nvSpPr>
        <p:spPr>
          <a:xfrm>
            <a:off x="4499992" y="2132856"/>
            <a:ext cx="4032448" cy="1569660"/>
          </a:xfrm>
          <a:prstGeom prst="rect">
            <a:avLst/>
          </a:prstGeom>
          <a:noFill/>
        </p:spPr>
        <p:txBody>
          <a:bodyPr wrap="square" rtlCol="0">
            <a:spAutoFit/>
          </a:bodyPr>
          <a:lstStyle/>
          <a:p>
            <a:pPr marL="342900" indent="-342900">
              <a:buAutoNum type="arabicPeriod"/>
            </a:pPr>
            <a:r>
              <a:rPr lang="tr-TR" sz="3200" dirty="0" err="1" smtClean="0"/>
              <a:t>Sampling</a:t>
            </a:r>
            <a:r>
              <a:rPr lang="tr-TR" sz="3200" dirty="0" smtClean="0"/>
              <a:t> </a:t>
            </a:r>
            <a:r>
              <a:rPr lang="tr-TR" sz="3200" dirty="0" err="1" smtClean="0"/>
              <a:t>frames</a:t>
            </a:r>
            <a:endParaRPr lang="tr-TR" sz="3200" dirty="0" smtClean="0"/>
          </a:p>
          <a:p>
            <a:pPr marL="342900" indent="-342900">
              <a:buAutoNum type="arabicPeriod"/>
            </a:pPr>
            <a:r>
              <a:rPr lang="tr-TR" sz="3200" dirty="0" smtClean="0"/>
              <a:t>Access </a:t>
            </a:r>
            <a:r>
              <a:rPr lang="tr-TR" sz="3200" dirty="0" err="1" smtClean="0"/>
              <a:t>to</a:t>
            </a:r>
            <a:r>
              <a:rPr lang="tr-TR" sz="3200" dirty="0" smtClean="0"/>
              <a:t> WEB</a:t>
            </a:r>
          </a:p>
          <a:p>
            <a:pPr marL="342900" indent="-342900">
              <a:buAutoNum type="arabicPeriod"/>
            </a:pPr>
            <a:r>
              <a:rPr lang="tr-TR" sz="3200" dirty="0" smtClean="0"/>
              <a:t>Technical </a:t>
            </a:r>
            <a:r>
              <a:rPr lang="tr-TR" sz="3200" dirty="0" err="1" smtClean="0"/>
              <a:t>problems</a:t>
            </a:r>
            <a:endParaRPr lang="tr-TR" sz="3200" dirty="0"/>
          </a:p>
        </p:txBody>
      </p:sp>
      <p:cxnSp>
        <p:nvCxnSpPr>
          <p:cNvPr id="5" name="Düz Ok Bağlayıcısı 4"/>
          <p:cNvCxnSpPr>
            <a:stCxn id="2" idx="3"/>
          </p:cNvCxnSpPr>
          <p:nvPr/>
        </p:nvCxnSpPr>
        <p:spPr>
          <a:xfrm flipV="1">
            <a:off x="2721166" y="2492896"/>
            <a:ext cx="1778826" cy="42479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 name="Düz Ok Bağlayıcısı 6"/>
          <p:cNvCxnSpPr>
            <a:stCxn id="2" idx="3"/>
            <a:endCxn id="3" idx="1"/>
          </p:cNvCxnSpPr>
          <p:nvPr/>
        </p:nvCxnSpPr>
        <p:spPr>
          <a:xfrm>
            <a:off x="2721166" y="2917686"/>
            <a:ext cx="177882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 name="Düz Ok Bağlayıcısı 8"/>
          <p:cNvCxnSpPr>
            <a:stCxn id="2" idx="3"/>
          </p:cNvCxnSpPr>
          <p:nvPr/>
        </p:nvCxnSpPr>
        <p:spPr>
          <a:xfrm>
            <a:off x="2721166" y="2917686"/>
            <a:ext cx="1778826" cy="51131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 name="Slide Number Placeholder 3"/>
          <p:cNvSpPr>
            <a:spLocks noGrp="1"/>
          </p:cNvSpPr>
          <p:nvPr>
            <p:ph type="sldNum" sz="quarter" idx="12"/>
          </p:nvPr>
        </p:nvSpPr>
        <p:spPr/>
        <p:txBody>
          <a:bodyPr/>
          <a:lstStyle/>
          <a:p>
            <a:fld id="{F302176B-0E47-46AC-8F43-DAB4B8A37D06}" type="slidenum">
              <a:rPr lang="tr-TR" smtClean="0"/>
              <a:t>44</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822" t="18555" r="24854" b="9570"/>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302176B-0E47-46AC-8F43-DAB4B8A37D06}" type="slidenum">
              <a:rPr lang="tr-TR" smtClean="0"/>
              <a:t>45</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29" t="20703" r="24621" b="9274"/>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302176B-0E47-46AC-8F43-DAB4B8A37D06}" type="slidenum">
              <a:rPr lang="tr-TR" smtClean="0"/>
              <a:t>46</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97346"/>
            <a:ext cx="8352928" cy="5816978"/>
          </a:xfrm>
          <a:prstGeom prst="rect">
            <a:avLst/>
          </a:prstGeom>
        </p:spPr>
        <p:txBody>
          <a:bodyPr wrap="square">
            <a:spAutoFit/>
          </a:bodyPr>
          <a:lstStyle/>
          <a:p>
            <a:pPr algn="just"/>
            <a:r>
              <a:rPr lang="tr-TR" sz="3600" b="1" dirty="0" err="1"/>
              <a:t>Response</a:t>
            </a:r>
            <a:r>
              <a:rPr lang="tr-TR" sz="3600" b="1" dirty="0"/>
              <a:t> </a:t>
            </a:r>
            <a:r>
              <a:rPr lang="tr-TR" sz="3600" b="1" dirty="0" err="1"/>
              <a:t>Rates</a:t>
            </a:r>
            <a:endParaRPr lang="tr-TR" sz="3600" b="1" dirty="0"/>
          </a:p>
          <a:p>
            <a:pPr algn="just"/>
            <a:r>
              <a:rPr lang="en-US" sz="2800" dirty="0"/>
              <a:t>All questionnaires that arrive via bulk mail are likely to get thrown away. Questionnaires </a:t>
            </a:r>
            <a:r>
              <a:rPr lang="en-US" sz="2800" dirty="0" smtClean="0"/>
              <a:t>that</a:t>
            </a:r>
            <a:r>
              <a:rPr lang="tr-TR" sz="2800" dirty="0" smtClean="0"/>
              <a:t> </a:t>
            </a:r>
            <a:r>
              <a:rPr lang="en-US" sz="2800" dirty="0" smtClean="0"/>
              <a:t>are </a:t>
            </a:r>
            <a:r>
              <a:rPr lang="en-US" sz="2800" dirty="0"/>
              <a:t>boring, unclear, or too complex are even more likely to get thrown in the wastebasket. </a:t>
            </a:r>
            <a:r>
              <a:rPr lang="en-US" sz="2800" dirty="0" smtClean="0"/>
              <a:t>A</a:t>
            </a:r>
            <a:r>
              <a:rPr lang="tr-TR" sz="2800" dirty="0" smtClean="0"/>
              <a:t> </a:t>
            </a:r>
            <a:r>
              <a:rPr lang="en-US" sz="2800" dirty="0" smtClean="0"/>
              <a:t>poorly </a:t>
            </a:r>
            <a:r>
              <a:rPr lang="en-US" sz="2800" dirty="0"/>
              <a:t>designed mail questionnaire may be returned by less than 5 percent of those sampled (</a:t>
            </a:r>
            <a:r>
              <a:rPr lang="en-US" sz="2800" dirty="0" smtClean="0"/>
              <a:t>that</a:t>
            </a:r>
            <a:r>
              <a:rPr lang="tr-TR" sz="2800" dirty="0" smtClean="0"/>
              <a:t> </a:t>
            </a:r>
            <a:r>
              <a:rPr lang="en-US" sz="2800" dirty="0" smtClean="0"/>
              <a:t>is</a:t>
            </a:r>
            <a:r>
              <a:rPr lang="en-US" sz="2800" dirty="0"/>
              <a:t>, a 5 percent response rate). </a:t>
            </a:r>
            <a:endParaRPr lang="tr-TR" sz="2800" dirty="0" smtClean="0"/>
          </a:p>
          <a:p>
            <a:pPr algn="just"/>
            <a:endParaRPr lang="tr-TR" sz="2800" dirty="0"/>
          </a:p>
          <a:p>
            <a:pPr algn="just"/>
            <a:r>
              <a:rPr lang="en-US" sz="2800" dirty="0" smtClean="0"/>
              <a:t>The </a:t>
            </a:r>
            <a:r>
              <a:rPr lang="en-US" sz="2800" dirty="0"/>
              <a:t>basic calculation for obtaining a </a:t>
            </a:r>
            <a:r>
              <a:rPr lang="en-US" sz="2800" b="1" dirty="0"/>
              <a:t>response rate </a:t>
            </a:r>
            <a:r>
              <a:rPr lang="en-US" sz="2800" dirty="0"/>
              <a:t>is to count </a:t>
            </a:r>
            <a:r>
              <a:rPr lang="en-US" sz="2800" dirty="0" smtClean="0"/>
              <a:t>the</a:t>
            </a:r>
            <a:r>
              <a:rPr lang="tr-TR" sz="2800" dirty="0" smtClean="0"/>
              <a:t> </a:t>
            </a:r>
            <a:r>
              <a:rPr lang="en-US" sz="2800" dirty="0" smtClean="0"/>
              <a:t>number </a:t>
            </a:r>
            <a:r>
              <a:rPr lang="en-US" sz="2800" dirty="0"/>
              <a:t>of questionnaires returned or completed, then divide the total by the number of </a:t>
            </a:r>
            <a:r>
              <a:rPr lang="en-US" sz="2800" dirty="0" smtClean="0"/>
              <a:t>eligible</a:t>
            </a:r>
            <a:r>
              <a:rPr lang="tr-TR" sz="2800" dirty="0" smtClean="0"/>
              <a:t> </a:t>
            </a:r>
            <a:r>
              <a:rPr lang="en-US" sz="2800" dirty="0" smtClean="0"/>
              <a:t>people </a:t>
            </a:r>
            <a:r>
              <a:rPr lang="en-US" sz="2800" dirty="0"/>
              <a:t>who were contacted or requested to participate in the survey. </a:t>
            </a:r>
            <a:endParaRPr lang="en-US" sz="2800" dirty="0" smtClean="0"/>
          </a:p>
        </p:txBody>
      </p:sp>
      <p:sp>
        <p:nvSpPr>
          <p:cNvPr id="3" name="Slide Number Placeholder 2"/>
          <p:cNvSpPr>
            <a:spLocks noGrp="1"/>
          </p:cNvSpPr>
          <p:nvPr>
            <p:ph type="sldNum" sz="quarter" idx="12"/>
          </p:nvPr>
        </p:nvSpPr>
        <p:spPr/>
        <p:txBody>
          <a:bodyPr/>
          <a:lstStyle/>
          <a:p>
            <a:fld id="{F302176B-0E47-46AC-8F43-DAB4B8A37D06}" type="slidenum">
              <a:rPr lang="tr-TR" smtClean="0"/>
              <a:t>47</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620688"/>
            <a:ext cx="8496944" cy="4462760"/>
          </a:xfrm>
          <a:prstGeom prst="rect">
            <a:avLst/>
          </a:prstGeom>
        </p:spPr>
        <p:txBody>
          <a:bodyPr wrap="square">
            <a:spAutoFit/>
          </a:bodyPr>
          <a:lstStyle/>
          <a:p>
            <a:pPr algn="ctr"/>
            <a:r>
              <a:rPr lang="tr-TR" sz="3200" b="1" dirty="0">
                <a:solidFill>
                  <a:srgbClr val="FF0000"/>
                </a:solidFill>
              </a:rPr>
              <a:t>KEYING MAIL QUESTIONNAIRES WITH CODES</a:t>
            </a:r>
          </a:p>
          <a:p>
            <a:pPr algn="just"/>
            <a:r>
              <a:rPr lang="en-US" sz="2800" dirty="0"/>
              <a:t>A researcher planning a follow-up letter or postcard should not disturb respondents who </a:t>
            </a:r>
            <a:r>
              <a:rPr lang="en-US" sz="2800" dirty="0" smtClean="0"/>
              <a:t>already</a:t>
            </a:r>
            <a:r>
              <a:rPr lang="tr-TR" sz="2800" dirty="0" smtClean="0"/>
              <a:t> </a:t>
            </a:r>
            <a:r>
              <a:rPr lang="en-US" sz="2800" dirty="0" smtClean="0"/>
              <a:t>have </a:t>
            </a:r>
            <a:r>
              <a:rPr lang="en-US" sz="2800" dirty="0"/>
              <a:t>returned the questionnaire. </a:t>
            </a:r>
            <a:endParaRPr lang="en-US" sz="2800" dirty="0" smtClean="0"/>
          </a:p>
          <a:p>
            <a:pPr algn="just"/>
            <a:endParaRPr lang="tr-TR" sz="2800" dirty="0"/>
          </a:p>
          <a:p>
            <a:pPr algn="just"/>
            <a:r>
              <a:rPr lang="en-US" sz="2800" dirty="0" smtClean="0"/>
              <a:t>Blind </a:t>
            </a:r>
            <a:r>
              <a:rPr lang="en-US" sz="2800" dirty="0"/>
              <a:t>keying of </a:t>
            </a:r>
            <a:r>
              <a:rPr lang="en-US" sz="2800" dirty="0" smtClean="0"/>
              <a:t>questionnaires</a:t>
            </a:r>
            <a:r>
              <a:rPr lang="tr-TR" sz="2800" dirty="0" smtClean="0"/>
              <a:t> </a:t>
            </a:r>
            <a:r>
              <a:rPr lang="en-US" sz="2800" dirty="0" smtClean="0"/>
              <a:t>on </a:t>
            </a:r>
            <a:r>
              <a:rPr lang="en-US" sz="2800" dirty="0"/>
              <a:t>a return envelope (systematically varying the job number or room number of the </a:t>
            </a:r>
            <a:r>
              <a:rPr lang="en-US" sz="2800" dirty="0" smtClean="0"/>
              <a:t>marketing</a:t>
            </a:r>
            <a:r>
              <a:rPr lang="tr-TR" sz="2800" dirty="0" smtClean="0"/>
              <a:t> </a:t>
            </a:r>
            <a:r>
              <a:rPr lang="en-US" sz="2800" dirty="0" smtClean="0"/>
              <a:t>research </a:t>
            </a:r>
            <a:r>
              <a:rPr lang="en-US" sz="2800" dirty="0"/>
              <a:t>department, for example) or a visible code number on the questionnaire has been used </a:t>
            </a:r>
            <a:r>
              <a:rPr lang="en-US" sz="2800" dirty="0" smtClean="0"/>
              <a:t>for</a:t>
            </a:r>
            <a:r>
              <a:rPr lang="tr-TR" sz="2800" dirty="0" smtClean="0"/>
              <a:t> </a:t>
            </a:r>
            <a:r>
              <a:rPr lang="tr-TR" sz="2800" dirty="0" err="1" smtClean="0"/>
              <a:t>this</a:t>
            </a:r>
            <a:r>
              <a:rPr lang="tr-TR" sz="2800" dirty="0" smtClean="0"/>
              <a:t> </a:t>
            </a:r>
            <a:r>
              <a:rPr lang="tr-TR" sz="2800" dirty="0" err="1"/>
              <a:t>purpose</a:t>
            </a:r>
            <a:r>
              <a:rPr lang="tr-TR" sz="2800" dirty="0" smtClean="0"/>
              <a:t>.</a:t>
            </a:r>
            <a:endParaRPr lang="tr-TR" sz="2800" dirty="0"/>
          </a:p>
        </p:txBody>
      </p:sp>
      <p:pic>
        <p:nvPicPr>
          <p:cNvPr id="4098" name="Picture 2" descr="http://www.nasilyapilir1.com/resimli/anahtar-nasil-yapil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238367"/>
            <a:ext cx="6391275" cy="18630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48</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988840"/>
            <a:ext cx="8208912" cy="1754326"/>
          </a:xfrm>
          <a:prstGeom prst="rect">
            <a:avLst/>
          </a:prstGeom>
          <a:noFill/>
        </p:spPr>
        <p:txBody>
          <a:bodyPr wrap="square" rtlCol="0">
            <a:spAutoFit/>
          </a:bodyPr>
          <a:lstStyle/>
          <a:p>
            <a:pPr algn="just"/>
            <a:r>
              <a:rPr lang="en-US" sz="3600" b="1" dirty="0" smtClean="0"/>
              <a:t>In order to reach maximum response rate, usually researchers prefer to use more than one survey technique. </a:t>
            </a:r>
            <a:endParaRPr lang="en-US" sz="3600" b="1" dirty="0"/>
          </a:p>
        </p:txBody>
      </p:sp>
      <p:sp>
        <p:nvSpPr>
          <p:cNvPr id="3" name="Slide Number Placeholder 2"/>
          <p:cNvSpPr>
            <a:spLocks noGrp="1"/>
          </p:cNvSpPr>
          <p:nvPr>
            <p:ph type="sldNum" sz="quarter" idx="12"/>
          </p:nvPr>
        </p:nvSpPr>
        <p:spPr/>
        <p:txBody>
          <a:bodyPr/>
          <a:lstStyle/>
          <a:p>
            <a:fld id="{F302176B-0E47-46AC-8F43-DAB4B8A37D06}" type="slidenum">
              <a:rPr lang="tr-TR" smtClean="0"/>
              <a:t>49</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13" t="10547" r="3083" b="8007"/>
          <a:stretch/>
        </p:blipFill>
        <p:spPr bwMode="auto">
          <a:xfrm>
            <a:off x="2852" y="1016173"/>
            <a:ext cx="9141148" cy="51728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Düz Ok Bağlayıcısı 2"/>
          <p:cNvCxnSpPr/>
          <p:nvPr/>
        </p:nvCxnSpPr>
        <p:spPr>
          <a:xfrm>
            <a:off x="395536" y="1268760"/>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Düz Ok Bağlayıcısı 4"/>
          <p:cNvCxnSpPr/>
          <p:nvPr/>
        </p:nvCxnSpPr>
        <p:spPr>
          <a:xfrm>
            <a:off x="107504" y="4221088"/>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052736"/>
            <a:ext cx="6120680" cy="45243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tr-TR" sz="3600" b="1" dirty="0" err="1">
                <a:solidFill>
                  <a:srgbClr val="FF0000"/>
                </a:solidFill>
              </a:rPr>
              <a:t>Pretesting</a:t>
            </a:r>
            <a:r>
              <a:rPr lang="tr-TR" sz="3600" b="1" dirty="0">
                <a:solidFill>
                  <a:srgbClr val="FF0000"/>
                </a:solidFill>
              </a:rPr>
              <a:t> </a:t>
            </a:r>
            <a:endParaRPr lang="tr-TR" sz="3600" b="1" dirty="0" smtClean="0">
              <a:solidFill>
                <a:srgbClr val="FF0000"/>
              </a:solidFill>
            </a:endParaRPr>
          </a:p>
          <a:p>
            <a:pPr algn="just"/>
            <a:r>
              <a:rPr lang="tr-TR" sz="2800" dirty="0" err="1" smtClean="0"/>
              <a:t>İnvolves</a:t>
            </a:r>
            <a:r>
              <a:rPr lang="tr-TR" sz="2800" dirty="0" smtClean="0"/>
              <a:t> </a:t>
            </a:r>
            <a:r>
              <a:rPr lang="en-US" sz="2800" dirty="0" smtClean="0"/>
              <a:t>a </a:t>
            </a:r>
            <a:r>
              <a:rPr lang="en-US" sz="2800" dirty="0"/>
              <a:t>trial run with a group of respondents to iron out fundamental problems in the instructions </a:t>
            </a:r>
            <a:r>
              <a:rPr lang="en-US" sz="2800" dirty="0" smtClean="0"/>
              <a:t>or</a:t>
            </a:r>
            <a:r>
              <a:rPr lang="tr-TR" sz="2800" dirty="0" smtClean="0"/>
              <a:t> </a:t>
            </a:r>
            <a:r>
              <a:rPr lang="en-US" sz="2800" dirty="0" smtClean="0"/>
              <a:t>design </a:t>
            </a:r>
            <a:r>
              <a:rPr lang="en-US" sz="2800" dirty="0"/>
              <a:t>of a questionnaire. </a:t>
            </a:r>
            <a:endParaRPr lang="en-US" sz="2800" dirty="0" smtClean="0"/>
          </a:p>
          <a:p>
            <a:pPr algn="just"/>
            <a:endParaRPr lang="en-US" sz="2800" dirty="0"/>
          </a:p>
          <a:p>
            <a:pPr algn="just"/>
            <a:endParaRPr lang="en-US" sz="2800" dirty="0" smtClean="0"/>
          </a:p>
          <a:p>
            <a:pPr algn="just"/>
            <a:r>
              <a:rPr lang="en-US" sz="2800" dirty="0" smtClean="0"/>
              <a:t>Unfortunately</a:t>
            </a:r>
            <a:r>
              <a:rPr lang="en-US" sz="2800" dirty="0"/>
              <a:t>, this stage of research is sometimes eliminated because of </a:t>
            </a:r>
            <a:r>
              <a:rPr lang="en-US" sz="2800" dirty="0" smtClean="0"/>
              <a:t>costs</a:t>
            </a:r>
            <a:r>
              <a:rPr lang="tr-TR" sz="2800" dirty="0" smtClean="0"/>
              <a:t> </a:t>
            </a:r>
            <a:r>
              <a:rPr lang="tr-TR" sz="2800" dirty="0" err="1" smtClean="0"/>
              <a:t>or</a:t>
            </a:r>
            <a:r>
              <a:rPr lang="tr-TR" sz="2800" dirty="0" smtClean="0"/>
              <a:t> </a:t>
            </a:r>
            <a:r>
              <a:rPr lang="tr-TR" sz="2800" dirty="0"/>
              <a:t>time </a:t>
            </a:r>
            <a:r>
              <a:rPr lang="tr-TR" sz="2800" dirty="0" err="1"/>
              <a:t>pressures</a:t>
            </a:r>
            <a:r>
              <a:rPr lang="tr-TR" sz="2800" dirty="0"/>
              <a:t>.</a:t>
            </a:r>
          </a:p>
        </p:txBody>
      </p:sp>
      <p:pic>
        <p:nvPicPr>
          <p:cNvPr id="1026" name="Picture 2" descr="http://www.cdc.gov/nccdphp/dnpa/socialmarketing/training/images/pretest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574626"/>
            <a:ext cx="2143125" cy="32099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50</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91680" y="404664"/>
            <a:ext cx="5328592"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tr-TR" sz="3200" b="1" dirty="0" smtClean="0"/>
              <a:t>OBSERVATION AND IT’S TECHNIQUES</a:t>
            </a:r>
            <a:endParaRPr lang="tr-TR" sz="3200" b="1" dirty="0"/>
          </a:p>
        </p:txBody>
      </p:sp>
      <p:pic>
        <p:nvPicPr>
          <p:cNvPr id="1026" name="Picture 2" descr="http://cdn02.komikler.com/k/res/2011/02/20110204_411332_1296819850_g1cf.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988840"/>
            <a:ext cx="3467100" cy="455295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Düz Ok Bağlayıcısı 3"/>
          <p:cNvCxnSpPr/>
          <p:nvPr/>
        </p:nvCxnSpPr>
        <p:spPr>
          <a:xfrm>
            <a:off x="1115616" y="1844824"/>
            <a:ext cx="2808312" cy="1152128"/>
          </a:xfrm>
          <a:prstGeom prst="straightConnector1">
            <a:avLst/>
          </a:prstGeom>
          <a:ln>
            <a:solidFill>
              <a:srgbClr val="00B0F0"/>
            </a:solidFill>
            <a:tailEnd type="arrow"/>
          </a:ln>
        </p:spPr>
        <p:style>
          <a:lnRef idx="3">
            <a:schemeClr val="accent3"/>
          </a:lnRef>
          <a:fillRef idx="0">
            <a:schemeClr val="accent3"/>
          </a:fillRef>
          <a:effectRef idx="2">
            <a:schemeClr val="accent3"/>
          </a:effectRef>
          <a:fontRef idx="minor">
            <a:schemeClr val="tx1"/>
          </a:fontRef>
        </p:style>
      </p:cxnSp>
      <p:cxnSp>
        <p:nvCxnSpPr>
          <p:cNvPr id="6" name="Düz Ok Bağlayıcısı 5"/>
          <p:cNvCxnSpPr/>
          <p:nvPr/>
        </p:nvCxnSpPr>
        <p:spPr>
          <a:xfrm flipH="1">
            <a:off x="5076056" y="1481882"/>
            <a:ext cx="2664296" cy="1515070"/>
          </a:xfrm>
          <a:prstGeom prst="straightConnector1">
            <a:avLst/>
          </a:prstGeom>
          <a:ln>
            <a:solidFill>
              <a:srgbClr val="00B0F0"/>
            </a:solidFill>
            <a:tailEnd type="arrow"/>
          </a:ln>
        </p:spPr>
        <p:style>
          <a:lnRef idx="3">
            <a:schemeClr val="accent3"/>
          </a:lnRef>
          <a:fillRef idx="0">
            <a:schemeClr val="accent3"/>
          </a:fillRef>
          <a:effectRef idx="2">
            <a:schemeClr val="accent3"/>
          </a:effectRef>
          <a:fontRef idx="minor">
            <a:schemeClr val="tx1"/>
          </a:fontRef>
        </p:style>
      </p:cxnSp>
      <p:sp>
        <p:nvSpPr>
          <p:cNvPr id="3" name="Slide Number Placeholder 2"/>
          <p:cNvSpPr>
            <a:spLocks noGrp="1"/>
          </p:cNvSpPr>
          <p:nvPr>
            <p:ph type="sldNum" sz="quarter" idx="12"/>
          </p:nvPr>
        </p:nvSpPr>
        <p:spPr/>
        <p:txBody>
          <a:bodyPr/>
          <a:lstStyle/>
          <a:p>
            <a:fld id="{F302176B-0E47-46AC-8F43-DAB4B8A37D06}" type="slidenum">
              <a:rPr lang="tr-TR" smtClean="0"/>
              <a:t>51</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80">
                                          <p:stCondLst>
                                            <p:cond delay="0"/>
                                          </p:stCondLst>
                                        </p:cTn>
                                        <p:tgtEl>
                                          <p:spTgt spid="1026"/>
                                        </p:tgtEl>
                                      </p:cBhvr>
                                    </p:animEffect>
                                    <p:anim calcmode="lin" valueType="num">
                                      <p:cBhvr>
                                        <p:cTn id="1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6"/>
                                        </p:tgtEl>
                                      </p:cBhvr>
                                      <p:to x="100000" y="60000"/>
                                    </p:animScale>
                                    <p:animScale>
                                      <p:cBhvr>
                                        <p:cTn id="20" dur="166" decel="50000">
                                          <p:stCondLst>
                                            <p:cond delay="676"/>
                                          </p:stCondLst>
                                        </p:cTn>
                                        <p:tgtEl>
                                          <p:spTgt spid="1026"/>
                                        </p:tgtEl>
                                      </p:cBhvr>
                                      <p:to x="100000" y="100000"/>
                                    </p:animScale>
                                    <p:animScale>
                                      <p:cBhvr>
                                        <p:cTn id="21" dur="26">
                                          <p:stCondLst>
                                            <p:cond delay="1312"/>
                                          </p:stCondLst>
                                        </p:cTn>
                                        <p:tgtEl>
                                          <p:spTgt spid="1026"/>
                                        </p:tgtEl>
                                      </p:cBhvr>
                                      <p:to x="100000" y="80000"/>
                                    </p:animScale>
                                    <p:animScale>
                                      <p:cBhvr>
                                        <p:cTn id="22" dur="166" decel="50000">
                                          <p:stCondLst>
                                            <p:cond delay="1338"/>
                                          </p:stCondLst>
                                        </p:cTn>
                                        <p:tgtEl>
                                          <p:spTgt spid="1026"/>
                                        </p:tgtEl>
                                      </p:cBhvr>
                                      <p:to x="100000" y="100000"/>
                                    </p:animScale>
                                    <p:animScale>
                                      <p:cBhvr>
                                        <p:cTn id="23" dur="26">
                                          <p:stCondLst>
                                            <p:cond delay="1642"/>
                                          </p:stCondLst>
                                        </p:cTn>
                                        <p:tgtEl>
                                          <p:spTgt spid="1026"/>
                                        </p:tgtEl>
                                      </p:cBhvr>
                                      <p:to x="100000" y="90000"/>
                                    </p:animScale>
                                    <p:animScale>
                                      <p:cBhvr>
                                        <p:cTn id="24" dur="166" decel="50000">
                                          <p:stCondLst>
                                            <p:cond delay="1668"/>
                                          </p:stCondLst>
                                        </p:cTn>
                                        <p:tgtEl>
                                          <p:spTgt spid="1026"/>
                                        </p:tgtEl>
                                      </p:cBhvr>
                                      <p:to x="100000" y="100000"/>
                                    </p:animScale>
                                    <p:animScale>
                                      <p:cBhvr>
                                        <p:cTn id="25" dur="26">
                                          <p:stCondLst>
                                            <p:cond delay="1808"/>
                                          </p:stCondLst>
                                        </p:cTn>
                                        <p:tgtEl>
                                          <p:spTgt spid="1026"/>
                                        </p:tgtEl>
                                      </p:cBhvr>
                                      <p:to x="100000" y="95000"/>
                                    </p:animScale>
                                    <p:animScale>
                                      <p:cBhvr>
                                        <p:cTn id="26"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8746" y="908720"/>
            <a:ext cx="7992888" cy="4708981"/>
          </a:xfrm>
          <a:prstGeom prst="rect">
            <a:avLst/>
          </a:prstGeom>
        </p:spPr>
        <p:txBody>
          <a:bodyPr wrap="square">
            <a:spAutoFit/>
          </a:bodyPr>
          <a:lstStyle/>
          <a:p>
            <a:pPr algn="ctr"/>
            <a:r>
              <a:rPr lang="tr-TR" sz="3600" b="1" dirty="0" err="1">
                <a:solidFill>
                  <a:srgbClr val="0070C0"/>
                </a:solidFill>
              </a:rPr>
              <a:t>Observation</a:t>
            </a:r>
            <a:r>
              <a:rPr lang="tr-TR" sz="3600" b="1" dirty="0">
                <a:solidFill>
                  <a:srgbClr val="0070C0"/>
                </a:solidFill>
              </a:rPr>
              <a:t> in Business </a:t>
            </a:r>
            <a:r>
              <a:rPr lang="tr-TR" sz="3600" b="1" dirty="0" err="1">
                <a:solidFill>
                  <a:srgbClr val="0070C0"/>
                </a:solidFill>
              </a:rPr>
              <a:t>Research</a:t>
            </a:r>
            <a:endParaRPr lang="tr-TR" sz="3600" b="1" dirty="0">
              <a:solidFill>
                <a:srgbClr val="0070C0"/>
              </a:solidFill>
            </a:endParaRPr>
          </a:p>
          <a:p>
            <a:pPr algn="just"/>
            <a:r>
              <a:rPr lang="en-US" sz="2400" dirty="0"/>
              <a:t>In business research, </a:t>
            </a:r>
            <a:r>
              <a:rPr lang="en-US" sz="2400" b="1" dirty="0"/>
              <a:t>observation </a:t>
            </a:r>
            <a:r>
              <a:rPr lang="en-US" sz="2400" dirty="0">
                <a:solidFill>
                  <a:schemeClr val="accent1">
                    <a:lumMod val="75000"/>
                  </a:schemeClr>
                </a:solidFill>
              </a:rPr>
              <a:t>is a systematic process of recording behavioral patterns of </a:t>
            </a:r>
            <a:r>
              <a:rPr lang="en-US" sz="2400" dirty="0" smtClean="0">
                <a:solidFill>
                  <a:schemeClr val="accent5">
                    <a:lumMod val="50000"/>
                  </a:schemeClr>
                </a:solidFill>
              </a:rPr>
              <a:t>people</a:t>
            </a:r>
            <a:r>
              <a:rPr lang="en-US" sz="2400" dirty="0" smtClean="0"/>
              <a:t>,</a:t>
            </a:r>
            <a:r>
              <a:rPr lang="tr-TR" sz="2400" dirty="0" smtClean="0"/>
              <a:t> </a:t>
            </a:r>
            <a:r>
              <a:rPr lang="en-US" sz="2400" dirty="0" smtClean="0">
                <a:solidFill>
                  <a:srgbClr val="FF0000"/>
                </a:solidFill>
              </a:rPr>
              <a:t>objects</a:t>
            </a:r>
            <a:r>
              <a:rPr lang="en-US" sz="2400" dirty="0"/>
              <a:t>, and </a:t>
            </a:r>
            <a:r>
              <a:rPr lang="en-US" sz="2400" dirty="0">
                <a:solidFill>
                  <a:srgbClr val="00B050"/>
                </a:solidFill>
              </a:rPr>
              <a:t>occurrences</a:t>
            </a:r>
            <a:r>
              <a:rPr lang="en-US" sz="2400" dirty="0"/>
              <a:t> as they happen. </a:t>
            </a:r>
            <a:r>
              <a:rPr lang="en-US" sz="2400" u="sng" dirty="0"/>
              <a:t>No questioning or communicating with people </a:t>
            </a:r>
            <a:r>
              <a:rPr lang="en-US" sz="2400" u="sng" dirty="0" smtClean="0"/>
              <a:t>is</a:t>
            </a:r>
            <a:r>
              <a:rPr lang="tr-TR" sz="2400" u="sng" dirty="0" smtClean="0"/>
              <a:t> </a:t>
            </a:r>
            <a:r>
              <a:rPr lang="en-US" sz="2400" u="sng" dirty="0" smtClean="0"/>
              <a:t>needed</a:t>
            </a:r>
            <a:r>
              <a:rPr lang="en-US" sz="2400" u="sng" dirty="0"/>
              <a:t>. </a:t>
            </a:r>
            <a:endParaRPr lang="en-US" sz="2400" u="sng" dirty="0" smtClean="0"/>
          </a:p>
          <a:p>
            <a:pPr algn="just"/>
            <a:endParaRPr lang="en-US" sz="2400" u="sng" dirty="0"/>
          </a:p>
          <a:p>
            <a:pPr algn="just"/>
            <a:r>
              <a:rPr lang="en-US" sz="2400" dirty="0" smtClean="0"/>
              <a:t>Researchers </a:t>
            </a:r>
            <a:r>
              <a:rPr lang="en-US" sz="2400" dirty="0"/>
              <a:t>who use observation as a method of data collection either witness and </a:t>
            </a:r>
            <a:r>
              <a:rPr lang="en-US" sz="2400" dirty="0" smtClean="0"/>
              <a:t>record</a:t>
            </a:r>
            <a:r>
              <a:rPr lang="tr-TR" sz="2400" dirty="0" smtClean="0"/>
              <a:t> </a:t>
            </a:r>
            <a:r>
              <a:rPr lang="en-US" sz="2400" dirty="0" smtClean="0"/>
              <a:t>information </a:t>
            </a:r>
            <a:r>
              <a:rPr lang="en-US" sz="2400" dirty="0"/>
              <a:t>while watching events take place or take advantage of some tracking system such </a:t>
            </a:r>
            <a:r>
              <a:rPr lang="en-US" sz="2400" dirty="0" smtClean="0"/>
              <a:t>as</a:t>
            </a:r>
            <a:r>
              <a:rPr lang="tr-TR" sz="2400" dirty="0" smtClean="0"/>
              <a:t> </a:t>
            </a:r>
            <a:r>
              <a:rPr lang="en-US" sz="2400" dirty="0" smtClean="0"/>
              <a:t>check-out </a:t>
            </a:r>
            <a:r>
              <a:rPr lang="en-US" sz="2400" dirty="0"/>
              <a:t>scanners or Internet activity records. </a:t>
            </a:r>
            <a:endParaRPr lang="tr-TR" sz="2400" dirty="0" smtClean="0"/>
          </a:p>
          <a:p>
            <a:pPr algn="just"/>
            <a:endParaRPr lang="tr-TR" sz="2400" dirty="0"/>
          </a:p>
        </p:txBody>
      </p:sp>
      <p:sp>
        <p:nvSpPr>
          <p:cNvPr id="3" name="Slide Number Placeholder 2"/>
          <p:cNvSpPr>
            <a:spLocks noGrp="1"/>
          </p:cNvSpPr>
          <p:nvPr>
            <p:ph type="sldNum" sz="quarter" idx="12"/>
          </p:nvPr>
        </p:nvSpPr>
        <p:spPr/>
        <p:txBody>
          <a:bodyPr/>
          <a:lstStyle/>
          <a:p>
            <a:fld id="{F302176B-0E47-46AC-8F43-DAB4B8A37D06}" type="slidenum">
              <a:rPr lang="tr-TR" smtClean="0"/>
              <a:t>52</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83768" y="692696"/>
            <a:ext cx="4385752" cy="584775"/>
          </a:xfrm>
          <a:prstGeom prst="rect">
            <a:avLst/>
          </a:prstGeom>
        </p:spPr>
        <p:txBody>
          <a:bodyPr wrap="none">
            <a:spAutoFit/>
          </a:bodyPr>
          <a:lstStyle/>
          <a:p>
            <a:r>
              <a:rPr lang="tr-TR" sz="3200" b="1" dirty="0" err="1"/>
              <a:t>What</a:t>
            </a:r>
            <a:r>
              <a:rPr lang="tr-TR" sz="3200" b="1" dirty="0"/>
              <a:t> Can Be </a:t>
            </a:r>
            <a:r>
              <a:rPr lang="tr-TR" sz="3200" b="1" dirty="0" err="1"/>
              <a:t>Observed</a:t>
            </a:r>
            <a:r>
              <a:rPr lang="tr-TR" sz="3200" b="1" dirty="0"/>
              <a:t>?</a:t>
            </a:r>
            <a:endParaRPr lang="tr-TR"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47" t="26445" r="23884" b="28744"/>
          <a:stretch/>
        </p:blipFill>
        <p:spPr bwMode="auto">
          <a:xfrm>
            <a:off x="395536" y="1772816"/>
            <a:ext cx="8401050" cy="45742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Metin kutusu 2"/>
          <p:cNvSpPr txBox="1"/>
          <p:nvPr/>
        </p:nvSpPr>
        <p:spPr>
          <a:xfrm>
            <a:off x="683568" y="4437112"/>
            <a:ext cx="936104" cy="246221"/>
          </a:xfrm>
          <a:prstGeom prst="rect">
            <a:avLst/>
          </a:prstGeom>
          <a:noFill/>
        </p:spPr>
        <p:txBody>
          <a:bodyPr wrap="square" rtlCol="0">
            <a:spAutoFit/>
          </a:bodyPr>
          <a:lstStyle/>
          <a:p>
            <a:r>
              <a:rPr lang="tr-TR" sz="1000" dirty="0" err="1" smtClean="0">
                <a:solidFill>
                  <a:srgbClr val="FF0000"/>
                </a:solidFill>
              </a:rPr>
              <a:t>mekansal</a:t>
            </a:r>
            <a:endParaRPr lang="tr-TR" sz="1000" dirty="0">
              <a:solidFill>
                <a:srgbClr val="FF0000"/>
              </a:solidFill>
            </a:endParaRPr>
          </a:p>
        </p:txBody>
      </p:sp>
      <p:sp>
        <p:nvSpPr>
          <p:cNvPr id="5" name="Metin kutusu 4"/>
          <p:cNvSpPr txBox="1"/>
          <p:nvPr/>
        </p:nvSpPr>
        <p:spPr>
          <a:xfrm>
            <a:off x="827584" y="5013176"/>
            <a:ext cx="936104" cy="246221"/>
          </a:xfrm>
          <a:prstGeom prst="rect">
            <a:avLst/>
          </a:prstGeom>
          <a:noFill/>
        </p:spPr>
        <p:txBody>
          <a:bodyPr wrap="square" rtlCol="0">
            <a:spAutoFit/>
          </a:bodyPr>
          <a:lstStyle/>
          <a:p>
            <a:r>
              <a:rPr lang="tr-TR" sz="1000" dirty="0" smtClean="0">
                <a:solidFill>
                  <a:srgbClr val="FF0000"/>
                </a:solidFill>
              </a:rPr>
              <a:t>geçici</a:t>
            </a:r>
            <a:endParaRPr lang="tr-TR" sz="1000" dirty="0">
              <a:solidFill>
                <a:srgbClr val="FF0000"/>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t>53</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835696" y="692696"/>
            <a:ext cx="561662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sz="2800" dirty="0" err="1" smtClean="0"/>
              <a:t>Limitation</a:t>
            </a:r>
            <a:r>
              <a:rPr lang="tr-TR" sz="2800" dirty="0" smtClean="0"/>
              <a:t> of </a:t>
            </a:r>
            <a:r>
              <a:rPr lang="tr-TR" sz="2800" dirty="0" err="1" smtClean="0"/>
              <a:t>Observation</a:t>
            </a:r>
            <a:r>
              <a:rPr lang="tr-TR" sz="2800" dirty="0" smtClean="0"/>
              <a:t> </a:t>
            </a:r>
            <a:r>
              <a:rPr lang="tr-TR" sz="2800" dirty="0" err="1" smtClean="0"/>
              <a:t>Technique</a:t>
            </a:r>
            <a:endParaRPr lang="tr-TR" sz="2800" dirty="0"/>
          </a:p>
        </p:txBody>
      </p:sp>
      <p:sp>
        <p:nvSpPr>
          <p:cNvPr id="3" name="Dikdörtgen 2"/>
          <p:cNvSpPr/>
          <p:nvPr/>
        </p:nvSpPr>
        <p:spPr>
          <a:xfrm>
            <a:off x="539552" y="2028904"/>
            <a:ext cx="7920880" cy="4154984"/>
          </a:xfrm>
          <a:prstGeom prst="rect">
            <a:avLst/>
          </a:prstGeom>
        </p:spPr>
        <p:txBody>
          <a:bodyPr wrap="square">
            <a:spAutoFit/>
          </a:bodyPr>
          <a:lstStyle/>
          <a:p>
            <a:pPr algn="just"/>
            <a:r>
              <a:rPr lang="en-US" sz="2400" dirty="0"/>
              <a:t>While the observation method may be used to describe a wide variety of behavior, </a:t>
            </a:r>
            <a:r>
              <a:rPr lang="en-US" sz="2400" dirty="0" smtClean="0"/>
              <a:t>cognitive</a:t>
            </a:r>
            <a:r>
              <a:rPr lang="tr-TR" sz="2400" dirty="0" smtClean="0"/>
              <a:t> </a:t>
            </a:r>
            <a:r>
              <a:rPr lang="en-US" sz="2400" dirty="0" smtClean="0"/>
              <a:t>phenomena </a:t>
            </a:r>
            <a:r>
              <a:rPr lang="en-US" sz="2400" dirty="0"/>
              <a:t>such as attitudes, motivations, and preferences cannot be observed. As a </a:t>
            </a:r>
            <a:r>
              <a:rPr lang="en-US" sz="2400" dirty="0" smtClean="0"/>
              <a:t>result,</a:t>
            </a:r>
            <a:r>
              <a:rPr lang="tr-TR" sz="2400" dirty="0" smtClean="0"/>
              <a:t> </a:t>
            </a:r>
            <a:r>
              <a:rPr lang="en-US" sz="2400" dirty="0" smtClean="0"/>
              <a:t>observation </a:t>
            </a:r>
            <a:r>
              <a:rPr lang="en-US" sz="2400" dirty="0"/>
              <a:t>research cannot provide </a:t>
            </a:r>
            <a:r>
              <a:rPr lang="en-US" sz="2400" dirty="0" smtClean="0"/>
              <a:t>an</a:t>
            </a:r>
            <a:r>
              <a:rPr lang="tr-TR" sz="2400" dirty="0" smtClean="0"/>
              <a:t> </a:t>
            </a:r>
            <a:r>
              <a:rPr lang="en-US" sz="2400" dirty="0" smtClean="0"/>
              <a:t>explanation </a:t>
            </a:r>
            <a:r>
              <a:rPr lang="en-US" sz="2400" dirty="0"/>
              <a:t>of why a behavior occurred or what </a:t>
            </a:r>
            <a:r>
              <a:rPr lang="en-US" sz="2400" dirty="0" smtClean="0"/>
              <a:t>actions</a:t>
            </a:r>
            <a:r>
              <a:rPr lang="tr-TR" sz="2400" dirty="0" smtClean="0"/>
              <a:t> </a:t>
            </a:r>
            <a:r>
              <a:rPr lang="en-US" sz="2400" dirty="0" smtClean="0"/>
              <a:t>were </a:t>
            </a:r>
            <a:r>
              <a:rPr lang="en-US" sz="2400" dirty="0"/>
              <a:t>intended. </a:t>
            </a:r>
            <a:endParaRPr lang="tr-TR" sz="2400" dirty="0" smtClean="0"/>
          </a:p>
          <a:p>
            <a:pPr algn="just"/>
            <a:endParaRPr lang="tr-TR" sz="2400" dirty="0"/>
          </a:p>
          <a:p>
            <a:pPr algn="just"/>
            <a:r>
              <a:rPr lang="en-US" sz="2400" dirty="0" smtClean="0"/>
              <a:t>Another </a:t>
            </a:r>
            <a:r>
              <a:rPr lang="en-US" sz="2400" dirty="0"/>
              <a:t>limitation is that the </a:t>
            </a:r>
            <a:r>
              <a:rPr lang="en-US" sz="2400" dirty="0" smtClean="0"/>
              <a:t>observation</a:t>
            </a:r>
            <a:r>
              <a:rPr lang="tr-TR" sz="2400" dirty="0" smtClean="0"/>
              <a:t> </a:t>
            </a:r>
            <a:r>
              <a:rPr lang="en-US" sz="2400" dirty="0" smtClean="0"/>
              <a:t>period </a:t>
            </a:r>
            <a:r>
              <a:rPr lang="en-US" sz="2400" dirty="0"/>
              <a:t>generally is short. </a:t>
            </a:r>
            <a:r>
              <a:rPr lang="en-US" sz="2400" dirty="0" smtClean="0"/>
              <a:t>Observing</a:t>
            </a:r>
            <a:r>
              <a:rPr lang="tr-TR" sz="2400" dirty="0" smtClean="0"/>
              <a:t> </a:t>
            </a:r>
            <a:r>
              <a:rPr lang="en-US" sz="2400" dirty="0" smtClean="0"/>
              <a:t>behavior </a:t>
            </a:r>
            <a:r>
              <a:rPr lang="en-US" sz="2400" dirty="0"/>
              <a:t>patterns that occur over a period of several days or weeks generally is </a:t>
            </a:r>
            <a:r>
              <a:rPr lang="en-US" sz="2400" dirty="0" smtClean="0"/>
              <a:t>too</a:t>
            </a:r>
            <a:r>
              <a:rPr lang="tr-TR" sz="2400" dirty="0" smtClean="0"/>
              <a:t> </a:t>
            </a:r>
            <a:r>
              <a:rPr lang="en-US" sz="2400" dirty="0" smtClean="0"/>
              <a:t>costly </a:t>
            </a:r>
            <a:r>
              <a:rPr lang="en-US" sz="2400" dirty="0"/>
              <a:t>or </a:t>
            </a:r>
            <a:r>
              <a:rPr lang="en-US" sz="2400" dirty="0" smtClean="0"/>
              <a:t>even</a:t>
            </a:r>
            <a:r>
              <a:rPr lang="tr-TR" sz="2400" dirty="0" smtClean="0"/>
              <a:t> </a:t>
            </a:r>
            <a:r>
              <a:rPr lang="tr-TR" sz="2400" dirty="0" err="1" smtClean="0"/>
              <a:t>impossible</a:t>
            </a:r>
            <a:r>
              <a:rPr lang="tr-TR" sz="2400" dirty="0"/>
              <a:t>.</a:t>
            </a:r>
          </a:p>
        </p:txBody>
      </p:sp>
      <p:sp>
        <p:nvSpPr>
          <p:cNvPr id="4" name="Slide Number Placeholder 3"/>
          <p:cNvSpPr>
            <a:spLocks noGrp="1"/>
          </p:cNvSpPr>
          <p:nvPr>
            <p:ph type="sldNum" sz="quarter" idx="12"/>
          </p:nvPr>
        </p:nvSpPr>
        <p:spPr/>
        <p:txBody>
          <a:bodyPr/>
          <a:lstStyle/>
          <a:p>
            <a:fld id="{F302176B-0E47-46AC-8F43-DAB4B8A37D06}" type="slidenum">
              <a:rPr lang="tr-TR" smtClean="0"/>
              <a:t>54</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5696" y="2465601"/>
            <a:ext cx="5654368"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ctr"/>
            <a:r>
              <a:rPr lang="tr-TR" sz="4000" b="1" dirty="0" err="1"/>
              <a:t>Structured</a:t>
            </a:r>
            <a:r>
              <a:rPr lang="tr-TR" sz="4000" b="1" dirty="0"/>
              <a:t> </a:t>
            </a:r>
            <a:r>
              <a:rPr lang="tr-TR" sz="4000" b="1" dirty="0" err="1"/>
              <a:t>versus</a:t>
            </a:r>
            <a:r>
              <a:rPr lang="tr-TR" sz="4000" b="1" dirty="0"/>
              <a:t> </a:t>
            </a:r>
            <a:endParaRPr lang="tr-TR" sz="4000" b="1" dirty="0" smtClean="0"/>
          </a:p>
          <a:p>
            <a:pPr algn="ctr"/>
            <a:r>
              <a:rPr lang="tr-TR" sz="4000" b="1" dirty="0" err="1" smtClean="0"/>
              <a:t>unstructured</a:t>
            </a:r>
            <a:r>
              <a:rPr lang="tr-TR" sz="4000" b="1" dirty="0" smtClean="0"/>
              <a:t> </a:t>
            </a:r>
            <a:r>
              <a:rPr lang="tr-TR" sz="4000" b="1" dirty="0" err="1"/>
              <a:t>observation</a:t>
            </a:r>
            <a:endParaRPr lang="tr-TR" sz="4000" b="1" dirty="0"/>
          </a:p>
        </p:txBody>
      </p:sp>
      <p:sp>
        <p:nvSpPr>
          <p:cNvPr id="3" name="Slide Number Placeholder 2"/>
          <p:cNvSpPr>
            <a:spLocks noGrp="1"/>
          </p:cNvSpPr>
          <p:nvPr>
            <p:ph type="sldNum" sz="quarter" idx="12"/>
          </p:nvPr>
        </p:nvSpPr>
        <p:spPr/>
        <p:txBody>
          <a:bodyPr/>
          <a:lstStyle/>
          <a:p>
            <a:fld id="{F302176B-0E47-46AC-8F43-DAB4B8A37D06}" type="slidenum">
              <a:rPr lang="tr-TR" smtClean="0"/>
              <a:t>55</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260648"/>
            <a:ext cx="8424936" cy="6247865"/>
          </a:xfrm>
          <a:prstGeom prst="rect">
            <a:avLst/>
          </a:prstGeom>
        </p:spPr>
        <p:txBody>
          <a:bodyPr wrap="square">
            <a:spAutoFit/>
          </a:bodyPr>
          <a:lstStyle/>
          <a:p>
            <a:pPr algn="just"/>
            <a:r>
              <a:rPr lang="en-US" sz="3600" b="1" dirty="0">
                <a:solidFill>
                  <a:srgbClr val="FF0000"/>
                </a:solidFill>
              </a:rPr>
              <a:t>structured </a:t>
            </a:r>
            <a:r>
              <a:rPr lang="en-US" sz="3600" b="1" dirty="0" smtClean="0">
                <a:solidFill>
                  <a:srgbClr val="FF0000"/>
                </a:solidFill>
              </a:rPr>
              <a:t>observation</a:t>
            </a:r>
            <a:r>
              <a:rPr lang="en-US" sz="3600" dirty="0" smtClean="0">
                <a:solidFill>
                  <a:srgbClr val="FF0000"/>
                </a:solidFill>
              </a:rPr>
              <a:t> </a:t>
            </a:r>
            <a:endParaRPr lang="tr-TR" sz="3600" dirty="0" smtClean="0">
              <a:solidFill>
                <a:srgbClr val="FF0000"/>
              </a:solidFill>
            </a:endParaRPr>
          </a:p>
          <a:p>
            <a:pPr algn="just"/>
            <a:r>
              <a:rPr lang="tr-TR" sz="2800" dirty="0"/>
              <a:t>T</a:t>
            </a:r>
            <a:r>
              <a:rPr lang="en-US" sz="2800" dirty="0" smtClean="0"/>
              <a:t>he </a:t>
            </a:r>
            <a:r>
              <a:rPr lang="en-US" sz="2800" dirty="0"/>
              <a:t>researcher specifies in detail </a:t>
            </a:r>
            <a:r>
              <a:rPr lang="en-US" sz="2800" dirty="0">
                <a:solidFill>
                  <a:srgbClr val="FF0000"/>
                </a:solidFill>
              </a:rPr>
              <a:t>what is to be </a:t>
            </a:r>
            <a:r>
              <a:rPr lang="en-US" sz="2800" dirty="0" smtClean="0">
                <a:solidFill>
                  <a:srgbClr val="FF0000"/>
                </a:solidFill>
              </a:rPr>
              <a:t>observed</a:t>
            </a:r>
            <a:r>
              <a:rPr lang="tr-TR" sz="2800" dirty="0" smtClean="0">
                <a:solidFill>
                  <a:srgbClr val="FF0000"/>
                </a:solidFill>
              </a:rPr>
              <a:t> </a:t>
            </a:r>
            <a:r>
              <a:rPr lang="en-US" sz="2800" dirty="0" smtClean="0"/>
              <a:t>and </a:t>
            </a:r>
            <a:r>
              <a:rPr lang="en-US" sz="2800" dirty="0">
                <a:solidFill>
                  <a:srgbClr val="00B050"/>
                </a:solidFill>
              </a:rPr>
              <a:t>how the measurements are to be recorded</a:t>
            </a:r>
            <a:r>
              <a:rPr lang="en-US" sz="2800" dirty="0"/>
              <a:t>, such as when an auditor performs </a:t>
            </a:r>
            <a:r>
              <a:rPr lang="en-US" sz="2800" dirty="0" smtClean="0"/>
              <a:t>a</a:t>
            </a:r>
            <a:r>
              <a:rPr lang="tr-TR" sz="2800" dirty="0" smtClean="0"/>
              <a:t> </a:t>
            </a:r>
            <a:r>
              <a:rPr lang="en-US" sz="2800" dirty="0" smtClean="0"/>
              <a:t>stock </a:t>
            </a:r>
            <a:r>
              <a:rPr lang="en-US" sz="2800" dirty="0"/>
              <a:t>or inventory analysis in a store. This reduces the potential for observer bias </a:t>
            </a:r>
            <a:r>
              <a:rPr lang="en-US" sz="2800" dirty="0" smtClean="0"/>
              <a:t>and</a:t>
            </a:r>
            <a:r>
              <a:rPr lang="tr-TR" sz="2800" dirty="0" smtClean="0"/>
              <a:t> </a:t>
            </a:r>
            <a:r>
              <a:rPr lang="en-US" sz="2800" dirty="0" smtClean="0"/>
              <a:t>enhances </a:t>
            </a:r>
            <a:r>
              <a:rPr lang="en-US" sz="2800" dirty="0"/>
              <a:t>the reliability of the data. Structured observation is appropriate when </a:t>
            </a:r>
            <a:r>
              <a:rPr lang="en-US" sz="2800" dirty="0" smtClean="0"/>
              <a:t>the</a:t>
            </a:r>
            <a:r>
              <a:rPr lang="tr-TR" sz="2800" dirty="0" smtClean="0"/>
              <a:t> </a:t>
            </a:r>
            <a:r>
              <a:rPr lang="en-US" sz="2800" dirty="0" smtClean="0"/>
              <a:t>phenomena </a:t>
            </a:r>
            <a:r>
              <a:rPr lang="en-US" sz="2800" dirty="0"/>
              <a:t>under study can be </a:t>
            </a:r>
            <a:r>
              <a:rPr lang="en-US" sz="2800" dirty="0">
                <a:solidFill>
                  <a:srgbClr val="FF0000"/>
                </a:solidFill>
              </a:rPr>
              <a:t>clearly defined </a:t>
            </a:r>
            <a:r>
              <a:rPr lang="en-US" sz="2800" dirty="0"/>
              <a:t>and </a:t>
            </a:r>
            <a:r>
              <a:rPr lang="en-US" sz="2800" dirty="0">
                <a:solidFill>
                  <a:srgbClr val="7030A0"/>
                </a:solidFill>
              </a:rPr>
              <a:t>counted.</a:t>
            </a:r>
            <a:r>
              <a:rPr lang="en-US" sz="2800" dirty="0"/>
              <a:t> </a:t>
            </a:r>
            <a:endParaRPr lang="tr-TR" sz="2800" dirty="0" smtClean="0"/>
          </a:p>
          <a:p>
            <a:pPr algn="just"/>
            <a:endParaRPr lang="tr-TR" sz="2800" dirty="0"/>
          </a:p>
          <a:p>
            <a:pPr algn="just"/>
            <a:r>
              <a:rPr lang="en-US" sz="2800" dirty="0" smtClean="0"/>
              <a:t>For </a:t>
            </a:r>
            <a:r>
              <a:rPr lang="en-US" sz="2800" dirty="0"/>
              <a:t>example, </a:t>
            </a:r>
            <a:r>
              <a:rPr lang="en-US" sz="2800" dirty="0" smtClean="0"/>
              <a:t>suppose</a:t>
            </a:r>
            <a:r>
              <a:rPr lang="tr-TR" sz="2800" dirty="0" smtClean="0"/>
              <a:t> </a:t>
            </a:r>
            <a:r>
              <a:rPr lang="en-US" sz="2800" dirty="0" smtClean="0"/>
              <a:t>that </a:t>
            </a:r>
            <a:r>
              <a:rPr lang="en-US" sz="2800" dirty="0"/>
              <a:t>the researcher wished to measure the ratio of visitors to buyers in a store. </a:t>
            </a:r>
            <a:r>
              <a:rPr lang="en-US" sz="2800" dirty="0" smtClean="0"/>
              <a:t>The</a:t>
            </a:r>
            <a:r>
              <a:rPr lang="tr-TR" sz="2800" dirty="0" smtClean="0"/>
              <a:t> </a:t>
            </a:r>
            <a:r>
              <a:rPr lang="en-US" sz="2800" dirty="0" smtClean="0"/>
              <a:t>reason </a:t>
            </a:r>
            <a:r>
              <a:rPr lang="en-US" sz="2800" dirty="0"/>
              <a:t>for such observations could be to understand the amount of browsing </a:t>
            </a:r>
            <a:r>
              <a:rPr lang="en-US" sz="2800" dirty="0" smtClean="0"/>
              <a:t>that</a:t>
            </a:r>
            <a:r>
              <a:rPr lang="tr-TR" sz="2800" dirty="0" smtClean="0"/>
              <a:t> </a:t>
            </a:r>
            <a:r>
              <a:rPr lang="en-US" sz="2800" dirty="0" smtClean="0"/>
              <a:t>occurs </a:t>
            </a:r>
            <a:r>
              <a:rPr lang="en-US" sz="2800" dirty="0"/>
              <a:t>in a store. </a:t>
            </a:r>
          </a:p>
        </p:txBody>
      </p:sp>
      <p:sp>
        <p:nvSpPr>
          <p:cNvPr id="3" name="Slide Number Placeholder 2"/>
          <p:cNvSpPr>
            <a:spLocks noGrp="1"/>
          </p:cNvSpPr>
          <p:nvPr>
            <p:ph type="sldNum" sz="quarter" idx="12"/>
          </p:nvPr>
        </p:nvSpPr>
        <p:spPr/>
        <p:txBody>
          <a:bodyPr/>
          <a:lstStyle/>
          <a:p>
            <a:fld id="{F302176B-0E47-46AC-8F43-DAB4B8A37D06}" type="slidenum">
              <a:rPr lang="tr-TR" smtClean="0"/>
              <a:t>56</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548680"/>
            <a:ext cx="8280920" cy="5386090"/>
          </a:xfrm>
          <a:prstGeom prst="rect">
            <a:avLst/>
          </a:prstGeom>
        </p:spPr>
        <p:txBody>
          <a:bodyPr wrap="square">
            <a:spAutoFit/>
          </a:bodyPr>
          <a:lstStyle/>
          <a:p>
            <a:pPr algn="just"/>
            <a:r>
              <a:rPr lang="en-US" sz="3600" b="1" dirty="0"/>
              <a:t>unstructured observation </a:t>
            </a:r>
            <a:endParaRPr lang="tr-TR" sz="3600" b="1" dirty="0" smtClean="0"/>
          </a:p>
          <a:p>
            <a:pPr algn="just"/>
            <a:r>
              <a:rPr lang="tr-TR" sz="2800" dirty="0"/>
              <a:t>T</a:t>
            </a:r>
            <a:r>
              <a:rPr lang="en-US" sz="2800" dirty="0" smtClean="0"/>
              <a:t>he </a:t>
            </a:r>
            <a:r>
              <a:rPr lang="en-US" sz="2800" dirty="0"/>
              <a:t>observer monitors all aspects of the </a:t>
            </a:r>
            <a:r>
              <a:rPr lang="en-US" sz="2800" dirty="0" smtClean="0"/>
              <a:t>phenomenon</a:t>
            </a:r>
            <a:r>
              <a:rPr lang="tr-TR" sz="2800" dirty="0" smtClean="0"/>
              <a:t> </a:t>
            </a:r>
            <a:r>
              <a:rPr lang="en-US" sz="2800" dirty="0" smtClean="0"/>
              <a:t>that </a:t>
            </a:r>
            <a:r>
              <a:rPr lang="en-US" sz="2800" dirty="0"/>
              <a:t>seem relevant to the problem at hand, such as observing children playing </a:t>
            </a:r>
            <a:r>
              <a:rPr lang="en-US" sz="2800" dirty="0" smtClean="0"/>
              <a:t>with</a:t>
            </a:r>
            <a:r>
              <a:rPr lang="tr-TR" sz="2800" dirty="0" smtClean="0"/>
              <a:t> </a:t>
            </a:r>
            <a:r>
              <a:rPr lang="en-US" sz="2800" dirty="0" smtClean="0"/>
              <a:t>new </a:t>
            </a:r>
            <a:r>
              <a:rPr lang="en-US" sz="2800" dirty="0"/>
              <a:t>toys and trying to understand what activities they enjoy the most. </a:t>
            </a:r>
            <a:endParaRPr lang="tr-TR" sz="2800" dirty="0" smtClean="0"/>
          </a:p>
          <a:p>
            <a:pPr algn="just"/>
            <a:endParaRPr lang="tr-TR" sz="2800" dirty="0"/>
          </a:p>
          <a:p>
            <a:pPr algn="just"/>
            <a:r>
              <a:rPr lang="en-US" sz="2800" dirty="0" smtClean="0"/>
              <a:t>This </a:t>
            </a:r>
            <a:r>
              <a:rPr lang="en-US" sz="2800" dirty="0"/>
              <a:t>form </a:t>
            </a:r>
            <a:r>
              <a:rPr lang="en-US" sz="2800" dirty="0" smtClean="0"/>
              <a:t>of</a:t>
            </a:r>
            <a:r>
              <a:rPr lang="tr-TR" sz="2800" dirty="0" smtClean="0"/>
              <a:t> </a:t>
            </a:r>
            <a:r>
              <a:rPr lang="en-US" sz="2800" dirty="0" smtClean="0"/>
              <a:t>observation </a:t>
            </a:r>
            <a:r>
              <a:rPr lang="en-US" sz="2800" dirty="0"/>
              <a:t>can be used when a research problem has yet to be formulated </a:t>
            </a:r>
            <a:r>
              <a:rPr lang="en-US" sz="2800" dirty="0" smtClean="0"/>
              <a:t>precisely</a:t>
            </a:r>
            <a:r>
              <a:rPr lang="tr-TR" sz="2800" dirty="0" smtClean="0"/>
              <a:t> </a:t>
            </a:r>
            <a:r>
              <a:rPr lang="en-US" sz="2800" dirty="0" smtClean="0"/>
              <a:t>and </a:t>
            </a:r>
            <a:r>
              <a:rPr lang="en-US" sz="2800" dirty="0"/>
              <a:t>when flexibility is needed in observation to identify essential components of </a:t>
            </a:r>
            <a:r>
              <a:rPr lang="en-US" sz="2800" dirty="0" smtClean="0"/>
              <a:t>the</a:t>
            </a:r>
            <a:r>
              <a:rPr lang="tr-TR" sz="2800" dirty="0" smtClean="0"/>
              <a:t> </a:t>
            </a:r>
            <a:r>
              <a:rPr lang="en-US" sz="2800" dirty="0" smtClean="0"/>
              <a:t>problem </a:t>
            </a:r>
            <a:r>
              <a:rPr lang="en-US" sz="2800" dirty="0"/>
              <a:t>and to develop hypotheses. </a:t>
            </a:r>
            <a:r>
              <a:rPr lang="en-US" sz="2800" dirty="0">
                <a:solidFill>
                  <a:srgbClr val="7030A0"/>
                </a:solidFill>
              </a:rPr>
              <a:t>Unstructured observation is most appropriate </a:t>
            </a:r>
            <a:r>
              <a:rPr lang="en-US" sz="2800" dirty="0" smtClean="0">
                <a:solidFill>
                  <a:srgbClr val="7030A0"/>
                </a:solidFill>
              </a:rPr>
              <a:t>for</a:t>
            </a:r>
            <a:r>
              <a:rPr lang="tr-TR" sz="2800" dirty="0" smtClean="0">
                <a:solidFill>
                  <a:srgbClr val="7030A0"/>
                </a:solidFill>
              </a:rPr>
              <a:t> </a:t>
            </a:r>
            <a:r>
              <a:rPr lang="tr-TR" sz="2800" dirty="0" err="1" smtClean="0">
                <a:solidFill>
                  <a:srgbClr val="7030A0"/>
                </a:solidFill>
              </a:rPr>
              <a:t>exploratory</a:t>
            </a:r>
            <a:r>
              <a:rPr lang="tr-TR" sz="2800" dirty="0" smtClean="0">
                <a:solidFill>
                  <a:srgbClr val="7030A0"/>
                </a:solidFill>
              </a:rPr>
              <a:t> </a:t>
            </a:r>
            <a:r>
              <a:rPr lang="tr-TR" sz="2800" dirty="0" err="1">
                <a:solidFill>
                  <a:srgbClr val="7030A0"/>
                </a:solidFill>
              </a:rPr>
              <a:t>research</a:t>
            </a:r>
            <a:endParaRPr lang="tr-TR" sz="2800" dirty="0">
              <a:solidFill>
                <a:srgbClr val="7030A0"/>
              </a:solidFill>
            </a:endParaRPr>
          </a:p>
        </p:txBody>
      </p:sp>
      <p:sp>
        <p:nvSpPr>
          <p:cNvPr id="3" name="Slide Number Placeholder 2"/>
          <p:cNvSpPr>
            <a:spLocks noGrp="1"/>
          </p:cNvSpPr>
          <p:nvPr>
            <p:ph type="sldNum" sz="quarter" idx="12"/>
          </p:nvPr>
        </p:nvSpPr>
        <p:spPr/>
        <p:txBody>
          <a:bodyPr/>
          <a:lstStyle/>
          <a:p>
            <a:fld id="{F302176B-0E47-46AC-8F43-DAB4B8A37D06}" type="slidenum">
              <a:rPr lang="tr-TR" smtClean="0"/>
              <a:t>57</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20232" y="2492896"/>
            <a:ext cx="4916988"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ctr"/>
            <a:r>
              <a:rPr lang="tr-TR" sz="4000" b="1" dirty="0" err="1" smtClean="0"/>
              <a:t>Hidden</a:t>
            </a:r>
            <a:r>
              <a:rPr lang="tr-TR" sz="4000" b="1" dirty="0" smtClean="0"/>
              <a:t> </a:t>
            </a:r>
            <a:r>
              <a:rPr lang="tr-TR" sz="4000" b="1" dirty="0" err="1" smtClean="0"/>
              <a:t>versus</a:t>
            </a:r>
            <a:r>
              <a:rPr lang="tr-TR" sz="4000" b="1" dirty="0" smtClean="0"/>
              <a:t> </a:t>
            </a:r>
          </a:p>
          <a:p>
            <a:pPr algn="ctr"/>
            <a:r>
              <a:rPr lang="tr-TR" sz="4000" b="1" dirty="0" err="1" smtClean="0"/>
              <a:t>Unhidden</a:t>
            </a:r>
            <a:r>
              <a:rPr lang="tr-TR" sz="4000" b="1" dirty="0" smtClean="0"/>
              <a:t> </a:t>
            </a:r>
            <a:r>
              <a:rPr lang="tr-TR" sz="4000" b="1" dirty="0" err="1" smtClean="0"/>
              <a:t>observation</a:t>
            </a:r>
            <a:endParaRPr lang="tr-TR" sz="4000" b="1" dirty="0"/>
          </a:p>
        </p:txBody>
      </p:sp>
      <p:sp>
        <p:nvSpPr>
          <p:cNvPr id="3" name="Slide Number Placeholder 2"/>
          <p:cNvSpPr>
            <a:spLocks noGrp="1"/>
          </p:cNvSpPr>
          <p:nvPr>
            <p:ph type="sldNum" sz="quarter" idx="12"/>
          </p:nvPr>
        </p:nvSpPr>
        <p:spPr/>
        <p:txBody>
          <a:bodyPr/>
          <a:lstStyle/>
          <a:p>
            <a:fld id="{F302176B-0E47-46AC-8F43-DAB4B8A37D06}" type="slidenum">
              <a:rPr lang="tr-TR" smtClean="0"/>
              <a:t>58</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4178" y="476672"/>
            <a:ext cx="7920880" cy="3908762"/>
          </a:xfrm>
          <a:prstGeom prst="rect">
            <a:avLst/>
          </a:prstGeom>
        </p:spPr>
        <p:txBody>
          <a:bodyPr wrap="square">
            <a:spAutoFit/>
          </a:bodyPr>
          <a:lstStyle/>
          <a:p>
            <a:pPr algn="just"/>
            <a:r>
              <a:rPr lang="en-US" sz="2400" dirty="0" smtClean="0"/>
              <a:t>In </a:t>
            </a:r>
            <a:r>
              <a:rPr lang="en-US" sz="3200" dirty="0" smtClean="0"/>
              <a:t>hidden observation</a:t>
            </a:r>
            <a:r>
              <a:rPr lang="en-US" sz="2400" dirty="0" smtClean="0"/>
              <a:t>, the respondents are unaware that they are being observed. Hidden observation enables respondents to behave naturally because people tend to behave differently when they know they are being observed. </a:t>
            </a:r>
          </a:p>
          <a:p>
            <a:pPr algn="just"/>
            <a:endParaRPr lang="en-US" sz="2400" dirty="0"/>
          </a:p>
          <a:p>
            <a:pPr algn="just"/>
            <a:r>
              <a:rPr lang="en-US" sz="2400" dirty="0" smtClean="0"/>
              <a:t>Researcher may be accomplished by using two-way mirrors, hidden cameras or secret electronic devices. Observers may be hidden as shoppers, sales assistants or other appropriate roles. One of the most widespread techniques of observation is through the use of mystery</a:t>
            </a:r>
            <a:r>
              <a:rPr lang="en-US" sz="1000" dirty="0" smtClean="0"/>
              <a:t>(</a:t>
            </a:r>
            <a:r>
              <a:rPr lang="en-US" sz="1000" dirty="0" err="1" smtClean="0"/>
              <a:t>gizli</a:t>
            </a:r>
            <a:r>
              <a:rPr lang="en-US" sz="1000" dirty="0" smtClean="0"/>
              <a:t>)</a:t>
            </a:r>
            <a:r>
              <a:rPr lang="en-US" sz="2400" dirty="0" smtClean="0"/>
              <a:t>shoppers. </a:t>
            </a:r>
            <a:endParaRPr lang="en-US" sz="2400" dirty="0"/>
          </a:p>
        </p:txBody>
      </p:sp>
      <p:sp>
        <p:nvSpPr>
          <p:cNvPr id="3" name="Slide Number Placeholder 2"/>
          <p:cNvSpPr>
            <a:spLocks noGrp="1"/>
          </p:cNvSpPr>
          <p:nvPr>
            <p:ph type="sldNum" sz="quarter" idx="12"/>
          </p:nvPr>
        </p:nvSpPr>
        <p:spPr/>
        <p:txBody>
          <a:bodyPr/>
          <a:lstStyle/>
          <a:p>
            <a:fld id="{F302176B-0E47-46AC-8F43-DAB4B8A37D06}" type="slidenum">
              <a:rPr lang="tr-TR" smtClean="0"/>
              <a:t>59</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049257"/>
            <a:ext cx="3814314"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tr-TR" sz="3200" b="1" dirty="0">
                <a:solidFill>
                  <a:srgbClr val="0000FF"/>
                </a:solidFill>
              </a:rPr>
              <a:t>Telephone </a:t>
            </a:r>
            <a:r>
              <a:rPr lang="tr-TR" sz="3200" b="1" dirty="0" err="1">
                <a:solidFill>
                  <a:srgbClr val="0000FF"/>
                </a:solidFill>
              </a:rPr>
              <a:t>interviews</a:t>
            </a:r>
            <a:endParaRPr lang="tr-TR" sz="3200" b="1" dirty="0">
              <a:solidFill>
                <a:srgbClr val="0000FF"/>
              </a:solidFill>
            </a:endParaRPr>
          </a:p>
        </p:txBody>
      </p:sp>
      <p:sp>
        <p:nvSpPr>
          <p:cNvPr id="4" name="Dikdörtgen 3"/>
          <p:cNvSpPr/>
          <p:nvPr/>
        </p:nvSpPr>
        <p:spPr>
          <a:xfrm>
            <a:off x="323528" y="2625874"/>
            <a:ext cx="8352928" cy="3539430"/>
          </a:xfrm>
          <a:prstGeom prst="rect">
            <a:avLst/>
          </a:prstGeom>
        </p:spPr>
        <p:txBody>
          <a:bodyPr wrap="square">
            <a:spAutoFit/>
          </a:bodyPr>
          <a:lstStyle/>
          <a:p>
            <a:pPr algn="just"/>
            <a:r>
              <a:rPr lang="en-US" sz="2800" dirty="0">
                <a:latin typeface="Minion-Regular"/>
              </a:rPr>
              <a:t>Traditional telephone interviews involve phoning a sample of respondents and </a:t>
            </a:r>
            <a:r>
              <a:rPr lang="en-US" sz="2800" dirty="0" smtClean="0">
                <a:latin typeface="Minion-Regular"/>
              </a:rPr>
              <a:t>asking them </a:t>
            </a:r>
            <a:r>
              <a:rPr lang="en-US" sz="2800" dirty="0">
                <a:latin typeface="Minion-Regular"/>
              </a:rPr>
              <a:t>a series of questions. The interviewer uses a </a:t>
            </a:r>
            <a:r>
              <a:rPr lang="en-US" sz="2800" dirty="0" smtClean="0">
                <a:latin typeface="Minion-Regular"/>
              </a:rPr>
              <a:t>paper questionnaire </a:t>
            </a:r>
            <a:r>
              <a:rPr lang="en-US" sz="2800" dirty="0">
                <a:latin typeface="Minion-Regular"/>
              </a:rPr>
              <a:t>and records </a:t>
            </a:r>
            <a:r>
              <a:rPr lang="en-US" sz="2800" dirty="0" smtClean="0">
                <a:latin typeface="Minion-Regular"/>
              </a:rPr>
              <a:t>the responses </a:t>
            </a:r>
            <a:r>
              <a:rPr lang="en-US" sz="2800" dirty="0">
                <a:latin typeface="Minion-Regular"/>
              </a:rPr>
              <a:t>with a pencil. </a:t>
            </a:r>
            <a:endParaRPr lang="en-US" sz="2800" dirty="0" smtClean="0">
              <a:latin typeface="Minion-Regular"/>
            </a:endParaRPr>
          </a:p>
          <a:p>
            <a:pPr algn="just"/>
            <a:endParaRPr lang="en-US" sz="2800" dirty="0">
              <a:latin typeface="Minion-Regular"/>
            </a:endParaRPr>
          </a:p>
          <a:p>
            <a:pPr algn="just"/>
            <a:r>
              <a:rPr lang="en-US" sz="2800" dirty="0" smtClean="0">
                <a:latin typeface="Minion-Regular"/>
              </a:rPr>
              <a:t>From </a:t>
            </a:r>
            <a:r>
              <a:rPr lang="en-US" sz="2800" dirty="0">
                <a:latin typeface="Minion-Regular"/>
              </a:rPr>
              <a:t>a central location, a </a:t>
            </a:r>
            <a:r>
              <a:rPr lang="en-US" sz="2800" dirty="0" smtClean="0">
                <a:latin typeface="Minion-Regular"/>
              </a:rPr>
              <a:t>wide geographical </a:t>
            </a:r>
            <a:r>
              <a:rPr lang="en-US" sz="2800" dirty="0">
                <a:latin typeface="Minion-Regular"/>
              </a:rPr>
              <a:t>area can be </a:t>
            </a:r>
            <a:r>
              <a:rPr lang="en-US" sz="2800" dirty="0" smtClean="0">
                <a:latin typeface="Minion-Regular"/>
              </a:rPr>
              <a:t>covered, </a:t>
            </a:r>
            <a:r>
              <a:rPr lang="tr-TR" sz="2800" dirty="0" err="1" smtClean="0">
                <a:latin typeface="Minion-Regular"/>
              </a:rPr>
              <a:t>including</a:t>
            </a:r>
            <a:r>
              <a:rPr lang="tr-TR" sz="2800" dirty="0" smtClean="0">
                <a:latin typeface="Minion-Regular"/>
              </a:rPr>
              <a:t> </a:t>
            </a:r>
            <a:r>
              <a:rPr lang="tr-TR" sz="2800" dirty="0" err="1">
                <a:latin typeface="Minion-Regular"/>
              </a:rPr>
              <a:t>international</a:t>
            </a:r>
            <a:r>
              <a:rPr lang="tr-TR" sz="2800" dirty="0">
                <a:latin typeface="Minion-Regular"/>
              </a:rPr>
              <a:t> </a:t>
            </a:r>
            <a:r>
              <a:rPr lang="tr-TR" sz="2800" dirty="0" err="1">
                <a:latin typeface="Minion-Regular"/>
              </a:rPr>
              <a:t>markets</a:t>
            </a:r>
            <a:r>
              <a:rPr lang="tr-TR" sz="2800" dirty="0">
                <a:latin typeface="Minion-Regular"/>
              </a:rPr>
              <a:t>.</a:t>
            </a:r>
            <a:endParaRPr lang="tr-TR" sz="2800" dirty="0"/>
          </a:p>
        </p:txBody>
      </p:sp>
      <p:pic>
        <p:nvPicPr>
          <p:cNvPr id="3074" name="Picture 2" descr="http://g.mynet.com/i/183/1208_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606" y="25943"/>
            <a:ext cx="4835945" cy="259993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1+#ppt_w/2"/>
                                          </p:val>
                                        </p:tav>
                                        <p:tav tm="100000">
                                          <p:val>
                                            <p:strVal val="#ppt_x"/>
                                          </p:val>
                                        </p:tav>
                                      </p:tavLst>
                                    </p:anim>
                                    <p:anim calcmode="lin" valueType="num">
                                      <p:cBhvr additive="base">
                                        <p:cTn id="14"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916832"/>
            <a:ext cx="8496944" cy="2308324"/>
          </a:xfrm>
          <a:prstGeom prst="rect">
            <a:avLst/>
          </a:prstGeom>
        </p:spPr>
        <p:txBody>
          <a:bodyPr wrap="square">
            <a:spAutoFit/>
          </a:bodyPr>
          <a:lstStyle/>
          <a:p>
            <a:pPr algn="just"/>
            <a:endParaRPr lang="en-US" sz="2400" dirty="0"/>
          </a:p>
          <a:p>
            <a:pPr algn="just"/>
            <a:r>
              <a:rPr lang="en-US" sz="2400" dirty="0" smtClean="0"/>
              <a:t>The </a:t>
            </a:r>
            <a:r>
              <a:rPr lang="en-US" sz="2400" dirty="0"/>
              <a:t>mystery shopper takes the role of the </a:t>
            </a:r>
            <a:r>
              <a:rPr lang="en-US" sz="2400" dirty="0" smtClean="0"/>
              <a:t>ordinary</a:t>
            </a:r>
            <a:r>
              <a:rPr lang="tr-TR" sz="2400" dirty="0" smtClean="0"/>
              <a:t> </a:t>
            </a:r>
            <a:r>
              <a:rPr lang="en-US" sz="2400" dirty="0" smtClean="0"/>
              <a:t>‘man </a:t>
            </a:r>
            <a:r>
              <a:rPr lang="en-US" sz="2400" dirty="0"/>
              <a:t>or woman in the street’, behaves just as a normal customer would, asks the </a:t>
            </a:r>
            <a:r>
              <a:rPr lang="en-US" sz="2400" dirty="0" smtClean="0"/>
              <a:t>same</a:t>
            </a:r>
            <a:r>
              <a:rPr lang="tr-TR" sz="2400" dirty="0" smtClean="0"/>
              <a:t> </a:t>
            </a:r>
            <a:r>
              <a:rPr lang="en-US" sz="2400" dirty="0" smtClean="0"/>
              <a:t>sort </a:t>
            </a:r>
            <a:r>
              <a:rPr lang="en-US" sz="2400" dirty="0"/>
              <a:t>of questions a customer would, leaves, and fills in a questionnaire detailing the </a:t>
            </a:r>
            <a:r>
              <a:rPr lang="en-US" sz="2400" dirty="0" smtClean="0"/>
              <a:t>various</a:t>
            </a:r>
            <a:r>
              <a:rPr lang="tr-TR" sz="2400" dirty="0" smtClean="0"/>
              <a:t> </a:t>
            </a:r>
            <a:r>
              <a:rPr lang="en-US" sz="2400" dirty="0" smtClean="0"/>
              <a:t>components </a:t>
            </a:r>
            <a:r>
              <a:rPr lang="en-US" sz="2400" dirty="0"/>
              <a:t>observed in their visit.</a:t>
            </a:r>
            <a:endParaRPr lang="tr-TR" sz="2400" dirty="0"/>
          </a:p>
        </p:txBody>
      </p:sp>
      <p:sp>
        <p:nvSpPr>
          <p:cNvPr id="3" name="Slide Number Placeholder 2"/>
          <p:cNvSpPr>
            <a:spLocks noGrp="1"/>
          </p:cNvSpPr>
          <p:nvPr>
            <p:ph type="sldNum" sz="quarter" idx="12"/>
          </p:nvPr>
        </p:nvSpPr>
        <p:spPr/>
        <p:txBody>
          <a:bodyPr/>
          <a:lstStyle/>
          <a:p>
            <a:fld id="{F302176B-0E47-46AC-8F43-DAB4B8A37D06}" type="slidenum">
              <a:rPr lang="tr-TR" smtClean="0"/>
              <a:t>60</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268760"/>
            <a:ext cx="7848872" cy="1815882"/>
          </a:xfrm>
          <a:prstGeom prst="rect">
            <a:avLst/>
          </a:prstGeom>
        </p:spPr>
        <p:txBody>
          <a:bodyPr wrap="square">
            <a:spAutoFit/>
          </a:bodyPr>
          <a:lstStyle/>
          <a:p>
            <a:pPr algn="just"/>
            <a:r>
              <a:rPr lang="en-US" sz="2800" dirty="0"/>
              <a:t>Mystery shopping differs from conventional survey research in that it aims to </a:t>
            </a:r>
            <a:r>
              <a:rPr lang="en-US" sz="2800" dirty="0" smtClean="0"/>
              <a:t>collect</a:t>
            </a:r>
            <a:r>
              <a:rPr lang="tr-TR" sz="2800" dirty="0" smtClean="0"/>
              <a:t> </a:t>
            </a:r>
            <a:r>
              <a:rPr lang="en-US" sz="2800" dirty="0" smtClean="0"/>
              <a:t>facts </a:t>
            </a:r>
            <a:r>
              <a:rPr lang="en-US" sz="2800" dirty="0"/>
              <a:t>rather than perceptions. Conventional customer service research is all about </a:t>
            </a:r>
            <a:r>
              <a:rPr lang="en-US" sz="2800" dirty="0" smtClean="0"/>
              <a:t>customer</a:t>
            </a:r>
            <a:r>
              <a:rPr lang="tr-TR" sz="2800" dirty="0" smtClean="0"/>
              <a:t> </a:t>
            </a:r>
            <a:r>
              <a:rPr lang="tr-TR" sz="2800" dirty="0" err="1" smtClean="0"/>
              <a:t>perceptions</a:t>
            </a:r>
            <a:r>
              <a:rPr lang="tr-TR" sz="2800" dirty="0"/>
              <a:t>.</a:t>
            </a:r>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IYAagMBIgACEQEDEQH/xAAcAAEAAQUBAQAAAAAAAAAAAAAABgEEBQcIAwL/xAA8EAABAwMBBQUGAwUJAAAAAAABAAIDBAURBgcSITFREyJBcYEyYZGhscEII6IUJFJichYXQoKjs8LR4f/EABoBAQACAwEAAAAAAAAAAAAAAAACBAEDBQb/xAAmEQEAAQMBBgcAAAAAAAAAAAAAAQIDERIEEyExYaEFIiMkQlKB/9oADAMBAAIRAxEAPwDRqIiAiIgIiICKa7P9nN11oJJ4JGUlBE7cdUyN3suxnDW+Ph8Qstq3Y5f7OyWqtgFxo42b7twgStxz7vj14INaIqlUQEREBERAREQEREBVCoiDrfZTSR0ez2yMiaB2lMJXY8XPJcfqpYo5s5aW6DsAcMH9giP6QpGg492h00dJri+QRMDGNrZN1oGAATn7qPKWbVJxVbQLzM0t4zAENI4ENAI4eIII9FE0BERAREQEREBERAU/2S6Bj1rcKl9wkmit1GG9oYuDpHnk0E8uAJPp1UAXVuzu002idnsL63EThC6trXnwJbk/BoA9EEuoKSKgoaejpmlsNPG2OME5w1owPorheVLPHVU0VRC7eilYHsd1aRkL1QRbaJpyiv2lLlDLSRPqWU75aeQsG8yRoy0g8+YweoK5FXcTmhwLXDIPAhcU3ikFBdq2jbkinqJIgT/K4j7ILNERAREQEREBEVUEk2c2M6h1la6AtLojMJJuHARs7zs+eMeq3lt5v7LVo022J4FTc3iJrQeIjbgvPlyH+ZRb8OFm792vsjQQ0Ckh659p/wDwUE1Pea/aDr2JkrJIhNUMpKeADJhZvY5deJJQdHbO6p1ZoWxTyO3nmijDj1IGPspErOz22ms9rpbbQsLaeljEcYJycAePvV4gtpK2KO4Q0J3u1mifK3hwwwtB9e+FyHruldR6zvkDuba6YjyLiR8ium71K6m1/puTdzHVU1ZSF2eTsRyD5ROXPW2NjGbSb0IyMGRhOPAmNuUELREQEREBERBXClVt0hLUU1JV/tEe7IGyOic0jh0z48FGaeIzzxws9qRwaPMnC3tpqwC69pTsqWwNp2MGCzeyOXDiOizHVR2y7dpmmi1zlIbBJNYdn1HDTzQU0om/NLA0GMSP4FoIw7BkjznwJ9wWs9lVAP74THVNPaUrqh53vF4BBPzJWz7jomkq2CSeurN6ODcDYi1gOB5HoPgrK16epaLWcGo4ZXiowWSswN2QFu7k9D4qOqFi1TX8o7tooqBVWW5F73aDcdc6eq3yPENvgqp9wHg6Q9mxuR5OcfRc47V3mTaJfXFuP3nd555NAXQW0bVsmmaUGma6Solp5BBEyPfLpTgMzjjj2if6VzZqizV1vuFTPPTVgpZJz2dROx3f3u8O8eZxzUIrjVpZxPNg0RFNgREQEREGa0hTftN+psjLY8yH05fPC3loGXdvMsfhJA75EH/tal2eU2ZauqI9lrY2nz4n6BbN0lL2WoaQ+Dy5h9Wn/wAUseVxdpve+o6Y7tlkZBHXgo4e4fe1SRR+qbu1ErejitEu7CaxOD4mOH+JoKxelq2a4WWOoqHF0naysLiAM7sjmjl7gFe2p/aW6nd/IB8OCxeimhtgaGjH7zU/771tQYGulf8A2wzI8uLJQxh/haRy/Ufio1t2g7bRcUhz+TWxu+LXD7q5oa6OrvFTUQy9rGLnK0PzkECU/Je+2SLtNn1xIGTG+F/+o0fdeVtVTTt85+y5Mel+ObiqKpVF6pTEREBERBLtKagt1soTTVPaskdIXueG7zfAefgpdbdR2xldQVENbE7FVFkZwcbwzwPFajX3G90b2vacOaQR5hZzwwpXNgt13N5mcuyCMEjpwWDuYDKyQk4GA4npwUSqNtWmomjs6e5VD90ElsTGtz6uz8lAdoG0yXU0Ao7XTS0NK9uJy94L5R/Dw5N69frr05X8ujdOPbLZaWaKRkkUrO0jew5DmniD8Cvm93Cl05Ya24yRhtPSRPmLGcN488D3kn4lRrYtchcdnltG8C+l36Z+PDdPD9JasV+ISvfS6FZTMHCsrI43/wBLQX/VoU0WutAappJDNSVTmwVUtS+eMH2HbxzugnxB681tLaUxkmhr1HI5rSaYuAccZIId9ly8CvSWeWd29NK+R3V7iT81za/DaJv76mrHHLbF2Yp0vMqiqqLpNQiIgIiICIiAiIg33+Gqoc62Xym7+6yeKQZ9nJaQce/uj5LPbXrnpq56UutqrLxRxXCl/Mihc/8AMbK3iBu8+IJHk5YH8Nk9KLZeKftWCrM7HmMnvFm7wIHnla22who2kXrceHgyMOR4Hs25HoghqIiAiIgIiICIiAiIgIiIPuOR0bg6Nxa4cnNOCF8ucXHJ4k8yURBRERAREQEREH//2Q=="/>
          <p:cNvSpPr>
            <a:spLocks noChangeAspect="1" noChangeArrowheads="1"/>
          </p:cNvSpPr>
          <p:nvPr/>
        </p:nvSpPr>
        <p:spPr bwMode="auto">
          <a:xfrm>
            <a:off x="63500" y="-609600"/>
            <a:ext cx="1009650" cy="12763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6" name="Picture 4" descr="http://www.retailassistance.com/images/secret-shopp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363" y="3356992"/>
            <a:ext cx="2381250" cy="30003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Metin kutusu 3"/>
          <p:cNvSpPr txBox="1"/>
          <p:nvPr/>
        </p:nvSpPr>
        <p:spPr>
          <a:xfrm>
            <a:off x="4355976" y="3576617"/>
            <a:ext cx="432048" cy="707886"/>
          </a:xfrm>
          <a:prstGeom prst="rect">
            <a:avLst/>
          </a:prstGeom>
          <a:noFill/>
        </p:spPr>
        <p:txBody>
          <a:bodyPr wrap="square" rtlCol="0">
            <a:spAutoFit/>
          </a:bodyPr>
          <a:lstStyle/>
          <a:p>
            <a:r>
              <a:rPr lang="en-US" sz="4000" b="1" dirty="0" smtClean="0">
                <a:solidFill>
                  <a:srgbClr val="FF0000"/>
                </a:solidFill>
              </a:rPr>
              <a:t>?</a:t>
            </a:r>
            <a:endParaRPr lang="tr-TR" sz="4000" b="1" dirty="0">
              <a:solidFill>
                <a:srgbClr val="FF0000"/>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t>61</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p:cTn id="13" dur="1000" fill="hold"/>
                                        <p:tgtEl>
                                          <p:spTgt spid="3076"/>
                                        </p:tgtEl>
                                        <p:attrNameLst>
                                          <p:attrName>ppt_w</p:attrName>
                                        </p:attrNameLst>
                                      </p:cBhvr>
                                      <p:tavLst>
                                        <p:tav tm="0">
                                          <p:val>
                                            <p:fltVal val="0"/>
                                          </p:val>
                                        </p:tav>
                                        <p:tav tm="100000">
                                          <p:val>
                                            <p:strVal val="#ppt_w"/>
                                          </p:val>
                                        </p:tav>
                                      </p:tavLst>
                                    </p:anim>
                                    <p:anim calcmode="lin" valueType="num">
                                      <p:cBhvr>
                                        <p:cTn id="14" dur="1000" fill="hold"/>
                                        <p:tgtEl>
                                          <p:spTgt spid="3076"/>
                                        </p:tgtEl>
                                        <p:attrNameLst>
                                          <p:attrName>ppt_h</p:attrName>
                                        </p:attrNameLst>
                                      </p:cBhvr>
                                      <p:tavLst>
                                        <p:tav tm="0">
                                          <p:val>
                                            <p:fltVal val="0"/>
                                          </p:val>
                                        </p:tav>
                                        <p:tav tm="100000">
                                          <p:val>
                                            <p:strVal val="#ppt_h"/>
                                          </p:val>
                                        </p:tav>
                                      </p:tavLst>
                                    </p:anim>
                                    <p:anim calcmode="lin" valueType="num">
                                      <p:cBhvr>
                                        <p:cTn id="15" dur="1000" fill="hold"/>
                                        <p:tgtEl>
                                          <p:spTgt spid="3076"/>
                                        </p:tgtEl>
                                        <p:attrNameLst>
                                          <p:attrName>style.rotation</p:attrName>
                                        </p:attrNameLst>
                                      </p:cBhvr>
                                      <p:tavLst>
                                        <p:tav tm="0">
                                          <p:val>
                                            <p:fltVal val="90"/>
                                          </p:val>
                                        </p:tav>
                                        <p:tav tm="100000">
                                          <p:val>
                                            <p:fltVal val="0"/>
                                          </p:val>
                                        </p:tav>
                                      </p:tavLst>
                                    </p:anim>
                                    <p:animEffect transition="in" filter="fade">
                                      <p:cBhvr>
                                        <p:cTn id="16"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41508" y="2321585"/>
            <a:ext cx="5227187"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ctr"/>
            <a:r>
              <a:rPr lang="tr-TR" sz="4000" b="1" dirty="0"/>
              <a:t>Natural </a:t>
            </a:r>
            <a:r>
              <a:rPr lang="tr-TR" sz="4000" b="1" dirty="0" err="1"/>
              <a:t>versus</a:t>
            </a:r>
            <a:r>
              <a:rPr lang="tr-TR" sz="4000" b="1" dirty="0"/>
              <a:t> </a:t>
            </a:r>
            <a:endParaRPr lang="tr-TR" sz="4000" b="1" dirty="0" smtClean="0"/>
          </a:p>
          <a:p>
            <a:pPr algn="ctr"/>
            <a:r>
              <a:rPr lang="tr-TR" sz="4000" b="1" dirty="0" err="1" smtClean="0"/>
              <a:t>Contrived</a:t>
            </a:r>
            <a:r>
              <a:rPr lang="tr-TR" sz="1200" dirty="0" smtClean="0"/>
              <a:t>(planlı)</a:t>
            </a:r>
            <a:r>
              <a:rPr lang="tr-TR" sz="4000" b="1" dirty="0" err="1" smtClean="0"/>
              <a:t>observation</a:t>
            </a:r>
            <a:endParaRPr lang="tr-TR" sz="4000" b="1" dirty="0"/>
          </a:p>
        </p:txBody>
      </p:sp>
      <p:sp>
        <p:nvSpPr>
          <p:cNvPr id="3" name="Slide Number Placeholder 2"/>
          <p:cNvSpPr>
            <a:spLocks noGrp="1"/>
          </p:cNvSpPr>
          <p:nvPr>
            <p:ph type="sldNum" sz="quarter" idx="12"/>
          </p:nvPr>
        </p:nvSpPr>
        <p:spPr/>
        <p:txBody>
          <a:bodyPr/>
          <a:lstStyle/>
          <a:p>
            <a:fld id="{F302176B-0E47-46AC-8F43-DAB4B8A37D06}" type="slidenum">
              <a:rPr lang="tr-TR" smtClean="0"/>
              <a:t>62</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88640"/>
            <a:ext cx="8280920" cy="5693866"/>
          </a:xfrm>
          <a:prstGeom prst="rect">
            <a:avLst/>
          </a:prstGeom>
        </p:spPr>
        <p:txBody>
          <a:bodyPr wrap="square">
            <a:spAutoFit/>
          </a:bodyPr>
          <a:lstStyle/>
          <a:p>
            <a:pPr algn="just"/>
            <a:r>
              <a:rPr lang="en-US" sz="2800" b="1" dirty="0">
                <a:solidFill>
                  <a:srgbClr val="FF0000"/>
                </a:solidFill>
              </a:rPr>
              <a:t>Natural observation </a:t>
            </a:r>
            <a:endParaRPr lang="tr-TR" sz="2800" b="1" dirty="0" smtClean="0">
              <a:solidFill>
                <a:srgbClr val="FF0000"/>
              </a:solidFill>
            </a:endParaRPr>
          </a:p>
          <a:p>
            <a:pPr algn="just"/>
            <a:r>
              <a:rPr lang="en-US" sz="2800" dirty="0" smtClean="0"/>
              <a:t>involves </a:t>
            </a:r>
            <a:r>
              <a:rPr lang="en-US" sz="2800" dirty="0"/>
              <a:t>observing </a:t>
            </a:r>
            <a:r>
              <a:rPr lang="en-US" sz="2800" dirty="0" err="1"/>
              <a:t>behaviour</a:t>
            </a:r>
            <a:r>
              <a:rPr lang="en-US" sz="2800" dirty="0"/>
              <a:t> as it takes place in the </a:t>
            </a:r>
            <a:r>
              <a:rPr lang="en-US" sz="2800" dirty="0" smtClean="0"/>
              <a:t>environment.</a:t>
            </a:r>
            <a:r>
              <a:rPr lang="tr-TR" sz="2800" dirty="0" smtClean="0"/>
              <a:t> </a:t>
            </a:r>
            <a:r>
              <a:rPr lang="en-US" sz="2800" dirty="0" smtClean="0"/>
              <a:t>For </a:t>
            </a:r>
            <a:r>
              <a:rPr lang="en-US" sz="2800" dirty="0"/>
              <a:t>example, one could observe the </a:t>
            </a:r>
            <a:r>
              <a:rPr lang="en-US" sz="2800" dirty="0" err="1"/>
              <a:t>behaviour</a:t>
            </a:r>
            <a:r>
              <a:rPr lang="en-US" sz="2800" dirty="0"/>
              <a:t> of respondents eating a </a:t>
            </a:r>
            <a:r>
              <a:rPr lang="en-US" sz="2800" dirty="0" smtClean="0"/>
              <a:t>new</a:t>
            </a:r>
            <a:r>
              <a:rPr lang="tr-TR" sz="2800" dirty="0" smtClean="0"/>
              <a:t> </a:t>
            </a:r>
            <a:r>
              <a:rPr lang="en-US" sz="2800" dirty="0" smtClean="0"/>
              <a:t>menu </a:t>
            </a:r>
            <a:r>
              <a:rPr lang="en-US" sz="2800" dirty="0"/>
              <a:t>option in Burger </a:t>
            </a:r>
            <a:r>
              <a:rPr lang="en-US" sz="2800" dirty="0" smtClean="0"/>
              <a:t>King.</a:t>
            </a:r>
            <a:r>
              <a:rPr lang="tr-TR" sz="2800" dirty="0" smtClean="0"/>
              <a:t> </a:t>
            </a:r>
            <a:endParaRPr lang="en-US" sz="2800" dirty="0" smtClean="0"/>
          </a:p>
          <a:p>
            <a:pPr algn="just"/>
            <a:endParaRPr lang="en-US" sz="2800" dirty="0"/>
          </a:p>
          <a:p>
            <a:pPr algn="just"/>
            <a:r>
              <a:rPr lang="en-US" sz="2800" dirty="0" smtClean="0"/>
              <a:t>The </a:t>
            </a:r>
            <a:r>
              <a:rPr lang="en-US" sz="2800" dirty="0"/>
              <a:t>advantage of natural observation is that the observed phenomenon will </a:t>
            </a:r>
            <a:r>
              <a:rPr lang="en-US" sz="2800" dirty="0" smtClean="0"/>
              <a:t>more</a:t>
            </a:r>
            <a:r>
              <a:rPr lang="tr-TR" sz="2800" dirty="0" smtClean="0"/>
              <a:t> </a:t>
            </a:r>
            <a:r>
              <a:rPr lang="en-US" sz="2800" dirty="0" smtClean="0"/>
              <a:t>accurately </a:t>
            </a:r>
            <a:r>
              <a:rPr lang="en-US" sz="2800" dirty="0"/>
              <a:t>reflect the true phenomenon, as the </a:t>
            </a:r>
            <a:r>
              <a:rPr lang="en-US" sz="2800" dirty="0" err="1"/>
              <a:t>behaviour</a:t>
            </a:r>
            <a:r>
              <a:rPr lang="en-US" sz="2800" dirty="0"/>
              <a:t> occurs in a context that </a:t>
            </a:r>
            <a:r>
              <a:rPr lang="en-US" sz="2800" dirty="0" smtClean="0"/>
              <a:t>feels</a:t>
            </a:r>
            <a:r>
              <a:rPr lang="tr-TR" sz="2800" dirty="0" smtClean="0"/>
              <a:t> </a:t>
            </a:r>
            <a:r>
              <a:rPr lang="en-US" sz="2800" dirty="0" smtClean="0"/>
              <a:t>natural </a:t>
            </a:r>
            <a:r>
              <a:rPr lang="en-US" sz="2800" dirty="0"/>
              <a:t>to the respondent. The disadvantages are the cost </a:t>
            </a:r>
            <a:r>
              <a:rPr lang="en-US" sz="2800" dirty="0" smtClean="0"/>
              <a:t>of</a:t>
            </a:r>
            <a:r>
              <a:rPr lang="tr-TR" sz="2800" dirty="0" smtClean="0"/>
              <a:t> </a:t>
            </a:r>
            <a:r>
              <a:rPr lang="en-US" sz="2800" dirty="0" smtClean="0"/>
              <a:t>waiting </a:t>
            </a:r>
            <a:r>
              <a:rPr lang="en-US" sz="2800" dirty="0"/>
              <a:t>for the </a:t>
            </a:r>
            <a:r>
              <a:rPr lang="en-US" sz="2800" dirty="0" smtClean="0"/>
              <a:t>phenomenon</a:t>
            </a:r>
            <a:r>
              <a:rPr lang="tr-TR" sz="2800" dirty="0" smtClean="0"/>
              <a:t> </a:t>
            </a:r>
            <a:r>
              <a:rPr lang="en-US" sz="2800" dirty="0" smtClean="0"/>
              <a:t>to </a:t>
            </a:r>
            <a:r>
              <a:rPr lang="en-US" sz="2800" dirty="0"/>
              <a:t>occur and the difficulty of measuring the phenomenon in a natural setting</a:t>
            </a:r>
            <a:r>
              <a:rPr lang="en-US" sz="2800" dirty="0" smtClean="0"/>
              <a:t>.</a:t>
            </a:r>
            <a:r>
              <a:rPr lang="tr-TR" sz="2800" dirty="0" smtClean="0"/>
              <a:t> </a:t>
            </a:r>
            <a:endParaRPr lang="tr-TR" sz="2800" dirty="0"/>
          </a:p>
        </p:txBody>
      </p:sp>
      <p:sp>
        <p:nvSpPr>
          <p:cNvPr id="3" name="Slide Number Placeholder 2"/>
          <p:cNvSpPr>
            <a:spLocks noGrp="1"/>
          </p:cNvSpPr>
          <p:nvPr>
            <p:ph type="sldNum" sz="quarter" idx="12"/>
          </p:nvPr>
        </p:nvSpPr>
        <p:spPr/>
        <p:txBody>
          <a:bodyPr/>
          <a:lstStyle/>
          <a:p>
            <a:fld id="{F302176B-0E47-46AC-8F43-DAB4B8A37D06}" type="slidenum">
              <a:rPr lang="tr-TR" smtClean="0"/>
              <a:t>63</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1" y="830461"/>
            <a:ext cx="7992888" cy="132343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tr-TR" sz="4000" b="1" dirty="0" err="1"/>
              <a:t>Observation</a:t>
            </a:r>
            <a:r>
              <a:rPr lang="tr-TR" sz="4000" b="1" dirty="0"/>
              <a:t> </a:t>
            </a:r>
            <a:r>
              <a:rPr lang="tr-TR" sz="4000" b="1" dirty="0" err="1"/>
              <a:t>techniques</a:t>
            </a:r>
            <a:r>
              <a:rPr lang="tr-TR" sz="4000" b="1" dirty="0"/>
              <a:t> </a:t>
            </a:r>
            <a:r>
              <a:rPr lang="tr-TR" sz="4000" b="1" dirty="0" err="1"/>
              <a:t>classified</a:t>
            </a:r>
            <a:r>
              <a:rPr lang="tr-TR" sz="4000" b="1" dirty="0"/>
              <a:t> </a:t>
            </a:r>
            <a:r>
              <a:rPr lang="tr-TR" sz="4000" b="1" dirty="0" err="1"/>
              <a:t>by</a:t>
            </a:r>
            <a:r>
              <a:rPr lang="tr-TR" sz="4000" b="1" dirty="0"/>
              <a:t> </a:t>
            </a:r>
            <a:r>
              <a:rPr lang="tr-TR" sz="4000" b="1" dirty="0" err="1"/>
              <a:t>mode</a:t>
            </a:r>
            <a:r>
              <a:rPr lang="tr-TR" sz="4000" b="1" dirty="0"/>
              <a:t> </a:t>
            </a:r>
            <a:r>
              <a:rPr lang="tr-TR" sz="4000" b="1" dirty="0" smtClean="0"/>
              <a:t>of</a:t>
            </a:r>
            <a:r>
              <a:rPr lang="en-US" sz="4000" b="1" dirty="0" smtClean="0"/>
              <a:t> </a:t>
            </a:r>
            <a:r>
              <a:rPr lang="tr-TR" sz="4000" b="1" dirty="0" err="1" smtClean="0"/>
              <a:t>administration</a:t>
            </a:r>
            <a:endParaRPr lang="tr-TR" sz="4000" b="1" dirty="0"/>
          </a:p>
        </p:txBody>
      </p:sp>
      <p:pic>
        <p:nvPicPr>
          <p:cNvPr id="4098" name="Picture 2" descr="http://www.barewalls.com/i/c/607800_A-scout-observer-practices-observation-techniques-using-a-homemade-ghillie-sui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483" y="2564904"/>
            <a:ext cx="5915025" cy="39433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64</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63" t="31836" r="18954" b="34082"/>
          <a:stretch/>
        </p:blipFill>
        <p:spPr bwMode="auto">
          <a:xfrm>
            <a:off x="251520" y="2015952"/>
            <a:ext cx="8377084" cy="2493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descr="http://www.newchildcare.co.uk/ticklis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9980"/>
            <a:ext cx="3571875"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eduwithtechn.files.wordpress.com/2007/02/observationchecklis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725144"/>
            <a:ext cx="1962150" cy="196215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Düz Ok Bağlayıcısı 2"/>
          <p:cNvCxnSpPr/>
          <p:nvPr/>
        </p:nvCxnSpPr>
        <p:spPr>
          <a:xfrm>
            <a:off x="107504" y="2132856"/>
            <a:ext cx="792088" cy="13681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65</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p:cTn id="14" dur="1000" fill="hold"/>
                                        <p:tgtEl>
                                          <p:spTgt spid="2054"/>
                                        </p:tgtEl>
                                        <p:attrNameLst>
                                          <p:attrName>ppt_w</p:attrName>
                                        </p:attrNameLst>
                                      </p:cBhvr>
                                      <p:tavLst>
                                        <p:tav tm="0">
                                          <p:val>
                                            <p:fltVal val="0"/>
                                          </p:val>
                                        </p:tav>
                                        <p:tav tm="100000">
                                          <p:val>
                                            <p:strVal val="#ppt_w"/>
                                          </p:val>
                                        </p:tav>
                                      </p:tavLst>
                                    </p:anim>
                                    <p:anim calcmode="lin" valueType="num">
                                      <p:cBhvr>
                                        <p:cTn id="15" dur="1000" fill="hold"/>
                                        <p:tgtEl>
                                          <p:spTgt spid="2054"/>
                                        </p:tgtEl>
                                        <p:attrNameLst>
                                          <p:attrName>ppt_h</p:attrName>
                                        </p:attrNameLst>
                                      </p:cBhvr>
                                      <p:tavLst>
                                        <p:tav tm="0">
                                          <p:val>
                                            <p:fltVal val="0"/>
                                          </p:val>
                                        </p:tav>
                                        <p:tav tm="100000">
                                          <p:val>
                                            <p:strVal val="#ppt_h"/>
                                          </p:val>
                                        </p:tav>
                                      </p:tavLst>
                                    </p:anim>
                                    <p:anim calcmode="lin" valueType="num">
                                      <p:cBhvr>
                                        <p:cTn id="16" dur="1000" fill="hold"/>
                                        <p:tgtEl>
                                          <p:spTgt spid="2054"/>
                                        </p:tgtEl>
                                        <p:attrNameLst>
                                          <p:attrName>style.rotation</p:attrName>
                                        </p:attrNameLst>
                                      </p:cBhvr>
                                      <p:tavLst>
                                        <p:tav tm="0">
                                          <p:val>
                                            <p:fltVal val="90"/>
                                          </p:val>
                                        </p:tav>
                                        <p:tav tm="100000">
                                          <p:val>
                                            <p:fltVal val="0"/>
                                          </p:val>
                                        </p:tav>
                                      </p:tavLst>
                                    </p:anim>
                                    <p:animEffect transition="in" filter="fade">
                                      <p:cBhvr>
                                        <p:cTn id="17" dur="1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76672"/>
            <a:ext cx="8280920" cy="5816977"/>
          </a:xfrm>
          <a:prstGeom prst="rect">
            <a:avLst/>
          </a:prstGeom>
        </p:spPr>
        <p:txBody>
          <a:bodyPr wrap="square">
            <a:spAutoFit/>
          </a:bodyPr>
          <a:lstStyle/>
          <a:p>
            <a:pPr algn="just"/>
            <a:r>
              <a:rPr lang="tr-TR" sz="3600" b="1" dirty="0" err="1">
                <a:solidFill>
                  <a:srgbClr val="FF0000"/>
                </a:solidFill>
              </a:rPr>
              <a:t>Personal</a:t>
            </a:r>
            <a:r>
              <a:rPr lang="tr-TR" sz="3600" b="1" dirty="0">
                <a:solidFill>
                  <a:srgbClr val="FF0000"/>
                </a:solidFill>
              </a:rPr>
              <a:t> </a:t>
            </a:r>
            <a:r>
              <a:rPr lang="tr-TR" sz="3600" b="1" dirty="0" err="1">
                <a:solidFill>
                  <a:srgbClr val="FF0000"/>
                </a:solidFill>
              </a:rPr>
              <a:t>observation</a:t>
            </a:r>
            <a:endParaRPr lang="tr-TR" sz="3600" b="1" dirty="0">
              <a:solidFill>
                <a:srgbClr val="FF0000"/>
              </a:solidFill>
            </a:endParaRPr>
          </a:p>
          <a:p>
            <a:pPr algn="just"/>
            <a:r>
              <a:rPr lang="en-US" sz="2800" dirty="0"/>
              <a:t>In </a:t>
            </a:r>
            <a:r>
              <a:rPr lang="en-US" sz="2800" b="1" dirty="0"/>
              <a:t>personal observation</a:t>
            </a:r>
            <a:r>
              <a:rPr lang="en-US" sz="2800" dirty="0"/>
              <a:t>, a researcher observes actual </a:t>
            </a:r>
            <a:r>
              <a:rPr lang="en-US" sz="2800" dirty="0" err="1"/>
              <a:t>behaviour</a:t>
            </a:r>
            <a:r>
              <a:rPr lang="en-US" sz="2800" dirty="0"/>
              <a:t> as it occurs. </a:t>
            </a:r>
            <a:r>
              <a:rPr lang="en-US" sz="2800" dirty="0" smtClean="0"/>
              <a:t>The observer </a:t>
            </a:r>
            <a:r>
              <a:rPr lang="en-US" sz="2800" dirty="0"/>
              <a:t>does not attempt to control or manipulate the phenomenon being </a:t>
            </a:r>
            <a:r>
              <a:rPr lang="en-US" sz="2800" dirty="0" smtClean="0"/>
              <a:t>observed but records </a:t>
            </a:r>
            <a:r>
              <a:rPr lang="en-US" sz="2800" dirty="0"/>
              <a:t>what takes place. </a:t>
            </a:r>
            <a:endParaRPr lang="en-US" sz="2800" dirty="0" smtClean="0"/>
          </a:p>
          <a:p>
            <a:pPr algn="just"/>
            <a:endParaRPr lang="en-US" sz="2800" dirty="0"/>
          </a:p>
          <a:p>
            <a:pPr algn="just"/>
            <a:r>
              <a:rPr lang="en-US" sz="2800" dirty="0" smtClean="0"/>
              <a:t>For </a:t>
            </a:r>
            <a:r>
              <a:rPr lang="en-US" sz="2800" dirty="0"/>
              <a:t>example, a researcher might record the </a:t>
            </a:r>
            <a:r>
              <a:rPr lang="en-US" sz="2800" dirty="0" smtClean="0"/>
              <a:t>time, day </a:t>
            </a:r>
            <a:r>
              <a:rPr lang="en-US" sz="2800" dirty="0"/>
              <a:t>and number of shoppers who enter a shop and observe where those </a:t>
            </a:r>
            <a:r>
              <a:rPr lang="en-US" sz="2800" dirty="0" smtClean="0"/>
              <a:t>shoppers ‘flow</a:t>
            </a:r>
            <a:r>
              <a:rPr lang="en-US" sz="2800" dirty="0"/>
              <a:t>’ once they are in the shop. This information could aid in designing a </a:t>
            </a:r>
            <a:r>
              <a:rPr lang="en-US" sz="2800" dirty="0" smtClean="0"/>
              <a:t>store’s layout </a:t>
            </a:r>
            <a:r>
              <a:rPr lang="en-US" sz="2800" dirty="0"/>
              <a:t>and determining the location of individual departments, shelf locations </a:t>
            </a:r>
            <a:r>
              <a:rPr lang="en-US" sz="2800" dirty="0" smtClean="0"/>
              <a:t>and </a:t>
            </a:r>
            <a:r>
              <a:rPr lang="tr-TR" sz="2800" dirty="0" err="1" smtClean="0"/>
              <a:t>merchandise</a:t>
            </a:r>
            <a:r>
              <a:rPr lang="tr-TR" sz="2800" dirty="0" smtClean="0"/>
              <a:t> </a:t>
            </a:r>
            <a:r>
              <a:rPr lang="tr-TR" sz="2800" dirty="0" err="1"/>
              <a:t>displays</a:t>
            </a:r>
            <a:r>
              <a:rPr lang="tr-TR" sz="2800" dirty="0"/>
              <a:t>.</a:t>
            </a:r>
          </a:p>
        </p:txBody>
      </p:sp>
      <p:sp>
        <p:nvSpPr>
          <p:cNvPr id="3" name="Slide Number Placeholder 2"/>
          <p:cNvSpPr>
            <a:spLocks noGrp="1"/>
          </p:cNvSpPr>
          <p:nvPr>
            <p:ph type="sldNum" sz="quarter" idx="12"/>
          </p:nvPr>
        </p:nvSpPr>
        <p:spPr/>
        <p:txBody>
          <a:bodyPr/>
          <a:lstStyle/>
          <a:p>
            <a:fld id="{F302176B-0E47-46AC-8F43-DAB4B8A37D06}" type="slidenum">
              <a:rPr lang="tr-TR" smtClean="0"/>
              <a:t>66</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63" t="31836" r="18954" b="34082"/>
          <a:stretch/>
        </p:blipFill>
        <p:spPr bwMode="auto">
          <a:xfrm>
            <a:off x="395536" y="1983954"/>
            <a:ext cx="8377084" cy="2493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descr="http://www.newchildcare.co.uk/ticklis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9980"/>
            <a:ext cx="3571875"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eduwithtechn.files.wordpress.com/2007/02/observationchecklis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725144"/>
            <a:ext cx="1962150" cy="196215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Düz Ok Bağlayıcısı 2"/>
          <p:cNvCxnSpPr/>
          <p:nvPr/>
        </p:nvCxnSpPr>
        <p:spPr>
          <a:xfrm>
            <a:off x="1615182" y="2132856"/>
            <a:ext cx="792088" cy="13681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67</a:t>
            </a:fld>
            <a:endParaRPr lang="tr-TR"/>
          </a:p>
        </p:txBody>
      </p:sp>
    </p:spTree>
    <p:extLst>
      <p:ext uri="{BB962C8B-B14F-4D97-AF65-F5344CB8AC3E}">
        <p14:creationId xmlns:p14="http://schemas.microsoft.com/office/powerpoint/2010/main" val="1170374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p:cTn id="14" dur="1000" fill="hold"/>
                                        <p:tgtEl>
                                          <p:spTgt spid="2054"/>
                                        </p:tgtEl>
                                        <p:attrNameLst>
                                          <p:attrName>ppt_w</p:attrName>
                                        </p:attrNameLst>
                                      </p:cBhvr>
                                      <p:tavLst>
                                        <p:tav tm="0">
                                          <p:val>
                                            <p:fltVal val="0"/>
                                          </p:val>
                                        </p:tav>
                                        <p:tav tm="100000">
                                          <p:val>
                                            <p:strVal val="#ppt_w"/>
                                          </p:val>
                                        </p:tav>
                                      </p:tavLst>
                                    </p:anim>
                                    <p:anim calcmode="lin" valueType="num">
                                      <p:cBhvr>
                                        <p:cTn id="15" dur="1000" fill="hold"/>
                                        <p:tgtEl>
                                          <p:spTgt spid="2054"/>
                                        </p:tgtEl>
                                        <p:attrNameLst>
                                          <p:attrName>ppt_h</p:attrName>
                                        </p:attrNameLst>
                                      </p:cBhvr>
                                      <p:tavLst>
                                        <p:tav tm="0">
                                          <p:val>
                                            <p:fltVal val="0"/>
                                          </p:val>
                                        </p:tav>
                                        <p:tav tm="100000">
                                          <p:val>
                                            <p:strVal val="#ppt_h"/>
                                          </p:val>
                                        </p:tav>
                                      </p:tavLst>
                                    </p:anim>
                                    <p:anim calcmode="lin" valueType="num">
                                      <p:cBhvr>
                                        <p:cTn id="16" dur="1000" fill="hold"/>
                                        <p:tgtEl>
                                          <p:spTgt spid="2054"/>
                                        </p:tgtEl>
                                        <p:attrNameLst>
                                          <p:attrName>style.rotation</p:attrName>
                                        </p:attrNameLst>
                                      </p:cBhvr>
                                      <p:tavLst>
                                        <p:tav tm="0">
                                          <p:val>
                                            <p:fltVal val="90"/>
                                          </p:val>
                                        </p:tav>
                                        <p:tav tm="100000">
                                          <p:val>
                                            <p:fltVal val="0"/>
                                          </p:val>
                                        </p:tav>
                                      </p:tavLst>
                                    </p:anim>
                                    <p:animEffect transition="in" filter="fade">
                                      <p:cBhvr>
                                        <p:cTn id="17" dur="1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2409" y="836712"/>
            <a:ext cx="8208912" cy="4524315"/>
          </a:xfrm>
          <a:prstGeom prst="rect">
            <a:avLst/>
          </a:prstGeom>
        </p:spPr>
        <p:txBody>
          <a:bodyPr wrap="square">
            <a:spAutoFit/>
          </a:bodyPr>
          <a:lstStyle/>
          <a:p>
            <a:pPr algn="just"/>
            <a:r>
              <a:rPr lang="tr-TR" sz="3200" b="1" dirty="0">
                <a:solidFill>
                  <a:srgbClr val="FF0000"/>
                </a:solidFill>
              </a:rPr>
              <a:t>Electronic </a:t>
            </a:r>
            <a:r>
              <a:rPr lang="tr-TR" sz="3200" b="1" dirty="0" err="1">
                <a:solidFill>
                  <a:srgbClr val="FF0000"/>
                </a:solidFill>
              </a:rPr>
              <a:t>observation</a:t>
            </a:r>
            <a:endParaRPr lang="tr-TR" sz="3200" b="1" dirty="0">
              <a:solidFill>
                <a:srgbClr val="FF0000"/>
              </a:solidFill>
            </a:endParaRPr>
          </a:p>
          <a:p>
            <a:pPr algn="just"/>
            <a:r>
              <a:rPr lang="en-US" sz="3200" dirty="0"/>
              <a:t>In </a:t>
            </a:r>
            <a:r>
              <a:rPr lang="en-US" sz="3200" b="1" dirty="0"/>
              <a:t>electronic observation</a:t>
            </a:r>
            <a:r>
              <a:rPr lang="en-US" sz="3200" dirty="0"/>
              <a:t>, electronic devices rather than human observers record </a:t>
            </a:r>
            <a:r>
              <a:rPr lang="en-US" sz="3200" dirty="0" smtClean="0"/>
              <a:t>the phenomenon </a:t>
            </a:r>
            <a:r>
              <a:rPr lang="en-US" sz="3200" dirty="0"/>
              <a:t>being observed. The devices may or may not require the </a:t>
            </a:r>
            <a:r>
              <a:rPr lang="en-US" sz="3200" dirty="0" smtClean="0"/>
              <a:t>respondents’ direct </a:t>
            </a:r>
            <a:r>
              <a:rPr lang="en-US" sz="3200" dirty="0"/>
              <a:t>participation. </a:t>
            </a:r>
            <a:endParaRPr lang="en-US" sz="3200" dirty="0" smtClean="0"/>
          </a:p>
          <a:p>
            <a:pPr algn="just"/>
            <a:endParaRPr lang="en-US" sz="3200" dirty="0"/>
          </a:p>
          <a:p>
            <a:pPr algn="just"/>
            <a:r>
              <a:rPr lang="en-US" sz="3200" dirty="0" smtClean="0"/>
              <a:t>They </a:t>
            </a:r>
            <a:r>
              <a:rPr lang="en-US" sz="3200" dirty="0"/>
              <a:t>are used for continuously recording ongoing </a:t>
            </a:r>
            <a:r>
              <a:rPr lang="en-US" sz="3200" dirty="0" err="1"/>
              <a:t>behaviour</a:t>
            </a:r>
            <a:r>
              <a:rPr lang="en-US" sz="3200" dirty="0"/>
              <a:t> </a:t>
            </a:r>
            <a:r>
              <a:rPr lang="en-US" sz="3200" dirty="0" smtClean="0"/>
              <a:t>for </a:t>
            </a:r>
            <a:r>
              <a:rPr lang="tr-TR" sz="3200" dirty="0" err="1" smtClean="0"/>
              <a:t>later</a:t>
            </a:r>
            <a:r>
              <a:rPr lang="tr-TR" sz="3200" dirty="0" smtClean="0"/>
              <a:t> </a:t>
            </a:r>
            <a:r>
              <a:rPr lang="tr-TR" sz="3200" dirty="0" err="1"/>
              <a:t>analysis</a:t>
            </a:r>
            <a:r>
              <a:rPr lang="tr-TR" sz="3200" dirty="0"/>
              <a:t>.</a:t>
            </a:r>
          </a:p>
        </p:txBody>
      </p:sp>
      <p:sp>
        <p:nvSpPr>
          <p:cNvPr id="3" name="Slide Number Placeholder 2"/>
          <p:cNvSpPr>
            <a:spLocks noGrp="1"/>
          </p:cNvSpPr>
          <p:nvPr>
            <p:ph type="sldNum" sz="quarter" idx="12"/>
          </p:nvPr>
        </p:nvSpPr>
        <p:spPr/>
        <p:txBody>
          <a:bodyPr/>
          <a:lstStyle/>
          <a:p>
            <a:fld id="{F302176B-0E47-46AC-8F43-DAB4B8A37D06}" type="slidenum">
              <a:rPr lang="tr-TR" smtClean="0"/>
              <a:t>68</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988840"/>
            <a:ext cx="8424936" cy="2308324"/>
          </a:xfrm>
          <a:prstGeom prst="rect">
            <a:avLst/>
          </a:prstGeom>
        </p:spPr>
        <p:txBody>
          <a:bodyPr wrap="square">
            <a:spAutoFit/>
          </a:bodyPr>
          <a:lstStyle/>
          <a:p>
            <a:pPr algn="just"/>
            <a:r>
              <a:rPr lang="en-US" sz="2400" dirty="0"/>
              <a:t>Of the electronic devices that do not require respondents’ direct participation, </a:t>
            </a:r>
            <a:r>
              <a:rPr lang="en-US" sz="2400" dirty="0" smtClean="0"/>
              <a:t>the A.C</a:t>
            </a:r>
            <a:r>
              <a:rPr lang="en-US" sz="2400" dirty="0"/>
              <a:t>. Nielsen </a:t>
            </a:r>
            <a:r>
              <a:rPr lang="en-US" sz="2400" dirty="0" err="1"/>
              <a:t>audimeter</a:t>
            </a:r>
            <a:r>
              <a:rPr lang="en-US" sz="2400" dirty="0"/>
              <a:t> is best known. The </a:t>
            </a:r>
            <a:r>
              <a:rPr lang="en-US" sz="2400" dirty="0" err="1"/>
              <a:t>audimeter</a:t>
            </a:r>
            <a:r>
              <a:rPr lang="en-US" sz="2400" dirty="0"/>
              <a:t> is attached to a television </a:t>
            </a:r>
            <a:r>
              <a:rPr lang="en-US" sz="2400" dirty="0" smtClean="0"/>
              <a:t>set to </a:t>
            </a:r>
            <a:r>
              <a:rPr lang="en-US" sz="2400" dirty="0"/>
              <a:t>record continually the channel to which a set is tuned. Another way to </a:t>
            </a:r>
            <a:r>
              <a:rPr lang="en-US" sz="2400" dirty="0" smtClean="0"/>
              <a:t>monitor viewers </a:t>
            </a:r>
            <a:r>
              <a:rPr lang="en-US" sz="2400" dirty="0"/>
              <a:t>is through the people meter. </a:t>
            </a:r>
            <a:endParaRPr lang="en-US" sz="2400" dirty="0" smtClean="0"/>
          </a:p>
          <a:p>
            <a:pPr algn="just"/>
            <a:endParaRPr lang="en-US" sz="2400" dirty="0"/>
          </a:p>
        </p:txBody>
      </p:sp>
      <p:sp>
        <p:nvSpPr>
          <p:cNvPr id="3" name="Slide Number Placeholder 2"/>
          <p:cNvSpPr>
            <a:spLocks noGrp="1"/>
          </p:cNvSpPr>
          <p:nvPr>
            <p:ph type="sldNum" sz="quarter" idx="12"/>
          </p:nvPr>
        </p:nvSpPr>
        <p:spPr/>
        <p:txBody>
          <a:bodyPr/>
          <a:lstStyle/>
          <a:p>
            <a:fld id="{F302176B-0E47-46AC-8F43-DAB4B8A37D06}" type="slidenum">
              <a:rPr lang="tr-TR" smtClean="0"/>
              <a:t>69</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268760"/>
            <a:ext cx="8352928" cy="4031873"/>
          </a:xfrm>
          <a:prstGeom prst="rect">
            <a:avLst/>
          </a:prstGeom>
        </p:spPr>
        <p:txBody>
          <a:bodyPr wrap="square">
            <a:spAutoFit/>
          </a:bodyPr>
          <a:lstStyle/>
          <a:p>
            <a:pPr algn="just"/>
            <a:r>
              <a:rPr lang="en-US" sz="3200" dirty="0"/>
              <a:t>These interviews tend to be short </a:t>
            </a:r>
            <a:r>
              <a:rPr lang="en-US" sz="3200" dirty="0" smtClean="0"/>
              <a:t>in duration </a:t>
            </a:r>
            <a:r>
              <a:rPr lang="en-US" sz="3200" dirty="0"/>
              <a:t>and have questions with few options as answers. </a:t>
            </a:r>
            <a:endParaRPr lang="en-US" sz="3200" dirty="0" smtClean="0"/>
          </a:p>
          <a:p>
            <a:pPr algn="just"/>
            <a:endParaRPr lang="en-US" sz="3200" dirty="0"/>
          </a:p>
          <a:p>
            <a:pPr algn="just"/>
            <a:r>
              <a:rPr lang="en-US" sz="3200" dirty="0" smtClean="0"/>
              <a:t>Today</a:t>
            </a:r>
            <a:r>
              <a:rPr lang="en-US" sz="3200" dirty="0"/>
              <a:t>, this approach </a:t>
            </a:r>
            <a:r>
              <a:rPr lang="en-US" sz="3200" dirty="0" smtClean="0"/>
              <a:t>is rarely </a:t>
            </a:r>
            <a:r>
              <a:rPr lang="en-US" sz="3200" dirty="0"/>
              <a:t>used in commercial marketing research, the common approach being a </a:t>
            </a:r>
            <a:r>
              <a:rPr lang="en-US" sz="3200" dirty="0" smtClean="0"/>
              <a:t>computer- </a:t>
            </a:r>
            <a:r>
              <a:rPr lang="tr-TR" sz="3200" dirty="0" err="1" smtClean="0"/>
              <a:t>assisted</a:t>
            </a:r>
            <a:r>
              <a:rPr lang="tr-TR" sz="3200" dirty="0" smtClean="0"/>
              <a:t> </a:t>
            </a:r>
            <a:r>
              <a:rPr lang="tr-TR" sz="3200" dirty="0" err="1"/>
              <a:t>telephone</a:t>
            </a:r>
            <a:r>
              <a:rPr lang="tr-TR" sz="3200" dirty="0"/>
              <a:t> </a:t>
            </a:r>
            <a:r>
              <a:rPr lang="tr-TR" sz="3200" dirty="0" err="1"/>
              <a:t>interview</a:t>
            </a:r>
            <a:r>
              <a:rPr lang="tr-TR" sz="3200" dirty="0"/>
              <a:t>.</a:t>
            </a:r>
          </a:p>
        </p:txBody>
      </p:sp>
      <p:sp>
        <p:nvSpPr>
          <p:cNvPr id="3" name="Slide Number Placeholder 2"/>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014988"/>
            <a:ext cx="5112568" cy="1261884"/>
          </a:xfrm>
          <a:prstGeom prst="rect">
            <a:avLst/>
          </a:prstGeom>
        </p:spPr>
        <p:txBody>
          <a:bodyPr wrap="square">
            <a:spAutoFit/>
          </a:bodyPr>
          <a:lstStyle/>
          <a:p>
            <a:pPr algn="just"/>
            <a:r>
              <a:rPr lang="tr-TR" sz="2800" b="1" dirty="0" err="1">
                <a:solidFill>
                  <a:srgbClr val="FF0000"/>
                </a:solidFill>
              </a:rPr>
              <a:t>Eye</a:t>
            </a:r>
            <a:r>
              <a:rPr lang="tr-TR" sz="2800" b="1" dirty="0">
                <a:solidFill>
                  <a:srgbClr val="FF0000"/>
                </a:solidFill>
              </a:rPr>
              <a:t> </a:t>
            </a:r>
            <a:r>
              <a:rPr lang="tr-TR" sz="2800" b="1" dirty="0" err="1">
                <a:solidFill>
                  <a:srgbClr val="FF0000"/>
                </a:solidFill>
              </a:rPr>
              <a:t>tracking</a:t>
            </a:r>
            <a:r>
              <a:rPr lang="tr-TR" sz="2800" b="1" dirty="0">
                <a:solidFill>
                  <a:srgbClr val="FF0000"/>
                </a:solidFill>
              </a:rPr>
              <a:t> </a:t>
            </a:r>
            <a:endParaRPr lang="tr-TR" sz="2800" b="1" dirty="0" smtClean="0">
              <a:solidFill>
                <a:srgbClr val="FF0000"/>
              </a:solidFill>
            </a:endParaRPr>
          </a:p>
          <a:p>
            <a:pPr algn="just"/>
            <a:r>
              <a:rPr lang="tr-TR" sz="2400" dirty="0" err="1" smtClean="0"/>
              <a:t>equipment</a:t>
            </a:r>
            <a:r>
              <a:rPr lang="en-US" sz="2400" dirty="0" smtClean="0"/>
              <a:t> </a:t>
            </a:r>
            <a:r>
              <a:rPr lang="tr-TR" sz="2400" dirty="0" smtClean="0"/>
              <a:t>Instruments </a:t>
            </a:r>
            <a:r>
              <a:rPr lang="tr-TR" sz="2400" dirty="0" err="1"/>
              <a:t>that</a:t>
            </a:r>
            <a:r>
              <a:rPr lang="tr-TR" sz="2400" dirty="0"/>
              <a:t> </a:t>
            </a:r>
            <a:r>
              <a:rPr lang="tr-TR" sz="2400" dirty="0" err="1"/>
              <a:t>record</a:t>
            </a:r>
            <a:r>
              <a:rPr lang="tr-TR" sz="2400" dirty="0"/>
              <a:t> </a:t>
            </a:r>
            <a:r>
              <a:rPr lang="tr-TR" sz="2400" dirty="0" err="1" smtClean="0"/>
              <a:t>the</a:t>
            </a:r>
            <a:r>
              <a:rPr lang="en-US" sz="2400" dirty="0"/>
              <a:t> </a:t>
            </a:r>
            <a:r>
              <a:rPr lang="en-US" sz="2400" dirty="0" smtClean="0"/>
              <a:t>gaze </a:t>
            </a:r>
            <a:r>
              <a:rPr lang="en-US" sz="2400" dirty="0"/>
              <a:t>movements of the eye.</a:t>
            </a:r>
            <a:endParaRPr lang="tr-TR" sz="2400" dirty="0"/>
          </a:p>
        </p:txBody>
      </p:sp>
      <p:sp>
        <p:nvSpPr>
          <p:cNvPr id="3" name="Dikdörtgen 2"/>
          <p:cNvSpPr/>
          <p:nvPr/>
        </p:nvSpPr>
        <p:spPr>
          <a:xfrm>
            <a:off x="368300" y="4039324"/>
            <a:ext cx="4797512" cy="1261884"/>
          </a:xfrm>
          <a:prstGeom prst="rect">
            <a:avLst/>
          </a:prstGeom>
        </p:spPr>
        <p:txBody>
          <a:bodyPr wrap="square">
            <a:spAutoFit/>
          </a:bodyPr>
          <a:lstStyle/>
          <a:p>
            <a:pPr algn="just"/>
            <a:r>
              <a:rPr lang="tr-TR" sz="2800" b="1" dirty="0" err="1" smtClean="0">
                <a:solidFill>
                  <a:srgbClr val="FF0000"/>
                </a:solidFill>
              </a:rPr>
              <a:t>Pupilometer</a:t>
            </a:r>
            <a:r>
              <a:rPr lang="en-US" sz="2400" dirty="0"/>
              <a:t> </a:t>
            </a:r>
            <a:endParaRPr lang="tr-TR" sz="2400" dirty="0" smtClean="0"/>
          </a:p>
          <a:p>
            <a:pPr algn="just"/>
            <a:r>
              <a:rPr lang="tr-TR" sz="2400" dirty="0" smtClean="0"/>
              <a:t>An </a:t>
            </a:r>
            <a:r>
              <a:rPr lang="tr-TR" sz="2400" dirty="0" err="1"/>
              <a:t>instrument</a:t>
            </a:r>
            <a:r>
              <a:rPr lang="tr-TR" sz="2400" dirty="0"/>
              <a:t> </a:t>
            </a:r>
            <a:r>
              <a:rPr lang="tr-TR" sz="2400" dirty="0" err="1"/>
              <a:t>that</a:t>
            </a:r>
            <a:r>
              <a:rPr lang="tr-TR" sz="2400" dirty="0"/>
              <a:t> </a:t>
            </a:r>
            <a:r>
              <a:rPr lang="tr-TR" sz="2400" dirty="0" err="1" smtClean="0"/>
              <a:t>measures</a:t>
            </a:r>
            <a:r>
              <a:rPr lang="en-US" sz="2400" dirty="0"/>
              <a:t> </a:t>
            </a:r>
            <a:r>
              <a:rPr lang="en-US" sz="2400" dirty="0" smtClean="0"/>
              <a:t>changes </a:t>
            </a:r>
            <a:r>
              <a:rPr lang="en-US" sz="2400" dirty="0"/>
              <a:t>in the eye </a:t>
            </a:r>
            <a:r>
              <a:rPr lang="en-US" sz="2400" dirty="0" smtClean="0"/>
              <a:t>pupil </a:t>
            </a:r>
            <a:r>
              <a:rPr lang="tr-TR" sz="2400" dirty="0" err="1" smtClean="0"/>
              <a:t>diameter</a:t>
            </a:r>
            <a:r>
              <a:rPr lang="tr-TR" sz="2400" dirty="0"/>
              <a:t>.</a:t>
            </a:r>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I0AowMBIgACEQEDEQH/xAAcAAABBQEBAQAAAAAAAAAAAAAEAQIDBQYABwj/xABGEAACAQMCAwUFBAcFBQkAAAABAgMABBEFIQYSMRMiQVFhBzJxgZEUobHRIyQzUmJywUKSouHwFTRD4vEWRFNUY4KTo9L/xAAbAQACAwEBAQAAAAAAAAAAAAABAwACBAUGB//EAC0RAAICAQQBAwIEBwAAAAAAAAABAhEDBBIhMQUUQVEiMgYTYZE0UnGBocHR/9oADAMBAAIRAxEAPwDUR24xRUdutSRx0SkdZNzN9kK24/0KkEC+VEqop3LU3SBuBuxUb8tMeME7DFFEGmkChbCCGAY6UwwDHTFGlaYVqbmEAaAVE0C0ey0LfSpa2s1xJ7sSM5HngZo7mWBGt1OwXeoHtxT003tohJqHNJcOAXHOwWP+FQD4efU0LEkthqMdmZJJrWeNjCZG5mjZeqFjuwIORnccp36UbfyASSBf3aFkt1/dq0HLJdJbBlDtnqcAUDLcWwlMbzxow6ZPWgpMm0rpbdP3aiWFR0AFV+u8QnT7lEgt4rmAjeVZhs2TlcDPp186TTuIrSdit7+q+TjLg/QZq/1VYu1dFn2IzUtnCFnL4zhTUQv9Nd8Q30DjbGW5T9DVjp6LIzFSG2A7pz1qWw8BP2Zc5xXfZlo/k8xXclJ3MvRX/ZhS0dyUlHcwUXEQ/wCnnVXdXE63cyw3EgQEY5XIFLq00scKBHKhmIbHjQQiU28RI68wIzsd6skVZbcU8bWuixkSQXCqkio1wsSSJvnbBYHO1BJ7XOEmHegvB8bdf/1Vf7SNA0+1h03U4kftbrVbdJ0ZsxspVsjl6dQKGGh6WxGdOtP/AIVrp6fSfnx3RdHnvI+WhoJqOSN38F8ntT4Lf32mj/mt/wAqlHtG4GkO98AfWNhWfl4d0ZMF7C3wfHssY2/yoG40rQYoy8mmJy8wUEIRzE9Mb/63pr8c/ZoyQ/EMJdY5f4NtDxpwTcbLqsK/HnH9KJt9a4WvZlhtdVheRvdVZNz8jWBTQOGrrKwW9vKw3wrHOPPrXaPwzax8V2ttpf6gbizn5pEHNuCh6GlZdA4Q3N8GrS+bx586wqLTfyegXEaxzOqHKg4B9KrNYtnu9MureL9pJEyoPNsbffVo8RhPYsxcx90sfH1qFhvXK6Z6NdAFrcJeWsVxF7sgzg/2T4g+RB2xWf1+d2v1gtrqK3lghJVm69pJsAB58of6ih+L+JF4T1OJ47KaSO6XnlxsjtnB5dtnG2fPO/nWOvtZW9uYdXt5BPNJI7tH2fK0RAVQoBJLd1c4BPjTFBvkH5iumaXT9Tn+2m0CFnYFQSDzfEZ8azXDyvqOt3kuqRxT2cJILNkISD4L45H475p93xFK8V0zyIsnIscISPlZVzuAVIxgeYP4VBw/rBt7ae3t7EXbhyedFyqD1JIAG3XIq0IOmHJljuRbe0A6fNZ2z2MKRskvLsAO7g4AHl0PzNZKN8xD4VJrF9eX0zSzS28q4wEt27TsgD08l9cH542oFLuKLuMwzTYR2qjNknulZsuDuDZ+K7a8e0v4beW1ZcxyxkhgwODzA7dD4UziXgvWeFbdL24mt3geQRq9tK2QcEjOQMdDWdsdXns5DJp+oz2rnYtBO0efQ4Iz86sdT4h1+704afqmo3M9qSrhLjDEkbg8xGfvq1FLNP7ONVnu5byzu7iWYhVkj7VyxA6MBk+q1uCu1eQcEXxtOJrJywWOVzC59GGB9/LXspXFZM0akasUriD8vwrql5aWlDLKW71CS4mEDIoVe8COtEx/7vF/M39KqmOL/wD9pq2gGbSM/wAbfgtORQm9qILcI6ZKP+FqFo/4j+tBK2G+dHe0k8/AkTeU1o3/ANiVXgGu/wCK+yR4X8Ur68f9yHXdUNrYmS15O0ZuUMRkDz286xcuv6kt00DXFxIyjJ7QAqdvLyra3B0W7i7KZnxnrHFIDnz2FU+o2ayW5trO8u2jxjkkspMY5s+8F86fkuX2sT43Jgxw2zh+6I+E51uZROFEbGNldF6Egrgj5Vp9Fbl440k+cFwPuU1QcP2jW86BIXSFYmGXRlJORvuBV9pAzxvpGPCC5P8AhWqan+GkTTyjLzEXHqv9M1V5/vMv85oZqnuz+sy/zmg7m4itoXmnkWONBlmY4AFeZ9z6Cuio4stobvSntp7eGd53WGHtIw3I7HHMM+QydvKvLuKeHL3TL66uEsJIbASExvH3lC52zjp88V6PHNcalxIk86mCxsbcyJHIMMXfKh38u6GwOozk77Cwubq2uY57eK4gaZo2/RlxuCD4fWmRk4FZRUz59mu3lldS0gjJOFyMgfECmRgyusZXEZPu+daHVNNhh1SB5YXNu5HapGcMB44PwoHXNPXTNTuIbVmkt4nBjkYblTuM+taVJPoQ8Uo8mtzZx8NhrVI5FRCjd3s2BIPvDxI9Ceh23288mjHaHYA+OKuDrv6pLaIi9lJgkN1Rh1wfKqhnEhOOtVxxcW7DmnGaVHJLIkQhyHgEglMLDus2Mb+PTatwby24s4t0qKaMwQTQLBmEIrqAhIHQ9CPLpWELBSDmt57LdN+0a/FcOSVs4TLy4zhmyo3+BJo5OI2Ux8yo2+lcC6Npt39q5JLuRSDH9o5SIz5gBRk/HPpitMRTqQ1gcnLs2Ul0Mx6V1OrqqQw+qyvC4ljOGXcetXmm3KT2MbL3Q75wfA4G2flVBq36RGx0o/hi4E2lzKU5WjnCnfY907/dWj2KFp7Q7iM8DCESL2itbMVz0AkQk/SqR9f0qPdtStRj/wBUVt7DQdPujDe3MZm5oghgfBibHiVxuen0q1j0XS4zzRaPYqfMWq/lXQ0us9Omoq7OH5HxcddJPI6r4PLjxhoUfv6tB8iW/AUg400J8iG9aYjqIYJGI/w16zyWdrv2VpBj+BFodtctVPK2qWSt+6JVJ/Gnvyc/ZI56/C+lfcn+6/4eapryTrzW+naxMp8Y9OlI/CidJubu14gg1i80nULewtbWUPLcRdmAWKAdfga9EGrW8hCpNJIT07ON3z8wKkExcZAmA82Ur+NJy6/Jki4S6Zu0ng9NpciyY7tFILtLvM8YIWTvjJ8DVXqltczX1pPFHDNFCGPZyylQshxyvgKeYgcwA2xn6HXDqtzKq4A5zgDoKbzgjrXMunZ6BLgz2qcPXd2LiWPWpIZJ1HahYMpsMDlXO22Bvk1VcOcLahYXMl7qV4ly7RkIMsGU74J8D18a2bHpg1EdjRU2lQVFXZhNUtFkuY5vFegqivf1i/1FCpJI6joOlaXVG+yai8E2yE5BHTlO9C3NlEk1x9nVmV87sNzRi6NL+pUjy+Zf0jeYJpm46Ve6/pot7kLGuXffAqvFhMpAcYJ8K1xmmrOTPFJSoZp1pJf3kcEMRcuwGBtnPrXvfC2hWuhWUkVvl5ZWDTSt1cgbfADOw/zrCez7RBEx1CQH3uSLI8ehPy6fM16lB+zz6ms2fJfCH4YbVbH0hpc0hNZh43FdSZpagDDS9mWHbDKeIqRrhdMtpJLBFaJ2DMmSdwD+ZoecjDlmAUDcnwqhnvri0l7SF8Z37M7gj+IVoXItujUQ+1B7K1W3GjiRkGATc4zv/LVbde0+7nyE0DT8+cpaT7tql4e1The9gnn1rTP0qvy4VWYMRjyPr40RqHEvCllbS/7L4YiafHckltI2VT5+8T0q6a6oW0+0VlpxZxRqL8um6JppOf8Au2llyPqTVsW9qk8fMkc8CeQigi+44NZaTjqdVKRy6gkXjHHciFB8FVcCp49ds7iAStG8ufeMskrkfRhRf9CJX7l3Hdce/aPs8y3U0p2KmZAD8GDAffV7aWmtG3e41K2MRiGXDXKyfgTWNj1jS5Si4WBlYEOI+XBG/vHJrRWly4iKRSt2T4JCts350tjYpV2XUUuRtRAfNVUEmAKMR81QYF5prGouY1xagEB1TTLbUVAmBV19116j86rrex5JJIiS5Ugc+Ou1XbMN98DzqK0v9MtZJJbu4Gc7IgLE7Uab6Lxywh9zKDVtGIXtCAcdBisXqiGKXkHvE7enrXpOscS2E0ZS3tXx+9KQPuGaxtybKSeSaQBmYYA5tlHkKbjxz9zLn1uDpGo4RdH0iwEX9leQj1B/19a1iOsUIMjBB/EcV5VHqi2UfZ2shhXOcIxGT9aBuNYZty+T6nOas9Pu7Zmet/liesTa1pkP7S+gHwbP4UDNxXpMewnZ/wCSMn8a8km1Nj0IodtQf9/6UfTRKeryv2PZE4q0dlBN3y58DG2R91JXi/25vFq6h6eIfU5f0La61u9m2PKoHTxOfPyoGPUCshF0vPGevL1+PrT3jJ3A2oSVCasqNMk0WsOqWdvE6xsTzNzbrjy/KnRalY3TcglWNztiTYH59KoUgkmk7KCOSWQ9FjUsT8hVlZ8HavfAtbxW5wcENdRgqfIjPWptiV3SH61ObRbQWS9nJ3mlkSJefJ2XvYzjGfKqeSe8lAWae8kAzjtJmPXrsTWoh9nXFUgCrYl/LkJI+pAH31e6X7HuIbjvXstvaLjIDPzMfkNhVk0kLlyzC2rEIob3vU1b6bf3NkwMDkLndDup+VehWfsYVGzf63tnYRQ4P3mtBYezHhu1/aSXt2w8GkwP8IH41SXI2MkuzF6brsMwC3CmF/3j7p+f51oIJRygg5B6GtW3BfD5tXgj0lI+ZeXtubvr6gk15Fx7BqPB062EV2eS6DNFIhxlB12/sncf0pext0MWWLRe6xxdpmls0bu88y7GKAAkH1JIA/Gs3Hxxqt7fdlZ2VsIW6ZJLKPMnOPurEF8nmz13q3t5BYW/KP2jd5/j4D5U9YYrsy5NTJLg0d9rMqoTcXTSc3UA8o+S1Q3WuOxIQlRVTd3bSsST8KDLknOaakl0ZWnN3PktG1SQ9WYn41A9+x8T9aBJpM1AqKQU9058ahaZj41FmkqBHlya4HNMpwqBH70lLSUCGv8AtTMczJBKfN4VyfmACa2fs80fQdcklXVrCJpQ36IIWVWwNwRnrWH7vhRej6vcaHepcqztbcwMoXqvkw9R99ZEdacbjwe6WmgaDBBi10WAIvdMRh2+h2NHwRi2ULb2dtbDYYGF/CgdI1NNTtIrntA0UoG6nIVseHoRuKshEqkhd8HGw6HYCrWYn+opeQnvT4H8C5++u5QQeYyP/McfhUqxHywMkUDqOt6PpQZtR1O0t8ZyJJQD9OtHkAUiqDlY0Bz1xk9anKd497A8qxd77TeHLbm+zSXV2QesUBVT8GbArMaj7Y3yV0/SoIx0DTzF2/uqMf4qiaLbJHrTBApLHYDcnyr5e9oGv/8AaTii7vlP6up7G3Gf+GpOD8yS3zq34h9o/EOp2k9u1+YYpVKMlvEsYKkYIOct09RWD5hTca9yk1XBPaD9YUkZC976VPPMTnfrQ9udnPwFNkbrTDPLsjdsmkpM0maJB1IaTNdUILmkzXUlQg4U9aYKetAgtdWr0bgyfU9Mgve1EYlBIUjwyQD88ZrqrviMWOXwdnG3Wnrv3QoOfDG9UEmtSDZezT4DmP37UM2o3VywjVppSxwEXbPwA8aQsTOh6iK4R6Hw1xfccKJNHHFBcQyDuwzzcgQ5z5EkeOMdc+dP1P2r8QXORbXVvaKf/LW3Of7z/lRei+y+PUNIiu9Sv3s5nALRwxZyOue8Nifh4VPqXsh0+SImy1S9ik5e72gV1z6gY/GjaXbKNOTtRMJqfF2qagCL7U7yceUtyQP7qYFUh1IIT2ShM/8AhIF+/rReu8N3egXv2XUUIJ3SRPckHmD/AE60AyIgHKKYlF9CZTmuOhBPPcSYRC7+pLGjLfS76c9+RYgfEn+g/OhtKOL2T0FG3WqyRyGK35e77znf5Ci+6RVO1cmAX0KWkzQLKJSvvOFxv5UIWpZXLsWY5JqItTEhTYZbfsz6t/SmyGnQ7QL6jNROd6gtja6kpaJBa6krqhDq6upRQIKKO0uxk1G/t7OIHmmcLn90eJ+QyaCQZNeh8B6T9lgOpTqBLMvLCD1VPP54+nxpeSW1DMcd0qNrbRx21vFBD3YokCIo8ABgV1Q9pXVh5OnZ4WsajxNEWzCCZJI3aNlYESL1X1FQA4GaQykbAV0as5t1yey+z/VrIyrAnEV7cTkHMFxgKR5qOo6efjXo/MVUOSMEV8pdq8ZWSN2R0PMGU4IrTWPHWvQLBFJdmaLI2fr9azzwv2NuPURfDR7PxlbaHd6O44glihts92QvysreHKfP0rwPVIraC9kjsbr7Vag/o5SpUkeoI60bxbrd3rOrN9qc9nB3Io87J5n4nxPwqoFXxQ2rsVqMik6SOhXs5WfJPN50yQ7t6nNPyApwKHc7mm0Z2NakiTtJVTzNcamsh33byWrFAiYjJI2FCtuallaoaiKnCurhS1CCUtJS1CHUopKco3FQhdcLaR/tbUVR1/V4u/KfMeA+f516iAAoVQAB0A8KyXs7iAsbybO7TBceXKP+atYTuaxZncqN+GKUbEJYGupD1paUOP/Z"/>
          <p:cNvSpPr>
            <a:spLocks noChangeAspect="1" noChangeArrowheads="1"/>
          </p:cNvSpPr>
          <p:nvPr/>
        </p:nvSpPr>
        <p:spPr bwMode="auto">
          <a:xfrm>
            <a:off x="215900" y="-487363"/>
            <a:ext cx="1552575" cy="13430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data:image/jpeg;base64,/9j/4AAQSkZJRgABAQAAAQABAAD/2wCEAAkGBwgHBgkIBwgKCgkLDRYPDQwMDRsUFRAWIB0iIiAdHx8kKDQsJCYxJx8fLT0tMTU3Ojo6Iys/RD84QzQ5OjcBCgoKDQwNGg8PGjclHyU3Nzc3Nzc3Nzc3Nzc3Nzc3Nzc3Nzc3Nzc3Nzc3Nzc3Nzc3Nzc3Nzc3Nzc3Nzc3Nzc3N//AABEIAI0AowMBIgACEQEDEQH/xAAcAAABBQEBAQAAAAAAAAAAAAAEAQIDBQYABwj/xABGEAACAQMCAwUFBAcFBQkAAAABAgMABBEFIQYSMRMiQVFhBzJxgZEUobHRIyQzUmJywUKSouHwFTRD4vEWRFNUY4KTo9L/xAAbAQACAwEBAQAAAAAAAAAAAAABAwACBAUGB//EAC0RAAICAQQBAwIEBwAAAAAAAAABAhEDBBIhMQUUQVEiMgYTYZE0UnGBocHR/9oADAMBAAIRAxEAPwDUR24xRUdutSRx0SkdZNzN9kK24/0KkEC+VEqop3LU3SBuBuxUb8tMeME7DFFEGmkChbCCGAY6UwwDHTFGlaYVqbmEAaAVE0C0ey0LfSpa2s1xJ7sSM5HngZo7mWBGt1OwXeoHtxT003tohJqHNJcOAXHOwWP+FQD4efU0LEkthqMdmZJJrWeNjCZG5mjZeqFjuwIORnccp36UbfyASSBf3aFkt1/dq0HLJdJbBlDtnqcAUDLcWwlMbzxow6ZPWgpMm0rpbdP3aiWFR0AFV+u8QnT7lEgt4rmAjeVZhs2TlcDPp186TTuIrSdit7+q+TjLg/QZq/1VYu1dFn2IzUtnCFnL4zhTUQv9Nd8Q30DjbGW5T9DVjp6LIzFSG2A7pz1qWw8BP2Zc5xXfZlo/k8xXclJ3MvRX/ZhS0dyUlHcwUXEQ/wCnnVXdXE63cyw3EgQEY5XIFLq00scKBHKhmIbHjQQiU28RI68wIzsd6skVZbcU8bWuixkSQXCqkio1wsSSJvnbBYHO1BJ7XOEmHegvB8bdf/1Vf7SNA0+1h03U4kftbrVbdJ0ZsxspVsjl6dQKGGh6WxGdOtP/AIVrp6fSfnx3RdHnvI+WhoJqOSN38F8ntT4Lf32mj/mt/wAqlHtG4GkO98AfWNhWfl4d0ZMF7C3wfHssY2/yoG40rQYoy8mmJy8wUEIRzE9Mb/63pr8c/ZoyQ/EMJdY5f4NtDxpwTcbLqsK/HnH9KJt9a4WvZlhtdVheRvdVZNz8jWBTQOGrrKwW9vKw3wrHOPPrXaPwzax8V2ttpf6gbizn5pEHNuCh6GlZdA4Q3N8GrS+bx586wqLTfyegXEaxzOqHKg4B9KrNYtnu9MureL9pJEyoPNsbffVo8RhPYsxcx90sfH1qFhvXK6Z6NdAFrcJeWsVxF7sgzg/2T4g+RB2xWf1+d2v1gtrqK3lghJVm69pJsAB58of6ih+L+JF4T1OJ47KaSO6XnlxsjtnB5dtnG2fPO/nWOvtZW9uYdXt5BPNJI7tH2fK0RAVQoBJLd1c4BPjTFBvkH5iumaXT9Tn+2m0CFnYFQSDzfEZ8azXDyvqOt3kuqRxT2cJILNkISD4L45H475p93xFK8V0zyIsnIscISPlZVzuAVIxgeYP4VBw/rBt7ae3t7EXbhyedFyqD1JIAG3XIq0IOmHJljuRbe0A6fNZ2z2MKRskvLsAO7g4AHl0PzNZKN8xD4VJrF9eX0zSzS28q4wEt27TsgD08l9cH542oFLuKLuMwzTYR2qjNknulZsuDuDZ+K7a8e0v4beW1ZcxyxkhgwODzA7dD4UziXgvWeFbdL24mt3geQRq9tK2QcEjOQMdDWdsdXns5DJp+oz2rnYtBO0efQ4Iz86sdT4h1+704afqmo3M9qSrhLjDEkbg8xGfvq1FLNP7ONVnu5byzu7iWYhVkj7VyxA6MBk+q1uCu1eQcEXxtOJrJywWOVzC59GGB9/LXspXFZM0akasUriD8vwrql5aWlDLKW71CS4mEDIoVe8COtEx/7vF/M39KqmOL/wD9pq2gGbSM/wAbfgtORQm9qILcI6ZKP+FqFo/4j+tBK2G+dHe0k8/AkTeU1o3/ANiVXgGu/wCK+yR4X8Ur68f9yHXdUNrYmS15O0ZuUMRkDz286xcuv6kt00DXFxIyjJ7QAqdvLyra3B0W7i7KZnxnrHFIDnz2FU+o2ayW5trO8u2jxjkkspMY5s+8F86fkuX2sT43Jgxw2zh+6I+E51uZROFEbGNldF6Egrgj5Vp9Fbl440k+cFwPuU1QcP2jW86BIXSFYmGXRlJORvuBV9pAzxvpGPCC5P8AhWqan+GkTTyjLzEXHqv9M1V5/vMv85oZqnuz+sy/zmg7m4itoXmnkWONBlmY4AFeZ9z6Cuio4stobvSntp7eGd53WGHtIw3I7HHMM+QydvKvLuKeHL3TL66uEsJIbASExvH3lC52zjp88V6PHNcalxIk86mCxsbcyJHIMMXfKh38u6GwOozk77Cwubq2uY57eK4gaZo2/RlxuCD4fWmRk4FZRUz59mu3lldS0gjJOFyMgfECmRgyusZXEZPu+daHVNNhh1SB5YXNu5HapGcMB44PwoHXNPXTNTuIbVmkt4nBjkYblTuM+taVJPoQ8Uo8mtzZx8NhrVI5FRCjd3s2BIPvDxI9Ceh23288mjHaHYA+OKuDrv6pLaIi9lJgkN1Rh1wfKqhnEhOOtVxxcW7DmnGaVHJLIkQhyHgEglMLDus2Mb+PTatwby24s4t0qKaMwQTQLBmEIrqAhIHQ9CPLpWELBSDmt57LdN+0a/FcOSVs4TLy4zhmyo3+BJo5OI2Ux8yo2+lcC6Npt39q5JLuRSDH9o5SIz5gBRk/HPpitMRTqQ1gcnLs2Ul0Mx6V1OrqqQw+qyvC4ljOGXcetXmm3KT2MbL3Q75wfA4G2flVBq36RGx0o/hi4E2lzKU5WjnCnfY907/dWj2KFp7Q7iM8DCESL2itbMVz0AkQk/SqR9f0qPdtStRj/wBUVt7DQdPujDe3MZm5oghgfBibHiVxuen0q1j0XS4zzRaPYqfMWq/lXQ0us9Omoq7OH5HxcddJPI6r4PLjxhoUfv6tB8iW/AUg400J8iG9aYjqIYJGI/w16zyWdrv2VpBj+BFodtctVPK2qWSt+6JVJ/Gnvyc/ZI56/C+lfcn+6/4eapryTrzW+naxMp8Y9OlI/CidJubu14gg1i80nULewtbWUPLcRdmAWKAdfga9EGrW8hCpNJIT07ON3z8wKkExcZAmA82Ur+NJy6/Jki4S6Zu0ng9NpciyY7tFILtLvM8YIWTvjJ8DVXqltczX1pPFHDNFCGPZyylQshxyvgKeYgcwA2xn6HXDqtzKq4A5zgDoKbzgjrXMunZ6BLgz2qcPXd2LiWPWpIZJ1HahYMpsMDlXO22Bvk1VcOcLahYXMl7qV4ly7RkIMsGU74J8D18a2bHpg1EdjRU2lQVFXZhNUtFkuY5vFegqivf1i/1FCpJI6joOlaXVG+yai8E2yE5BHTlO9C3NlEk1x9nVmV87sNzRi6NL+pUjy+Zf0jeYJpm46Ve6/pot7kLGuXffAqvFhMpAcYJ8K1xmmrOTPFJSoZp1pJf3kcEMRcuwGBtnPrXvfC2hWuhWUkVvl5ZWDTSt1cgbfADOw/zrCez7RBEx1CQH3uSLI8ehPy6fM16lB+zz6ms2fJfCH4YbVbH0hpc0hNZh43FdSZpagDDS9mWHbDKeIqRrhdMtpJLBFaJ2DMmSdwD+ZoecjDlmAUDcnwqhnvri0l7SF8Z37M7gj+IVoXItujUQ+1B7K1W3GjiRkGATc4zv/LVbde0+7nyE0DT8+cpaT7tql4e1The9gnn1rTP0qvy4VWYMRjyPr40RqHEvCllbS/7L4YiafHckltI2VT5+8T0q6a6oW0+0VlpxZxRqL8um6JppOf8Au2llyPqTVsW9qk8fMkc8CeQigi+44NZaTjqdVKRy6gkXjHHciFB8FVcCp49ds7iAStG8ufeMskrkfRhRf9CJX7l3Hdce/aPs8y3U0p2KmZAD8GDAffV7aWmtG3e41K2MRiGXDXKyfgTWNj1jS5Si4WBlYEOI+XBG/vHJrRWly4iKRSt2T4JCts350tjYpV2XUUuRtRAfNVUEmAKMR81QYF5prGouY1xagEB1TTLbUVAmBV19116j86rrex5JJIiS5Ugc+Ou1XbMN98DzqK0v9MtZJJbu4Gc7IgLE7Uab6Lxywh9zKDVtGIXtCAcdBisXqiGKXkHvE7enrXpOscS2E0ZS3tXx+9KQPuGaxtybKSeSaQBmYYA5tlHkKbjxz9zLn1uDpGo4RdH0iwEX9leQj1B/19a1iOsUIMjBB/EcV5VHqi2UfZ2shhXOcIxGT9aBuNYZty+T6nOas9Pu7Zmet/liesTa1pkP7S+gHwbP4UDNxXpMewnZ/wCSMn8a8km1Nj0IodtQf9/6UfTRKeryv2PZE4q0dlBN3y58DG2R91JXi/25vFq6h6eIfU5f0La61u9m2PKoHTxOfPyoGPUCshF0vPGevL1+PrT3jJ3A2oSVCasqNMk0WsOqWdvE6xsTzNzbrjy/KnRalY3TcglWNztiTYH59KoUgkmk7KCOSWQ9FjUsT8hVlZ8HavfAtbxW5wcENdRgqfIjPWptiV3SH61ObRbQWS9nJ3mlkSJefJ2XvYzjGfKqeSe8lAWae8kAzjtJmPXrsTWoh9nXFUgCrYl/LkJI+pAH31e6X7HuIbjvXstvaLjIDPzMfkNhVk0kLlyzC2rEIob3vU1b6bf3NkwMDkLndDup+VehWfsYVGzf63tnYRQ4P3mtBYezHhu1/aSXt2w8GkwP8IH41SXI2MkuzF6brsMwC3CmF/3j7p+f51oIJRygg5B6GtW3BfD5tXgj0lI+ZeXtubvr6gk15Fx7BqPB062EV2eS6DNFIhxlB12/sncf0pext0MWWLRe6xxdpmls0bu88y7GKAAkH1JIA/Gs3Hxxqt7fdlZ2VsIW6ZJLKPMnOPurEF8nmz13q3t5BYW/KP2jd5/j4D5U9YYrsy5NTJLg0d9rMqoTcXTSc3UA8o+S1Q3WuOxIQlRVTd3bSsST8KDLknOaakl0ZWnN3PktG1SQ9WYn41A9+x8T9aBJpM1AqKQU9058ahaZj41FmkqBHlya4HNMpwqBH70lLSUCGv8AtTMczJBKfN4VyfmACa2fs80fQdcklXVrCJpQ36IIWVWwNwRnrWH7vhRej6vcaHepcqztbcwMoXqvkw9R99ZEdacbjwe6WmgaDBBi10WAIvdMRh2+h2NHwRi2ULb2dtbDYYGF/CgdI1NNTtIrntA0UoG6nIVseHoRuKshEqkhd8HGw6HYCrWYn+opeQnvT4H8C5++u5QQeYyP/McfhUqxHywMkUDqOt6PpQZtR1O0t8ZyJJQD9OtHkAUiqDlY0Bz1xk9anKd497A8qxd77TeHLbm+zSXV2QesUBVT8GbArMaj7Y3yV0/SoIx0DTzF2/uqMf4qiaLbJHrTBApLHYDcnyr5e9oGv/8AaTii7vlP6up7G3Gf+GpOD8yS3zq34h9o/EOp2k9u1+YYpVKMlvEsYKkYIOct09RWD5hTca9yk1XBPaD9YUkZC976VPPMTnfrQ9udnPwFNkbrTDPLsjdsmkpM0maJB1IaTNdUILmkzXUlQg4U9aYKetAgtdWr0bgyfU9Mgve1EYlBIUjwyQD88ZrqrviMWOXwdnG3Wnrv3QoOfDG9UEmtSDZezT4DmP37UM2o3VywjVppSxwEXbPwA8aQsTOh6iK4R6Hw1xfccKJNHHFBcQyDuwzzcgQ5z5EkeOMdc+dP1P2r8QXORbXVvaKf/LW3Of7z/lRei+y+PUNIiu9Sv3s5nALRwxZyOue8Nifh4VPqXsh0+SImy1S9ik5e72gV1z6gY/GjaXbKNOTtRMJqfF2qagCL7U7yceUtyQP7qYFUh1IIT2ShM/8AhIF+/rReu8N3egXv2XUUIJ3SRPckHmD/AE60AyIgHKKYlF9CZTmuOhBPPcSYRC7+pLGjLfS76c9+RYgfEn+g/OhtKOL2T0FG3WqyRyGK35e77znf5Ci+6RVO1cmAX0KWkzQLKJSvvOFxv5UIWpZXLsWY5JqItTEhTYZbfsz6t/SmyGnQ7QL6jNROd6gtja6kpaJBa6krqhDq6upRQIKKO0uxk1G/t7OIHmmcLn90eJ+QyaCQZNeh8B6T9lgOpTqBLMvLCD1VPP54+nxpeSW1DMcd0qNrbRx21vFBD3YokCIo8ABgV1Q9pXVh5OnZ4WsajxNEWzCCZJI3aNlYESL1X1FQA4GaQykbAV0as5t1yey+z/VrIyrAnEV7cTkHMFxgKR5qOo6efjXo/MVUOSMEV8pdq8ZWSN2R0PMGU4IrTWPHWvQLBFJdmaLI2fr9azzwv2NuPURfDR7PxlbaHd6O44glihts92QvysreHKfP0rwPVIraC9kjsbr7Vag/o5SpUkeoI60bxbrd3rOrN9qc9nB3Io87J5n4nxPwqoFXxQ2rsVqMik6SOhXs5WfJPN50yQ7t6nNPyApwKHc7mm0Z2NakiTtJVTzNcamsh33byWrFAiYjJI2FCtuallaoaiKnCurhS1CCUtJS1CHUopKco3FQhdcLaR/tbUVR1/V4u/KfMeA+f516iAAoVQAB0A8KyXs7iAsbybO7TBceXKP+atYTuaxZncqN+GKUbEJYGupD1paUOP/Z"/>
          <p:cNvSpPr>
            <a:spLocks noChangeAspect="1" noChangeArrowheads="1"/>
          </p:cNvSpPr>
          <p:nvPr/>
        </p:nvSpPr>
        <p:spPr bwMode="auto">
          <a:xfrm>
            <a:off x="368300" y="-334963"/>
            <a:ext cx="1552575" cy="13430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0" name="Picture 8" descr="http://www.eyegaze.com/wp-content/uploads/EyeTracking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673" y="692696"/>
            <a:ext cx="2661379" cy="18315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utoShape 10" descr="data:image/jpeg;base64,/9j/4AAQSkZJRgABAQAAAQABAAD/2wCEAAkGBwgHBgkIBwgKCgkLDRYPDQwMDRsUFRAWIB0iIiAdHx8kKDQsJCYxJx8fLT0tMTU3Ojo6Iys/RD84QzQ5OjcBCgoKDQwNGg8PGjclHyU3Nzc3Nzc3Nzc3Nzc3Nzc3Nzc3Nzc3Nzc3Nzc3Nzc3Nzc3Nzc3Nzc3Nzc3Nzc3Nzc3N//AABEIAHUAqQMBIgACEQEDEQH/xAAcAAEAAgMBAQEAAAAAAAAAAAAABwgBBQYDBAL/xAA7EAABAwMCAwYCCAQHAQAAAAABAAIDBAURBiEHEjETQVFhcYEiMggUUmKRobHRFkKCshcjVnN0k+IV/8QAFgEBAQEAAAAAAAAAAAAAAAAAAAEC/8QAGhEBAAIDAQAAAAAAAAAAAAAAAAECITFREf/aAAwDAQACEQMRAD8Ag5ERAREQbPT18rtPXOG42ucxVMR9njva4d4PeFbjSl7g1FYaK7UoxHUxBxbnPI4bOb7HIVNFNn0ddRObVV2nZ35Y9pqqfJ2DhgPA9Rg+xQTsiIgIiICIiAiIgL8vcGjJ2C/S0WuLnPZtKXO5UoYZqanc9naHAz+/h5ok6c9r3iXa9KtlpoiKq5BuWU7T0z9o9wVfNTayvmp5i+7V8j4s/DTx/BE30aP1OVpauqnrKiSoqpXSzSOLnyOOS4+K8FfeM1rMZtmQ9URFGxERAREQEREBdtwZnkg4jWkMOBKZI3ehY79lxKlzgLaqWC51eoLvLFTRwRiOmfUSBjXOd8zhnrgDGfMoLCjosrm6rXelKNzmz3+3hw3w2YOP5LRVnGXRdMcMrp6g9/Y0z/1dgIJALg0EuIAG5JXM3nX+lbLMIbhe6ZkucckfNKR6hgOPdRbxC4wWu/aarLTZqa4QzVHKwzSta1vJkFw2cTuMj3UL5GdkFvbhrrS1uZE+rvtEwTRiWPlk5i5h6EBuThLJrrS99fyWy9U0khziN5Mbzj7rwCqhE+AQHbB3QXap62lqi8U1TDMWfMI5A7l9cL3yqX2C+XDT9yjr7TUvp52HctOzx9kjvHqpdHH4gY/h/Pn9a/8AKCc1GnHi+R0GiZaGORpnr5Ww4BBIaDzO/tx7rkK3j5UzUs0UFhbFI9jmsk+tZ5CRgHHL3dVGmoLxQXOjtsdJa20tRTxEVdSZC99XIcZe4n0J/qKDRnqsIeqICIiAiIgIiICIiDaaZo46+/26lnidLDLUsbKxocS5mfiG2/TPRdDxcrbZXawlfZJoJqCKnihhMB/y2hrccre7A8lx0Mr4XiSKR7Hjo5pIPn0W01S6GW6vqqdkMUVUxk8cMJy2Frh8nQfL06IjTplERTKIiAiIgIiIC+iKm7SjmqO2hb2TmN7NzwHu5s7tHeBjfwyF86IB67IiICIiAiIgIiICIgGUH32az3C+VzKG00r6qpcC4Rsx0HUknYKRYOB+o6izwzmekhr3SO7SmmkOGMwMfE0H4s5yOnTdY+j1Q1z9YS10VM91HHSvilmx8LSSCBnvO3TwVjseSCr8/BrWkRPLQ08oHeyqZv8AiQtRcuHWrrbEZKmxVZZnGYQJd/RpJVuFjCCmn8MX/vsd0z/w5P2WrkjdG9zJGua9pIc1wwQR1BCu89wa0knYDKpbfKptberhVs+WepkkHo5xKD4UREBFkeKslw04fafl0Ta6i72elqaupi7d0k0eXEOOW/lhBWwbr1ML2xtlcx4jcS1ry3AJGMgHvxkfiFbX/DzR/wDp2g/6lGH0gWPoKCy2i3W0QWqDml7SKPDGv+UN22GxJ88oIURCiAiIgIiICIiAstWF6U8Uk88cMDC+WR4YxgGS5xOwQWi4MQXWDQtIy7xtjy4mmbyBrhDty8wHf1O++MLvF4ULHMpIGyAB7Y2hwHccbr3QFgnAQnCg3jBxR5hPp/TU+27KysYfxYw/qfYIPfizxWYxs9i0xKHvILKmuYchoOxYzxPi7u7t+kEnrsmSiAiLIQb3RFidqPVFutfKTHNMDNgHaMbuPlsPzVwYY2RRtjjaGsYA1rQNgB3KLOBei5LLbHX64N5au4RjsoyN4os5Hu7Y+QwpWQYwvivFsp7va6q3VgJp6qJ0cgHXBGNvNfciCnGstPT6X1FWWmoeJDC4GOQfzsO7T5HHd45WkVh+NfD6t1A6K+WSLtqyCIRT042dIwEkOb4kZO3ePTevtRTy00zoKmF8MrNnRyNLXD1B6IPJEwiAiIgLe6OfZf8A7UMGpKcyW6ciN8rJCx0BPR4I2x457lokBwgsYzgXpORwkZX3Ysd8QDZ4y0jr17Poum01w20zpurbWW6hL6tow2aokMjmebc7A+YC4Pg1xIt8FqptO3ypME8Ti2lnlIEbmH5WF3cRuBnbGFNbTkZQBsFh72saXPPK0DJJ6ALT6n1PadMURqrvVshafkjBzJIfBrepVeeIPFK66qElHSZoLUdjA13xyj77h/aNvVB1HFriuKoS2LS857Agsqq1n84+zGfDxP4ecKoTzHJRAREQF1vDDTg1Pq+iopW5poiZ6n/bYRt7ktHuuSHXdWH+j1YPqOn6m9TMxLXyckRPXsmHH5uz+AQSyxoY0NaAABgAbAL9IiAiIgwQtJqDT2n7rEai/W+jnELCTNOwAsaNz8XcFtK2rp6GkmqquZkMELC+SR5wGtHUlVq4kcUblqeWahtz3Ulmd8PZADnnHi8+H3R75QaviTdNM3C6Qx6TtjKSlpg5j5WsDRUHOzgOuNu/fdccsk5WEBERAREQZHXyXbWHinqqx0X1Onr2zwNj5Im1MYeYfMHqfQ5C4hEH23S6V13q31dzq5aqof8ANJK4k+g8B5BfEiICIiAiIOqD7bLbai8XWlttG3mqKmQRsHdk958h1VybRb4LVa6W30rcQ00TY2DyAwoN+jzpgVVxqtRVDMx0uYKbI6yEfEfZpA/qU+jogyiIgLBOFlc7r7UA0zpO4XXYyxR8sI8ZHHlb+Zz7IIn4862dUVB0xbZsQRYdWvb/ADv6iP0GxPmR4KF16TzSTyySzPdJJI4ue9xyXOO5JPqvNAREQEREBERAREQEREBERAWQiILh6Is9PYtK2ygpR8LIGuc7GOd7hlzvclb5EQEREBRH9I6eRmmLZCx2GSVmXDxww4WEQV6yiIgIiICwiIP/2Q=="/>
          <p:cNvSpPr>
            <a:spLocks noChangeAspect="1" noChangeArrowheads="1"/>
          </p:cNvSpPr>
          <p:nvPr/>
        </p:nvSpPr>
        <p:spPr bwMode="auto">
          <a:xfrm>
            <a:off x="63500" y="-533400"/>
            <a:ext cx="1609725" cy="11144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2" descr="data:image/jpeg;base64,/9j/4AAQSkZJRgABAQAAAQABAAD/2wCEAAkGBwgHBgkIBwgKCgkLDRYPDQwMDRsUFRAWIB0iIiAdHx8kKDQsJCYxJx8fLT0tMTU3Ojo6Iys/RD84QzQ5OjcBCgoKDQwNGg8PGjclHyU3Nzc3Nzc3Nzc3Nzc3Nzc3Nzc3Nzc3Nzc3Nzc3Nzc3Nzc3Nzc3Nzc3Nzc3Nzc3Nzc3N//AABEIAHUAqQMBIgACEQEDEQH/xAAcAAEAAgMBAQEAAAAAAAAAAAAABwgBBQYDBAL/xAA7EAABAwMCAwYCCAQHAQAAAAABAAIDBAURBiEHEjETQVFhcYEiMggUUmKRobHRFkKCshcjVnN0k+IV/8QAFgEBAQEAAAAAAAAAAAAAAAAAAAEC/8QAGhEBAAIDAQAAAAAAAAAAAAAAAAECITFREf/aAAwDAQACEQMRAD8Ag5ERAREQbPT18rtPXOG42ucxVMR9njva4d4PeFbjSl7g1FYaK7UoxHUxBxbnPI4bOb7HIVNFNn0ddRObVV2nZ35Y9pqqfJ2DhgPA9Rg+xQTsiIgIiICIiAiIgL8vcGjJ2C/S0WuLnPZtKXO5UoYZqanc9naHAz+/h5ok6c9r3iXa9KtlpoiKq5BuWU7T0z9o9wVfNTayvmp5i+7V8j4s/DTx/BE30aP1OVpauqnrKiSoqpXSzSOLnyOOS4+K8FfeM1rMZtmQ9URFGxERAREQEREBdtwZnkg4jWkMOBKZI3ehY79lxKlzgLaqWC51eoLvLFTRwRiOmfUSBjXOd8zhnrgDGfMoLCjosrm6rXelKNzmz3+3hw3w2YOP5LRVnGXRdMcMrp6g9/Y0z/1dgIJALg0EuIAG5JXM3nX+lbLMIbhe6ZkucckfNKR6hgOPdRbxC4wWu/aarLTZqa4QzVHKwzSta1vJkFw2cTuMj3UL5GdkFvbhrrS1uZE+rvtEwTRiWPlk5i5h6EBuThLJrrS99fyWy9U0khziN5Mbzj7rwCqhE+AQHbB3QXap62lqi8U1TDMWfMI5A7l9cL3yqX2C+XDT9yjr7TUvp52HctOzx9kjvHqpdHH4gY/h/Pn9a/8AKCc1GnHi+R0GiZaGORpnr5Ww4BBIaDzO/tx7rkK3j5UzUs0UFhbFI9jmsk+tZ5CRgHHL3dVGmoLxQXOjtsdJa20tRTxEVdSZC99XIcZe4n0J/qKDRnqsIeqICIiAiIgIiICIiDaaZo46+/26lnidLDLUsbKxocS5mfiG2/TPRdDxcrbZXawlfZJoJqCKnihhMB/y2hrccre7A8lx0Mr4XiSKR7Hjo5pIPn0W01S6GW6vqqdkMUVUxk8cMJy2Frh8nQfL06IjTplERTKIiAiIgIiIC+iKm7SjmqO2hb2TmN7NzwHu5s7tHeBjfwyF86IB67IiICIiAiIgIiICIgGUH32az3C+VzKG00r6qpcC4Rsx0HUknYKRYOB+o6izwzmekhr3SO7SmmkOGMwMfE0H4s5yOnTdY+j1Q1z9YS10VM91HHSvilmx8LSSCBnvO3TwVjseSCr8/BrWkRPLQ08oHeyqZv8AiQtRcuHWrrbEZKmxVZZnGYQJd/RpJVuFjCCmn8MX/vsd0z/w5P2WrkjdG9zJGua9pIc1wwQR1BCu89wa0knYDKpbfKptberhVs+WepkkHo5xKD4UREBFkeKslw04fafl0Ta6i72elqaupi7d0k0eXEOOW/lhBWwbr1ML2xtlcx4jcS1ry3AJGMgHvxkfiFbX/DzR/wDp2g/6lGH0gWPoKCy2i3W0QWqDml7SKPDGv+UN22GxJ88oIURCiAiIgIiICIiAstWF6U8Uk88cMDC+WR4YxgGS5xOwQWi4MQXWDQtIy7xtjy4mmbyBrhDty8wHf1O++MLvF4ULHMpIGyAB7Y2hwHccbr3QFgnAQnCg3jBxR5hPp/TU+27KysYfxYw/qfYIPfizxWYxs9i0xKHvILKmuYchoOxYzxPi7u7t+kEnrsmSiAiLIQb3RFidqPVFutfKTHNMDNgHaMbuPlsPzVwYY2RRtjjaGsYA1rQNgB3KLOBei5LLbHX64N5au4RjsoyN4os5Hu7Y+QwpWQYwvivFsp7va6q3VgJp6qJ0cgHXBGNvNfciCnGstPT6X1FWWmoeJDC4GOQfzsO7T5HHd45WkVh+NfD6t1A6K+WSLtqyCIRT042dIwEkOb4kZO3ePTevtRTy00zoKmF8MrNnRyNLXD1B6IPJEwiAiIgLe6OfZf8A7UMGpKcyW6ciN8rJCx0BPR4I2x457lokBwgsYzgXpORwkZX3Ysd8QDZ4y0jr17Poum01w20zpurbWW6hL6tow2aokMjmebc7A+YC4Pg1xIt8FqptO3ypME8Ti2lnlIEbmH5WF3cRuBnbGFNbTkZQBsFh72saXPPK0DJJ6ALT6n1PadMURqrvVshafkjBzJIfBrepVeeIPFK66qElHSZoLUdjA13xyj77h/aNvVB1HFriuKoS2LS857Agsqq1n84+zGfDxP4ecKoTzHJRAREQF1vDDTg1Pq+iopW5poiZ6n/bYRt7ktHuuSHXdWH+j1YPqOn6m9TMxLXyckRPXsmHH5uz+AQSyxoY0NaAABgAbAL9IiAiIgwQtJqDT2n7rEai/W+jnELCTNOwAsaNz8XcFtK2rp6GkmqquZkMELC+SR5wGtHUlVq4kcUblqeWahtz3Ulmd8PZADnnHi8+H3R75QaviTdNM3C6Qx6TtjKSlpg5j5WsDRUHOzgOuNu/fdccsk5WEBERAREQZHXyXbWHinqqx0X1Onr2zwNj5Im1MYeYfMHqfQ5C4hEH23S6V13q31dzq5aqof8ANJK4k+g8B5BfEiICIiAiIOqD7bLbai8XWlttG3mqKmQRsHdk958h1VybRb4LVa6W30rcQ00TY2DyAwoN+jzpgVVxqtRVDMx0uYKbI6yEfEfZpA/qU+jogyiIgLBOFlc7r7UA0zpO4XXYyxR8sI8ZHHlb+Zz7IIn4862dUVB0xbZsQRYdWvb/ADv6iP0GxPmR4KF16TzSTyySzPdJJI4ue9xyXOO5JPqvNAREQEREBERAREQEREBERAWQiILh6Is9PYtK2ygpR8LIGuc7GOd7hlzvclb5EQEREBRH9I6eRmmLZCx2GSVmXDxww4WEQV6yiIgIiICwiIP/2Q=="/>
          <p:cNvSpPr>
            <a:spLocks noChangeAspect="1" noChangeArrowheads="1"/>
          </p:cNvSpPr>
          <p:nvPr/>
        </p:nvSpPr>
        <p:spPr bwMode="auto">
          <a:xfrm>
            <a:off x="215900" y="-381000"/>
            <a:ext cx="1609725" cy="11144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6" name="Picture 14" descr="http://www.eyes.arizona.edu/Research/VisualDevelopment/TOVSP/pupilomete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8673" y="3689572"/>
            <a:ext cx="2857500" cy="19716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F302176B-0E47-46AC-8F43-DAB4B8A37D06}" type="slidenum">
              <a:rPr lang="tr-TR" smtClean="0"/>
              <a:t>70</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80"/>
                                        </p:tgtEl>
                                        <p:attrNameLst>
                                          <p:attrName>style.visibility</p:attrName>
                                        </p:attrNameLst>
                                      </p:cBhvr>
                                      <p:to>
                                        <p:strVal val="visible"/>
                                      </p:to>
                                    </p:set>
                                    <p:anim calcmode="lin" valueType="num">
                                      <p:cBhvr additive="base">
                                        <p:cTn id="13" dur="500" fill="hold"/>
                                        <p:tgtEl>
                                          <p:spTgt spid="3080"/>
                                        </p:tgtEl>
                                        <p:attrNameLst>
                                          <p:attrName>ppt_x</p:attrName>
                                        </p:attrNameLst>
                                      </p:cBhvr>
                                      <p:tavLst>
                                        <p:tav tm="0">
                                          <p:val>
                                            <p:strVal val="1+#ppt_w/2"/>
                                          </p:val>
                                        </p:tav>
                                        <p:tav tm="100000">
                                          <p:val>
                                            <p:strVal val="#ppt_x"/>
                                          </p:val>
                                        </p:tav>
                                      </p:tavLst>
                                    </p:anim>
                                    <p:anim calcmode="lin" valueType="num">
                                      <p:cBhvr additive="base">
                                        <p:cTn id="14"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086"/>
                                        </p:tgtEl>
                                        <p:attrNameLst>
                                          <p:attrName>style.visibility</p:attrName>
                                        </p:attrNameLst>
                                      </p:cBhvr>
                                      <p:to>
                                        <p:strVal val="visible"/>
                                      </p:to>
                                    </p:set>
                                    <p:anim calcmode="lin" valueType="num">
                                      <p:cBhvr additive="base">
                                        <p:cTn id="31" dur="500" fill="hold"/>
                                        <p:tgtEl>
                                          <p:spTgt spid="3086"/>
                                        </p:tgtEl>
                                        <p:attrNameLst>
                                          <p:attrName>ppt_x</p:attrName>
                                        </p:attrNameLst>
                                      </p:cBhvr>
                                      <p:tavLst>
                                        <p:tav tm="0">
                                          <p:val>
                                            <p:strVal val="1+#ppt_w/2"/>
                                          </p:val>
                                        </p:tav>
                                        <p:tav tm="100000">
                                          <p:val>
                                            <p:strVal val="#ppt_x"/>
                                          </p:val>
                                        </p:tav>
                                      </p:tavLst>
                                    </p:anim>
                                    <p:anim calcmode="lin" valueType="num">
                                      <p:cBhvr additive="base">
                                        <p:cTn id="32" dur="500" fill="hold"/>
                                        <p:tgtEl>
                                          <p:spTgt spid="308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7895" y="4581128"/>
            <a:ext cx="4572000" cy="1692771"/>
          </a:xfrm>
          <a:prstGeom prst="rect">
            <a:avLst/>
          </a:prstGeom>
        </p:spPr>
        <p:txBody>
          <a:bodyPr>
            <a:spAutoFit/>
          </a:bodyPr>
          <a:lstStyle/>
          <a:p>
            <a:pPr algn="just"/>
            <a:r>
              <a:rPr lang="tr-TR" sz="3200" b="1" dirty="0">
                <a:solidFill>
                  <a:srgbClr val="FF0000"/>
                </a:solidFill>
              </a:rPr>
              <a:t>Voice </a:t>
            </a:r>
            <a:r>
              <a:rPr lang="tr-TR" sz="3200" b="1" dirty="0" err="1">
                <a:solidFill>
                  <a:srgbClr val="FF0000"/>
                </a:solidFill>
              </a:rPr>
              <a:t>pitch</a:t>
            </a:r>
            <a:r>
              <a:rPr lang="tr-TR" sz="3200" b="1" dirty="0">
                <a:solidFill>
                  <a:srgbClr val="FF0000"/>
                </a:solidFill>
              </a:rPr>
              <a:t> </a:t>
            </a:r>
            <a:r>
              <a:rPr lang="tr-TR" sz="3200" b="1" dirty="0" err="1" smtClean="0">
                <a:solidFill>
                  <a:srgbClr val="FF0000"/>
                </a:solidFill>
              </a:rPr>
              <a:t>analysis</a:t>
            </a:r>
            <a:endParaRPr lang="tr-TR" sz="3200" b="1" dirty="0" smtClean="0">
              <a:solidFill>
                <a:srgbClr val="FF0000"/>
              </a:solidFill>
            </a:endParaRPr>
          </a:p>
          <a:p>
            <a:pPr algn="just"/>
            <a:r>
              <a:rPr lang="tr-TR" sz="2400" dirty="0" err="1" smtClean="0"/>
              <a:t>Measurement</a:t>
            </a:r>
            <a:r>
              <a:rPr lang="tr-TR" sz="2400" dirty="0" smtClean="0"/>
              <a:t> of </a:t>
            </a:r>
            <a:r>
              <a:rPr lang="tr-TR" sz="2400" dirty="0" err="1" smtClean="0"/>
              <a:t>emotional</a:t>
            </a:r>
            <a:r>
              <a:rPr lang="tr-TR" sz="2400" dirty="0"/>
              <a:t> </a:t>
            </a:r>
            <a:r>
              <a:rPr lang="tr-TR" sz="2400" dirty="0" err="1" smtClean="0"/>
              <a:t>reactions</a:t>
            </a:r>
            <a:r>
              <a:rPr lang="tr-TR" sz="2400" dirty="0" smtClean="0"/>
              <a:t> </a:t>
            </a:r>
            <a:r>
              <a:rPr lang="tr-TR" sz="2400" dirty="0" err="1"/>
              <a:t>through</a:t>
            </a:r>
            <a:r>
              <a:rPr lang="tr-TR" sz="2400" dirty="0"/>
              <a:t> </a:t>
            </a:r>
            <a:r>
              <a:rPr lang="tr-TR" sz="2400" dirty="0" err="1"/>
              <a:t>changes</a:t>
            </a:r>
            <a:r>
              <a:rPr lang="tr-TR" sz="2400" dirty="0"/>
              <a:t> </a:t>
            </a:r>
            <a:r>
              <a:rPr lang="tr-TR" sz="2400" dirty="0" smtClean="0"/>
              <a:t>in </a:t>
            </a:r>
            <a:r>
              <a:rPr lang="tr-TR" sz="2400" dirty="0" err="1" smtClean="0"/>
              <a:t>the</a:t>
            </a:r>
            <a:r>
              <a:rPr lang="tr-TR" sz="2400" dirty="0" smtClean="0"/>
              <a:t> </a:t>
            </a:r>
            <a:r>
              <a:rPr lang="tr-TR" sz="2400" dirty="0" err="1"/>
              <a:t>respondent’s</a:t>
            </a:r>
            <a:r>
              <a:rPr lang="tr-TR" sz="2400" dirty="0"/>
              <a:t> </a:t>
            </a:r>
            <a:r>
              <a:rPr lang="tr-TR" sz="2400" dirty="0" err="1"/>
              <a:t>voice</a:t>
            </a:r>
            <a:r>
              <a:rPr lang="tr-TR" sz="2400" dirty="0"/>
              <a:t>.</a:t>
            </a:r>
          </a:p>
        </p:txBody>
      </p:sp>
      <p:sp>
        <p:nvSpPr>
          <p:cNvPr id="4" name="Dikdörtgen 3"/>
          <p:cNvSpPr/>
          <p:nvPr/>
        </p:nvSpPr>
        <p:spPr>
          <a:xfrm>
            <a:off x="683568" y="2276872"/>
            <a:ext cx="4572000" cy="1323439"/>
          </a:xfrm>
          <a:prstGeom prst="rect">
            <a:avLst/>
          </a:prstGeom>
        </p:spPr>
        <p:txBody>
          <a:bodyPr>
            <a:spAutoFit/>
          </a:bodyPr>
          <a:lstStyle/>
          <a:p>
            <a:pPr algn="just"/>
            <a:r>
              <a:rPr lang="tr-TR" sz="3200" b="1" dirty="0" err="1">
                <a:solidFill>
                  <a:srgbClr val="FF0000"/>
                </a:solidFill>
              </a:rPr>
              <a:t>Response</a:t>
            </a:r>
            <a:r>
              <a:rPr lang="tr-TR" sz="3200" b="1" dirty="0">
                <a:solidFill>
                  <a:srgbClr val="FF0000"/>
                </a:solidFill>
              </a:rPr>
              <a:t> </a:t>
            </a:r>
            <a:r>
              <a:rPr lang="tr-TR" sz="3200" b="1" dirty="0" err="1" smtClean="0">
                <a:solidFill>
                  <a:srgbClr val="FF0000"/>
                </a:solidFill>
              </a:rPr>
              <a:t>latency</a:t>
            </a:r>
            <a:r>
              <a:rPr lang="tr-TR" sz="1000" dirty="0" smtClean="0"/>
              <a:t>(gecikme)</a:t>
            </a:r>
          </a:p>
          <a:p>
            <a:pPr algn="just"/>
            <a:r>
              <a:rPr lang="en-US" sz="2400" dirty="0" smtClean="0"/>
              <a:t>The </a:t>
            </a:r>
            <a:r>
              <a:rPr lang="en-US" sz="2400" dirty="0"/>
              <a:t>amount of time it takes </a:t>
            </a:r>
            <a:r>
              <a:rPr lang="en-US" sz="2400" dirty="0" smtClean="0"/>
              <a:t>to</a:t>
            </a:r>
            <a:r>
              <a:rPr lang="tr-TR" sz="2400" dirty="0" smtClean="0"/>
              <a:t> </a:t>
            </a:r>
            <a:r>
              <a:rPr lang="tr-TR" sz="2400" dirty="0" err="1" smtClean="0"/>
              <a:t>respond</a:t>
            </a:r>
            <a:r>
              <a:rPr lang="tr-TR" sz="2400" dirty="0" smtClean="0"/>
              <a:t> </a:t>
            </a:r>
            <a:r>
              <a:rPr lang="tr-TR" sz="2400" dirty="0" err="1"/>
              <a:t>to</a:t>
            </a:r>
            <a:r>
              <a:rPr lang="tr-TR" sz="2400" dirty="0"/>
              <a:t> a </a:t>
            </a:r>
            <a:r>
              <a:rPr lang="tr-TR" sz="2400" dirty="0" err="1"/>
              <a:t>question</a:t>
            </a:r>
            <a:r>
              <a:rPr lang="tr-TR" sz="2400" dirty="0"/>
              <a:t>.</a:t>
            </a:r>
          </a:p>
        </p:txBody>
      </p:sp>
      <p:pic>
        <p:nvPicPr>
          <p:cNvPr id="1026" name="Picture 2" descr="http://t3.gstatic.com/images?q=tbn:ANd9GcTzcUYmrmT5HUetvt3VByiuWxcGBaENYzQghaAnPnsS7y2Hjgs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509566"/>
            <a:ext cx="3322066" cy="221471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ikdörtgen 5"/>
          <p:cNvSpPr/>
          <p:nvPr/>
        </p:nvSpPr>
        <p:spPr>
          <a:xfrm>
            <a:off x="691983" y="619774"/>
            <a:ext cx="5383519" cy="1261884"/>
          </a:xfrm>
          <a:prstGeom prst="rect">
            <a:avLst/>
          </a:prstGeom>
        </p:spPr>
        <p:txBody>
          <a:bodyPr wrap="square">
            <a:spAutoFit/>
          </a:bodyPr>
          <a:lstStyle/>
          <a:p>
            <a:r>
              <a:rPr lang="tr-TR" sz="2800" b="1" dirty="0" err="1" smtClean="0">
                <a:solidFill>
                  <a:srgbClr val="FF0000"/>
                </a:solidFill>
              </a:rPr>
              <a:t>Psycho-galvanometer</a:t>
            </a:r>
            <a:r>
              <a:rPr lang="en-US" sz="2400" dirty="0"/>
              <a:t> </a:t>
            </a:r>
            <a:endParaRPr lang="tr-TR" sz="2400" dirty="0" smtClean="0"/>
          </a:p>
          <a:p>
            <a:r>
              <a:rPr lang="tr-TR" sz="2400" dirty="0" smtClean="0"/>
              <a:t>An</a:t>
            </a:r>
            <a:r>
              <a:rPr lang="en-US" sz="2400" dirty="0" smtClean="0"/>
              <a:t> </a:t>
            </a:r>
            <a:r>
              <a:rPr lang="tr-TR" sz="2400" dirty="0" err="1" smtClean="0"/>
              <a:t>instrument</a:t>
            </a:r>
            <a:r>
              <a:rPr lang="tr-TR" sz="2400" dirty="0" smtClean="0"/>
              <a:t> </a:t>
            </a:r>
            <a:r>
              <a:rPr lang="tr-TR" sz="2400" dirty="0" err="1"/>
              <a:t>that</a:t>
            </a:r>
            <a:r>
              <a:rPr lang="tr-TR" sz="2400" dirty="0"/>
              <a:t> </a:t>
            </a:r>
            <a:r>
              <a:rPr lang="tr-TR" sz="2400" dirty="0" err="1" smtClean="0"/>
              <a:t>measures</a:t>
            </a:r>
            <a:r>
              <a:rPr lang="en-US" sz="2400" dirty="0"/>
              <a:t> </a:t>
            </a:r>
            <a:r>
              <a:rPr lang="tr-TR" sz="2400" dirty="0" smtClean="0"/>
              <a:t>a </a:t>
            </a:r>
            <a:r>
              <a:rPr lang="tr-TR" sz="2400" dirty="0" err="1"/>
              <a:t>respondent’s</a:t>
            </a:r>
            <a:r>
              <a:rPr lang="tr-TR" sz="2400" dirty="0"/>
              <a:t> </a:t>
            </a:r>
            <a:r>
              <a:rPr lang="tr-TR" sz="2400" dirty="0" err="1"/>
              <a:t>galvanic</a:t>
            </a:r>
            <a:r>
              <a:rPr lang="tr-TR" sz="2400" dirty="0"/>
              <a:t> </a:t>
            </a:r>
            <a:r>
              <a:rPr lang="tr-TR" sz="2400" dirty="0" smtClean="0"/>
              <a:t>skin</a:t>
            </a:r>
            <a:r>
              <a:rPr lang="en-US" sz="2400" dirty="0" smtClean="0"/>
              <a:t> </a:t>
            </a:r>
            <a:r>
              <a:rPr lang="tr-TR" sz="2400" dirty="0" err="1" smtClean="0"/>
              <a:t>response</a:t>
            </a:r>
            <a:r>
              <a:rPr lang="tr-TR" sz="2400" dirty="0"/>
              <a:t>.</a:t>
            </a:r>
          </a:p>
        </p:txBody>
      </p:sp>
      <p:pic>
        <p:nvPicPr>
          <p:cNvPr id="7" name="Picture 16" descr="http://www.extremenxt.com/images/gsrnx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5503" y="163006"/>
            <a:ext cx="2888985" cy="211386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F302176B-0E47-46AC-8F43-DAB4B8A37D06}" type="slidenum">
              <a:rPr lang="tr-TR" smtClean="0"/>
              <a:t>71</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1+#ppt_w/2"/>
                                          </p:val>
                                        </p:tav>
                                        <p:tav tm="100000">
                                          <p:val>
                                            <p:strVal val="#ppt_x"/>
                                          </p:val>
                                        </p:tav>
                                      </p:tavLst>
                                    </p:anim>
                                    <p:anim calcmode="lin" valueType="num">
                                      <p:cBhvr additive="base">
                                        <p:cTn id="4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 calcmode="lin" valueType="num">
                                      <p:cBhvr additive="base">
                                        <p:cTn id="4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63" t="31836" r="18954" b="34082"/>
          <a:stretch/>
        </p:blipFill>
        <p:spPr bwMode="auto">
          <a:xfrm>
            <a:off x="395536" y="1983954"/>
            <a:ext cx="8377084" cy="2493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descr="http://www.newchildcare.co.uk/ticklis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9980"/>
            <a:ext cx="3571875"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eduwithtechn.files.wordpress.com/2007/02/observationchecklis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725144"/>
            <a:ext cx="1962150" cy="196215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Düz Ok Bağlayıcısı 2"/>
          <p:cNvCxnSpPr/>
          <p:nvPr/>
        </p:nvCxnSpPr>
        <p:spPr>
          <a:xfrm>
            <a:off x="3391347" y="1983954"/>
            <a:ext cx="792088" cy="13681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72</a:t>
            </a:fld>
            <a:endParaRPr lang="tr-TR"/>
          </a:p>
        </p:txBody>
      </p:sp>
    </p:spTree>
    <p:extLst>
      <p:ext uri="{BB962C8B-B14F-4D97-AF65-F5344CB8AC3E}">
        <p14:creationId xmlns:p14="http://schemas.microsoft.com/office/powerpoint/2010/main" val="2297108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p:cTn id="14" dur="1000" fill="hold"/>
                                        <p:tgtEl>
                                          <p:spTgt spid="2054"/>
                                        </p:tgtEl>
                                        <p:attrNameLst>
                                          <p:attrName>ppt_w</p:attrName>
                                        </p:attrNameLst>
                                      </p:cBhvr>
                                      <p:tavLst>
                                        <p:tav tm="0">
                                          <p:val>
                                            <p:fltVal val="0"/>
                                          </p:val>
                                        </p:tav>
                                        <p:tav tm="100000">
                                          <p:val>
                                            <p:strVal val="#ppt_w"/>
                                          </p:val>
                                        </p:tav>
                                      </p:tavLst>
                                    </p:anim>
                                    <p:anim calcmode="lin" valueType="num">
                                      <p:cBhvr>
                                        <p:cTn id="15" dur="1000" fill="hold"/>
                                        <p:tgtEl>
                                          <p:spTgt spid="2054"/>
                                        </p:tgtEl>
                                        <p:attrNameLst>
                                          <p:attrName>ppt_h</p:attrName>
                                        </p:attrNameLst>
                                      </p:cBhvr>
                                      <p:tavLst>
                                        <p:tav tm="0">
                                          <p:val>
                                            <p:fltVal val="0"/>
                                          </p:val>
                                        </p:tav>
                                        <p:tav tm="100000">
                                          <p:val>
                                            <p:strVal val="#ppt_h"/>
                                          </p:val>
                                        </p:tav>
                                      </p:tavLst>
                                    </p:anim>
                                    <p:anim calcmode="lin" valueType="num">
                                      <p:cBhvr>
                                        <p:cTn id="16" dur="1000" fill="hold"/>
                                        <p:tgtEl>
                                          <p:spTgt spid="2054"/>
                                        </p:tgtEl>
                                        <p:attrNameLst>
                                          <p:attrName>style.rotation</p:attrName>
                                        </p:attrNameLst>
                                      </p:cBhvr>
                                      <p:tavLst>
                                        <p:tav tm="0">
                                          <p:val>
                                            <p:fltVal val="90"/>
                                          </p:val>
                                        </p:tav>
                                        <p:tav tm="100000">
                                          <p:val>
                                            <p:fltVal val="0"/>
                                          </p:val>
                                        </p:tav>
                                      </p:tavLst>
                                    </p:anim>
                                    <p:animEffect transition="in" filter="fade">
                                      <p:cBhvr>
                                        <p:cTn id="17" dur="1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al.stagedev3.com/wp-content/uploads/2011/08/confrontational-audit-committe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8680"/>
            <a:ext cx="7920880" cy="374441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ikdörtgen 3"/>
          <p:cNvSpPr/>
          <p:nvPr/>
        </p:nvSpPr>
        <p:spPr>
          <a:xfrm>
            <a:off x="1187624" y="1048380"/>
            <a:ext cx="1062920" cy="584775"/>
          </a:xfrm>
          <a:prstGeom prst="rect">
            <a:avLst/>
          </a:prstGeom>
        </p:spPr>
        <p:txBody>
          <a:bodyPr wrap="none">
            <a:spAutoFit/>
          </a:bodyPr>
          <a:lstStyle/>
          <a:p>
            <a:r>
              <a:rPr lang="tr-TR" sz="3200" b="1" dirty="0" err="1">
                <a:solidFill>
                  <a:srgbClr val="FF0000"/>
                </a:solidFill>
              </a:rPr>
              <a:t>Audit</a:t>
            </a:r>
            <a:endParaRPr lang="tr-TR" sz="3200" b="1" dirty="0">
              <a:solidFill>
                <a:srgbClr val="FF0000"/>
              </a:solidFill>
            </a:endParaRPr>
          </a:p>
        </p:txBody>
      </p:sp>
      <p:sp>
        <p:nvSpPr>
          <p:cNvPr id="5" name="Dikdörtgen 4"/>
          <p:cNvSpPr/>
          <p:nvPr/>
        </p:nvSpPr>
        <p:spPr>
          <a:xfrm>
            <a:off x="642442" y="4293096"/>
            <a:ext cx="8131149" cy="1938992"/>
          </a:xfrm>
          <a:prstGeom prst="rect">
            <a:avLst/>
          </a:prstGeom>
        </p:spPr>
        <p:txBody>
          <a:bodyPr wrap="square">
            <a:spAutoFit/>
          </a:bodyPr>
          <a:lstStyle/>
          <a:p>
            <a:pPr algn="just"/>
            <a:r>
              <a:rPr lang="en-US" sz="2400" dirty="0"/>
              <a:t>In an audit, the researcher collects data by examining physical records or </a:t>
            </a:r>
            <a:r>
              <a:rPr lang="en-US" sz="2400" dirty="0" smtClean="0"/>
              <a:t>performing</a:t>
            </a:r>
            <a:r>
              <a:rPr lang="tr-TR" sz="2400" dirty="0" smtClean="0"/>
              <a:t> </a:t>
            </a:r>
            <a:r>
              <a:rPr lang="en-US" sz="2400" dirty="0" smtClean="0"/>
              <a:t>inventory</a:t>
            </a:r>
            <a:r>
              <a:rPr lang="tr-TR" sz="2400" dirty="0" smtClean="0"/>
              <a:t> </a:t>
            </a:r>
            <a:r>
              <a:rPr lang="en-US" sz="2400" dirty="0" smtClean="0"/>
              <a:t>analysis</a:t>
            </a:r>
            <a:r>
              <a:rPr lang="en-US" sz="2400" dirty="0"/>
              <a:t>. Audits have two distinguishing features. First, data are </a:t>
            </a:r>
            <a:r>
              <a:rPr lang="en-US" sz="2400" dirty="0" smtClean="0"/>
              <a:t>collected</a:t>
            </a:r>
            <a:r>
              <a:rPr lang="tr-TR" sz="2400" dirty="0" smtClean="0"/>
              <a:t> </a:t>
            </a:r>
            <a:r>
              <a:rPr lang="en-US" sz="2400" dirty="0" smtClean="0"/>
              <a:t>personally </a:t>
            </a:r>
            <a:r>
              <a:rPr lang="en-US" sz="2400" dirty="0"/>
              <a:t>by the researcher. Second, the data are based upon counts, usually of </a:t>
            </a:r>
            <a:r>
              <a:rPr lang="en-US" sz="2400" dirty="0" smtClean="0"/>
              <a:t>physical</a:t>
            </a:r>
            <a:r>
              <a:rPr lang="tr-TR" sz="2400" dirty="0" smtClean="0"/>
              <a:t> </a:t>
            </a:r>
            <a:r>
              <a:rPr lang="tr-TR" sz="2400" dirty="0" err="1" smtClean="0"/>
              <a:t>objects</a:t>
            </a:r>
            <a:r>
              <a:rPr lang="tr-TR" sz="2400" dirty="0"/>
              <a:t>.</a:t>
            </a:r>
          </a:p>
        </p:txBody>
      </p:sp>
      <p:sp>
        <p:nvSpPr>
          <p:cNvPr id="3" name="Metin kutusu 2"/>
          <p:cNvSpPr txBox="1"/>
          <p:nvPr/>
        </p:nvSpPr>
        <p:spPr>
          <a:xfrm>
            <a:off x="6660232" y="4005064"/>
            <a:ext cx="1224136" cy="246221"/>
          </a:xfrm>
          <a:prstGeom prst="rect">
            <a:avLst/>
          </a:prstGeom>
          <a:noFill/>
        </p:spPr>
        <p:txBody>
          <a:bodyPr wrap="square" rtlCol="0">
            <a:spAutoFit/>
          </a:bodyPr>
          <a:lstStyle/>
          <a:p>
            <a:r>
              <a:rPr lang="tr-TR" sz="1000" dirty="0" smtClean="0">
                <a:solidFill>
                  <a:srgbClr val="FF0000"/>
                </a:solidFill>
              </a:rPr>
              <a:t>Çatışmacı</a:t>
            </a:r>
            <a:endParaRPr lang="tr-TR" sz="1000" dirty="0">
              <a:solidFill>
                <a:srgbClr val="FF0000"/>
              </a:solidFill>
            </a:endParaRPr>
          </a:p>
        </p:txBody>
      </p:sp>
      <p:sp>
        <p:nvSpPr>
          <p:cNvPr id="2" name="Slide Number Placeholder 1"/>
          <p:cNvSpPr>
            <a:spLocks noGrp="1"/>
          </p:cNvSpPr>
          <p:nvPr>
            <p:ph type="sldNum" sz="quarter" idx="12"/>
          </p:nvPr>
        </p:nvSpPr>
        <p:spPr/>
        <p:txBody>
          <a:bodyPr/>
          <a:lstStyle/>
          <a:p>
            <a:fld id="{F302176B-0E47-46AC-8F43-DAB4B8A37D06}" type="slidenum">
              <a:rPr lang="tr-TR" smtClean="0"/>
              <a:t>73</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63" t="31836" r="18954" b="34082"/>
          <a:stretch/>
        </p:blipFill>
        <p:spPr bwMode="auto">
          <a:xfrm>
            <a:off x="395536" y="1983954"/>
            <a:ext cx="8377084" cy="2493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descr="http://www.newchildcare.co.uk/ticklis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9980"/>
            <a:ext cx="3571875"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eduwithtechn.files.wordpress.com/2007/02/observationchecklis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725144"/>
            <a:ext cx="1962150" cy="196215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Düz Ok Bağlayıcısı 2"/>
          <p:cNvCxnSpPr/>
          <p:nvPr/>
        </p:nvCxnSpPr>
        <p:spPr>
          <a:xfrm>
            <a:off x="5148064" y="2132856"/>
            <a:ext cx="792088" cy="13681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74</a:t>
            </a:fld>
            <a:endParaRPr lang="tr-TR"/>
          </a:p>
        </p:txBody>
      </p:sp>
    </p:spTree>
    <p:extLst>
      <p:ext uri="{BB962C8B-B14F-4D97-AF65-F5344CB8AC3E}">
        <p14:creationId xmlns:p14="http://schemas.microsoft.com/office/powerpoint/2010/main" val="1885153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p:cTn id="14" dur="1000" fill="hold"/>
                                        <p:tgtEl>
                                          <p:spTgt spid="2054"/>
                                        </p:tgtEl>
                                        <p:attrNameLst>
                                          <p:attrName>ppt_w</p:attrName>
                                        </p:attrNameLst>
                                      </p:cBhvr>
                                      <p:tavLst>
                                        <p:tav tm="0">
                                          <p:val>
                                            <p:fltVal val="0"/>
                                          </p:val>
                                        </p:tav>
                                        <p:tav tm="100000">
                                          <p:val>
                                            <p:strVal val="#ppt_w"/>
                                          </p:val>
                                        </p:tav>
                                      </p:tavLst>
                                    </p:anim>
                                    <p:anim calcmode="lin" valueType="num">
                                      <p:cBhvr>
                                        <p:cTn id="15" dur="1000" fill="hold"/>
                                        <p:tgtEl>
                                          <p:spTgt spid="2054"/>
                                        </p:tgtEl>
                                        <p:attrNameLst>
                                          <p:attrName>ppt_h</p:attrName>
                                        </p:attrNameLst>
                                      </p:cBhvr>
                                      <p:tavLst>
                                        <p:tav tm="0">
                                          <p:val>
                                            <p:fltVal val="0"/>
                                          </p:val>
                                        </p:tav>
                                        <p:tav tm="100000">
                                          <p:val>
                                            <p:strVal val="#ppt_h"/>
                                          </p:val>
                                        </p:tav>
                                      </p:tavLst>
                                    </p:anim>
                                    <p:anim calcmode="lin" valueType="num">
                                      <p:cBhvr>
                                        <p:cTn id="16" dur="1000" fill="hold"/>
                                        <p:tgtEl>
                                          <p:spTgt spid="2054"/>
                                        </p:tgtEl>
                                        <p:attrNameLst>
                                          <p:attrName>style.rotation</p:attrName>
                                        </p:attrNameLst>
                                      </p:cBhvr>
                                      <p:tavLst>
                                        <p:tav tm="0">
                                          <p:val>
                                            <p:fltVal val="90"/>
                                          </p:val>
                                        </p:tav>
                                        <p:tav tm="100000">
                                          <p:val>
                                            <p:fltVal val="0"/>
                                          </p:val>
                                        </p:tav>
                                      </p:tavLst>
                                    </p:anim>
                                    <p:animEffect transition="in" filter="fade">
                                      <p:cBhvr>
                                        <p:cTn id="17" dur="1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474345"/>
            <a:ext cx="8136904" cy="5262979"/>
          </a:xfrm>
          <a:prstGeom prst="rect">
            <a:avLst/>
          </a:prstGeom>
        </p:spPr>
        <p:txBody>
          <a:bodyPr wrap="square">
            <a:spAutoFit/>
          </a:bodyPr>
          <a:lstStyle/>
          <a:p>
            <a:pPr algn="just"/>
            <a:r>
              <a:rPr lang="en-US" sz="2400" b="1" dirty="0" smtClean="0">
                <a:solidFill>
                  <a:srgbClr val="FF0000"/>
                </a:solidFill>
              </a:rPr>
              <a:t>Content </a:t>
            </a:r>
            <a:r>
              <a:rPr lang="en-US" sz="2400" b="1" dirty="0">
                <a:solidFill>
                  <a:srgbClr val="FF0000"/>
                </a:solidFill>
              </a:rPr>
              <a:t>analysis </a:t>
            </a:r>
            <a:endParaRPr lang="tr-TR" sz="2400" b="1" dirty="0" smtClean="0">
              <a:solidFill>
                <a:srgbClr val="FF0000"/>
              </a:solidFill>
            </a:endParaRPr>
          </a:p>
          <a:p>
            <a:pPr algn="just"/>
            <a:r>
              <a:rPr lang="en-US" sz="2400" dirty="0" smtClean="0"/>
              <a:t>is </a:t>
            </a:r>
            <a:r>
              <a:rPr lang="en-US" sz="2400" dirty="0"/>
              <a:t>an appropriate method when the phenomenon to be observed </a:t>
            </a:r>
            <a:r>
              <a:rPr lang="en-US" sz="2400" dirty="0" smtClean="0"/>
              <a:t>is</a:t>
            </a:r>
            <a:r>
              <a:rPr lang="tr-TR" sz="2400" dirty="0" smtClean="0"/>
              <a:t> </a:t>
            </a:r>
            <a:r>
              <a:rPr lang="en-US" sz="2400" dirty="0" smtClean="0"/>
              <a:t>communication</a:t>
            </a:r>
            <a:r>
              <a:rPr lang="en-US" sz="2400" dirty="0"/>
              <a:t>, rather than </a:t>
            </a:r>
            <a:r>
              <a:rPr lang="en-US" sz="2400" dirty="0" err="1"/>
              <a:t>behaviour</a:t>
            </a:r>
            <a:r>
              <a:rPr lang="en-US" sz="2400" dirty="0"/>
              <a:t> or physical objects. </a:t>
            </a:r>
            <a:endParaRPr lang="tr-TR" sz="2400" dirty="0" smtClean="0"/>
          </a:p>
          <a:p>
            <a:pPr algn="just"/>
            <a:endParaRPr lang="tr-TR" sz="2400" dirty="0"/>
          </a:p>
          <a:p>
            <a:pPr algn="just"/>
            <a:r>
              <a:rPr lang="en-US" sz="2400" dirty="0" smtClean="0"/>
              <a:t>It </a:t>
            </a:r>
            <a:r>
              <a:rPr lang="en-US" sz="2400" dirty="0"/>
              <a:t>is defined as the </a:t>
            </a:r>
            <a:r>
              <a:rPr lang="en-US" sz="2400" dirty="0" smtClean="0"/>
              <a:t>objective,</a:t>
            </a:r>
            <a:r>
              <a:rPr lang="tr-TR" sz="2400" dirty="0" smtClean="0"/>
              <a:t> </a:t>
            </a:r>
            <a:r>
              <a:rPr lang="en-US" sz="2400" dirty="0" smtClean="0"/>
              <a:t>systematic </a:t>
            </a:r>
            <a:r>
              <a:rPr lang="en-US" sz="2400" dirty="0"/>
              <a:t>and quantitative description of the manifest content of </a:t>
            </a:r>
            <a:r>
              <a:rPr lang="en-US" sz="2400" dirty="0" smtClean="0"/>
              <a:t>a</a:t>
            </a:r>
            <a:r>
              <a:rPr lang="tr-TR" sz="2400" dirty="0" smtClean="0"/>
              <a:t> </a:t>
            </a:r>
            <a:r>
              <a:rPr lang="en-US" sz="2400" dirty="0" smtClean="0"/>
              <a:t>communication. </a:t>
            </a:r>
            <a:r>
              <a:rPr lang="en-US" sz="2400" dirty="0"/>
              <a:t>It includes observation as well as analysis. The unit of analysis </a:t>
            </a:r>
            <a:r>
              <a:rPr lang="en-US" sz="2400" dirty="0" smtClean="0"/>
              <a:t>may</a:t>
            </a:r>
            <a:r>
              <a:rPr lang="tr-TR" sz="2400" dirty="0" smtClean="0"/>
              <a:t> </a:t>
            </a:r>
            <a:r>
              <a:rPr lang="en-US" sz="2400" dirty="0" smtClean="0"/>
              <a:t>be words, characters, themes, </a:t>
            </a:r>
            <a:r>
              <a:rPr lang="en-US" sz="2400" dirty="0"/>
              <a:t>space and time measures </a:t>
            </a:r>
            <a:r>
              <a:rPr lang="en-US" sz="2400" dirty="0" smtClean="0"/>
              <a:t>or topics. </a:t>
            </a:r>
            <a:endParaRPr lang="tr-TR" sz="2400" dirty="0" smtClean="0"/>
          </a:p>
          <a:p>
            <a:pPr algn="just"/>
            <a:endParaRPr lang="tr-TR" sz="2400" dirty="0"/>
          </a:p>
          <a:p>
            <a:pPr algn="just"/>
            <a:r>
              <a:rPr lang="en-US" sz="2400" dirty="0" smtClean="0"/>
              <a:t>Analytical </a:t>
            </a:r>
            <a:r>
              <a:rPr lang="en-US" sz="2400" dirty="0"/>
              <a:t>categories for </a:t>
            </a:r>
            <a:r>
              <a:rPr lang="en-US" sz="2400" dirty="0" smtClean="0"/>
              <a:t>classifying</a:t>
            </a:r>
            <a:r>
              <a:rPr lang="tr-TR" sz="2400" dirty="0" smtClean="0"/>
              <a:t> </a:t>
            </a:r>
            <a:r>
              <a:rPr lang="en-US" sz="2400" dirty="0" smtClean="0"/>
              <a:t>the </a:t>
            </a:r>
            <a:r>
              <a:rPr lang="en-US" sz="2400" dirty="0"/>
              <a:t>units are developed, and the communication is broken down according to </a:t>
            </a:r>
            <a:r>
              <a:rPr lang="en-US" sz="2400" dirty="0" smtClean="0"/>
              <a:t>prescribed</a:t>
            </a:r>
            <a:r>
              <a:rPr lang="tr-TR" sz="2400" dirty="0" smtClean="0"/>
              <a:t> </a:t>
            </a:r>
            <a:r>
              <a:rPr lang="tr-TR" sz="2400" dirty="0" err="1" smtClean="0"/>
              <a:t>rules</a:t>
            </a:r>
            <a:r>
              <a:rPr lang="tr-TR" sz="2400" dirty="0"/>
              <a:t>.</a:t>
            </a:r>
          </a:p>
        </p:txBody>
      </p:sp>
      <p:sp>
        <p:nvSpPr>
          <p:cNvPr id="2" name="Slide Number Placeholder 1"/>
          <p:cNvSpPr>
            <a:spLocks noGrp="1"/>
          </p:cNvSpPr>
          <p:nvPr>
            <p:ph type="sldNum" sz="quarter" idx="12"/>
          </p:nvPr>
        </p:nvSpPr>
        <p:spPr/>
        <p:txBody>
          <a:bodyPr/>
          <a:lstStyle/>
          <a:p>
            <a:fld id="{F302176B-0E47-46AC-8F43-DAB4B8A37D06}" type="slidenum">
              <a:rPr lang="tr-TR" smtClean="0"/>
              <a:t>75</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63" t="31836" r="18954" b="34082"/>
          <a:stretch/>
        </p:blipFill>
        <p:spPr bwMode="auto">
          <a:xfrm>
            <a:off x="395536" y="1983954"/>
            <a:ext cx="8377084" cy="2493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descr="http://www.newchildcare.co.uk/ticklis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9980"/>
            <a:ext cx="3571875"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eduwithtechn.files.wordpress.com/2007/02/observationchecklis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725144"/>
            <a:ext cx="1962150" cy="196215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Düz Ok Bağlayıcısı 2"/>
          <p:cNvCxnSpPr/>
          <p:nvPr/>
        </p:nvCxnSpPr>
        <p:spPr>
          <a:xfrm>
            <a:off x="6920817" y="2132856"/>
            <a:ext cx="792088" cy="13681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76</a:t>
            </a:fld>
            <a:endParaRPr lang="tr-TR"/>
          </a:p>
        </p:txBody>
      </p:sp>
    </p:spTree>
    <p:extLst>
      <p:ext uri="{BB962C8B-B14F-4D97-AF65-F5344CB8AC3E}">
        <p14:creationId xmlns:p14="http://schemas.microsoft.com/office/powerpoint/2010/main" val="1659702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p:cTn id="14" dur="1000" fill="hold"/>
                                        <p:tgtEl>
                                          <p:spTgt spid="2054"/>
                                        </p:tgtEl>
                                        <p:attrNameLst>
                                          <p:attrName>ppt_w</p:attrName>
                                        </p:attrNameLst>
                                      </p:cBhvr>
                                      <p:tavLst>
                                        <p:tav tm="0">
                                          <p:val>
                                            <p:fltVal val="0"/>
                                          </p:val>
                                        </p:tav>
                                        <p:tav tm="100000">
                                          <p:val>
                                            <p:strVal val="#ppt_w"/>
                                          </p:val>
                                        </p:tav>
                                      </p:tavLst>
                                    </p:anim>
                                    <p:anim calcmode="lin" valueType="num">
                                      <p:cBhvr>
                                        <p:cTn id="15" dur="1000" fill="hold"/>
                                        <p:tgtEl>
                                          <p:spTgt spid="2054"/>
                                        </p:tgtEl>
                                        <p:attrNameLst>
                                          <p:attrName>ppt_h</p:attrName>
                                        </p:attrNameLst>
                                      </p:cBhvr>
                                      <p:tavLst>
                                        <p:tav tm="0">
                                          <p:val>
                                            <p:fltVal val="0"/>
                                          </p:val>
                                        </p:tav>
                                        <p:tav tm="100000">
                                          <p:val>
                                            <p:strVal val="#ppt_h"/>
                                          </p:val>
                                        </p:tav>
                                      </p:tavLst>
                                    </p:anim>
                                    <p:anim calcmode="lin" valueType="num">
                                      <p:cBhvr>
                                        <p:cTn id="16" dur="1000" fill="hold"/>
                                        <p:tgtEl>
                                          <p:spTgt spid="2054"/>
                                        </p:tgtEl>
                                        <p:attrNameLst>
                                          <p:attrName>style.rotation</p:attrName>
                                        </p:attrNameLst>
                                      </p:cBhvr>
                                      <p:tavLst>
                                        <p:tav tm="0">
                                          <p:val>
                                            <p:fltVal val="90"/>
                                          </p:val>
                                        </p:tav>
                                        <p:tav tm="100000">
                                          <p:val>
                                            <p:fltVal val="0"/>
                                          </p:val>
                                        </p:tav>
                                      </p:tavLst>
                                    </p:anim>
                                    <p:animEffect transition="in" filter="fade">
                                      <p:cBhvr>
                                        <p:cTn id="17" dur="1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332656"/>
            <a:ext cx="3021054" cy="584776"/>
          </a:xfrm>
          <a:prstGeom prst="rect">
            <a:avLst/>
          </a:prstGeom>
        </p:spPr>
        <p:txBody>
          <a:bodyPr wrap="none">
            <a:spAutoFit/>
          </a:bodyPr>
          <a:lstStyle/>
          <a:p>
            <a:r>
              <a:rPr lang="tr-TR" sz="3200" dirty="0" err="1" smtClean="0">
                <a:solidFill>
                  <a:srgbClr val="FF0000"/>
                </a:solidFill>
              </a:rPr>
              <a:t>Trace</a:t>
            </a:r>
            <a:r>
              <a:rPr lang="tr-TR" sz="1200" b="1" dirty="0" smtClean="0">
                <a:solidFill>
                  <a:srgbClr val="FF0000"/>
                </a:solidFill>
              </a:rPr>
              <a:t>(izleme)</a:t>
            </a:r>
            <a:r>
              <a:rPr lang="tr-TR" sz="3200" dirty="0" err="1" smtClean="0">
                <a:solidFill>
                  <a:srgbClr val="FF0000"/>
                </a:solidFill>
              </a:rPr>
              <a:t>analysis</a:t>
            </a:r>
            <a:endParaRPr lang="tr-TR" sz="3200" dirty="0">
              <a:solidFill>
                <a:srgbClr val="FF0000"/>
              </a:solidFill>
            </a:endParaRPr>
          </a:p>
        </p:txBody>
      </p:sp>
      <p:pic>
        <p:nvPicPr>
          <p:cNvPr id="3074" name="Picture 2" descr="http://www.sierrasouth.com/wxdata0910/AHPS_ESP_Isabella060210b.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506437"/>
            <a:ext cx="5791200" cy="45148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ikdörtgen 3"/>
          <p:cNvSpPr/>
          <p:nvPr/>
        </p:nvSpPr>
        <p:spPr>
          <a:xfrm>
            <a:off x="107504" y="1052736"/>
            <a:ext cx="2664296" cy="5632311"/>
          </a:xfrm>
          <a:prstGeom prst="rect">
            <a:avLst/>
          </a:prstGeom>
        </p:spPr>
        <p:txBody>
          <a:bodyPr wrap="square">
            <a:spAutoFit/>
          </a:bodyPr>
          <a:lstStyle/>
          <a:p>
            <a:pPr algn="just"/>
            <a:r>
              <a:rPr lang="en-US" sz="2400" dirty="0"/>
              <a:t>An observation method that can be inexpensive if used creatively is </a:t>
            </a:r>
            <a:r>
              <a:rPr lang="en-US" sz="2400" b="1" dirty="0"/>
              <a:t>trace analysis</a:t>
            </a:r>
            <a:r>
              <a:rPr lang="en-US" sz="2400" dirty="0"/>
              <a:t>. </a:t>
            </a:r>
            <a:r>
              <a:rPr lang="en-US" sz="2400" dirty="0" smtClean="0"/>
              <a:t>In</a:t>
            </a:r>
            <a:r>
              <a:rPr lang="tr-TR" sz="2400" dirty="0" smtClean="0"/>
              <a:t> </a:t>
            </a:r>
            <a:r>
              <a:rPr lang="en-US" sz="2400" dirty="0" smtClean="0"/>
              <a:t>trace </a:t>
            </a:r>
            <a:r>
              <a:rPr lang="en-US" sz="2400" dirty="0"/>
              <a:t>analysis, data collection is based on physical traces, or evidence, of past </a:t>
            </a:r>
            <a:r>
              <a:rPr lang="en-US" sz="2400" dirty="0" err="1" smtClean="0"/>
              <a:t>behaviour</a:t>
            </a:r>
            <a:r>
              <a:rPr lang="en-US" sz="2400" dirty="0" smtClean="0"/>
              <a:t>.</a:t>
            </a:r>
            <a:r>
              <a:rPr lang="tr-TR" sz="2400" dirty="0" smtClean="0"/>
              <a:t> </a:t>
            </a:r>
            <a:r>
              <a:rPr lang="en-US" sz="2400" dirty="0" smtClean="0"/>
              <a:t>These </a:t>
            </a:r>
            <a:r>
              <a:rPr lang="en-US" sz="2400" dirty="0"/>
              <a:t>traces may be left by the respondents intentionally or unintentionally.</a:t>
            </a:r>
            <a:endParaRPr lang="tr-TR" sz="2400" dirty="0"/>
          </a:p>
        </p:txBody>
      </p:sp>
      <p:sp>
        <p:nvSpPr>
          <p:cNvPr id="3" name="Slide Number Placeholder 2"/>
          <p:cNvSpPr>
            <a:spLocks noGrp="1"/>
          </p:cNvSpPr>
          <p:nvPr>
            <p:ph type="sldNum" sz="quarter" idx="12"/>
          </p:nvPr>
        </p:nvSpPr>
        <p:spPr/>
        <p:txBody>
          <a:bodyPr/>
          <a:lstStyle/>
          <a:p>
            <a:fld id="{F302176B-0E47-46AC-8F43-DAB4B8A37D06}" type="slidenum">
              <a:rPr lang="tr-TR" smtClean="0"/>
              <a:t>77</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fltVal val="0"/>
                                          </p:val>
                                        </p:tav>
                                        <p:tav tm="100000">
                                          <p:val>
                                            <p:strVal val="#ppt_w"/>
                                          </p:val>
                                        </p:tav>
                                      </p:tavLst>
                                    </p:anim>
                                    <p:anim calcmode="lin" valueType="num">
                                      <p:cBhvr>
                                        <p:cTn id="14" dur="1000" fill="hold"/>
                                        <p:tgtEl>
                                          <p:spTgt spid="3074"/>
                                        </p:tgtEl>
                                        <p:attrNameLst>
                                          <p:attrName>ppt_h</p:attrName>
                                        </p:attrNameLst>
                                      </p:cBhvr>
                                      <p:tavLst>
                                        <p:tav tm="0">
                                          <p:val>
                                            <p:fltVal val="0"/>
                                          </p:val>
                                        </p:tav>
                                        <p:tav tm="100000">
                                          <p:val>
                                            <p:strVal val="#ppt_h"/>
                                          </p:val>
                                        </p:tav>
                                      </p:tavLst>
                                    </p:anim>
                                    <p:anim calcmode="lin" valueType="num">
                                      <p:cBhvr>
                                        <p:cTn id="15" dur="1000" fill="hold"/>
                                        <p:tgtEl>
                                          <p:spTgt spid="3074"/>
                                        </p:tgtEl>
                                        <p:attrNameLst>
                                          <p:attrName>style.rotation</p:attrName>
                                        </p:attrNameLst>
                                      </p:cBhvr>
                                      <p:tavLst>
                                        <p:tav tm="0">
                                          <p:val>
                                            <p:fltVal val="90"/>
                                          </p:val>
                                        </p:tav>
                                        <p:tav tm="100000">
                                          <p:val>
                                            <p:fltVal val="0"/>
                                          </p:val>
                                        </p:tav>
                                      </p:tavLst>
                                    </p:anim>
                                    <p:animEffect transition="in" filter="fade">
                                      <p:cBhvr>
                                        <p:cTn id="16" dur="1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15628" y="2168962"/>
            <a:ext cx="7776864"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4400" dirty="0">
                <a:solidFill>
                  <a:srgbClr val="FF0000"/>
                </a:solidFill>
              </a:rPr>
              <a:t>A </a:t>
            </a:r>
            <a:r>
              <a:rPr lang="tr-TR" sz="4400" dirty="0" err="1">
                <a:solidFill>
                  <a:srgbClr val="FF0000"/>
                </a:solidFill>
              </a:rPr>
              <a:t>comparative</a:t>
            </a:r>
            <a:r>
              <a:rPr lang="tr-TR" sz="4400" dirty="0">
                <a:solidFill>
                  <a:srgbClr val="FF0000"/>
                </a:solidFill>
              </a:rPr>
              <a:t> </a:t>
            </a:r>
            <a:r>
              <a:rPr lang="tr-TR" sz="4400" dirty="0" err="1">
                <a:solidFill>
                  <a:srgbClr val="FF0000"/>
                </a:solidFill>
              </a:rPr>
              <a:t>evaluation</a:t>
            </a:r>
            <a:r>
              <a:rPr lang="tr-TR" sz="4400" dirty="0">
                <a:solidFill>
                  <a:srgbClr val="FF0000"/>
                </a:solidFill>
              </a:rPr>
              <a:t> of </a:t>
            </a:r>
            <a:r>
              <a:rPr lang="tr-TR" sz="4400" dirty="0" err="1">
                <a:solidFill>
                  <a:srgbClr val="FF0000"/>
                </a:solidFill>
              </a:rPr>
              <a:t>observation</a:t>
            </a:r>
            <a:r>
              <a:rPr lang="tr-TR" sz="4400" dirty="0">
                <a:solidFill>
                  <a:srgbClr val="FF0000"/>
                </a:solidFill>
              </a:rPr>
              <a:t> </a:t>
            </a:r>
            <a:r>
              <a:rPr lang="tr-TR" sz="4400" dirty="0" err="1">
                <a:solidFill>
                  <a:srgbClr val="FF0000"/>
                </a:solidFill>
              </a:rPr>
              <a:t>techniques</a:t>
            </a:r>
            <a:endParaRPr lang="tr-TR" sz="4400" dirty="0">
              <a:solidFill>
                <a:srgbClr val="FF0000"/>
              </a:solidFill>
            </a:endParaRPr>
          </a:p>
        </p:txBody>
      </p:sp>
      <p:sp>
        <p:nvSpPr>
          <p:cNvPr id="2" name="Slide Number Placeholder 1"/>
          <p:cNvSpPr>
            <a:spLocks noGrp="1"/>
          </p:cNvSpPr>
          <p:nvPr>
            <p:ph type="sldNum" sz="quarter" idx="12"/>
          </p:nvPr>
        </p:nvSpPr>
        <p:spPr/>
        <p:txBody>
          <a:bodyPr/>
          <a:lstStyle/>
          <a:p>
            <a:fld id="{F302176B-0E47-46AC-8F43-DAB4B8A37D06}" type="slidenum">
              <a:rPr lang="tr-TR" smtClean="0"/>
              <a:t>78</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02" t="21289" r="22354" b="16935"/>
          <a:stretch/>
        </p:blipFill>
        <p:spPr bwMode="auto">
          <a:xfrm>
            <a:off x="467544" y="439564"/>
            <a:ext cx="8332839" cy="5904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Metin kutusu 1"/>
          <p:cNvSpPr txBox="1"/>
          <p:nvPr/>
        </p:nvSpPr>
        <p:spPr>
          <a:xfrm>
            <a:off x="1403648" y="2852936"/>
            <a:ext cx="792088" cy="246221"/>
          </a:xfrm>
          <a:prstGeom prst="rect">
            <a:avLst/>
          </a:prstGeom>
          <a:noFill/>
        </p:spPr>
        <p:txBody>
          <a:bodyPr wrap="square" rtlCol="0">
            <a:spAutoFit/>
          </a:bodyPr>
          <a:lstStyle/>
          <a:p>
            <a:r>
              <a:rPr lang="tr-TR" sz="1000" dirty="0" smtClean="0">
                <a:solidFill>
                  <a:srgbClr val="FF0000"/>
                </a:solidFill>
              </a:rPr>
              <a:t>gizlilik</a:t>
            </a:r>
            <a:endParaRPr lang="tr-TR" sz="1000" dirty="0">
              <a:solidFill>
                <a:srgbClr val="FF0000"/>
              </a:solidFill>
            </a:endParaRPr>
          </a:p>
        </p:txBody>
      </p:sp>
      <p:sp>
        <p:nvSpPr>
          <p:cNvPr id="3" name="Slide Number Placeholder 2"/>
          <p:cNvSpPr>
            <a:spLocks noGrp="1"/>
          </p:cNvSpPr>
          <p:nvPr>
            <p:ph type="sldNum" sz="quarter" idx="12"/>
          </p:nvPr>
        </p:nvSpPr>
        <p:spPr/>
        <p:txBody>
          <a:bodyPr/>
          <a:lstStyle/>
          <a:p>
            <a:fld id="{F302176B-0E47-46AC-8F43-DAB4B8A37D06}" type="slidenum">
              <a:rPr lang="tr-TR" smtClean="0"/>
              <a:t>79</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23728" y="548680"/>
            <a:ext cx="4955652" cy="523220"/>
          </a:xfrm>
          <a:prstGeom prst="rect">
            <a:avLst/>
          </a:prstGeom>
        </p:spPr>
        <p:txBody>
          <a:bodyPr wrap="none">
            <a:spAutoFit/>
          </a:bodyPr>
          <a:lstStyle/>
          <a:p>
            <a:r>
              <a:rPr lang="tr-TR" sz="2800" b="1" dirty="0"/>
              <a:t>Phone </a:t>
            </a:r>
            <a:r>
              <a:rPr lang="tr-TR" sz="2800" b="1" dirty="0" err="1"/>
              <a:t>Interview</a:t>
            </a:r>
            <a:r>
              <a:rPr lang="tr-TR" sz="2800" b="1" dirty="0"/>
              <a:t> </a:t>
            </a:r>
            <a:r>
              <a:rPr lang="tr-TR" sz="2800" b="1" dirty="0" err="1"/>
              <a:t>Characteristics</a:t>
            </a:r>
            <a:endParaRPr lang="tr-TR" sz="2800" dirty="0"/>
          </a:p>
        </p:txBody>
      </p:sp>
      <p:sp>
        <p:nvSpPr>
          <p:cNvPr id="3" name="Dikdörtgen 2"/>
          <p:cNvSpPr/>
          <p:nvPr/>
        </p:nvSpPr>
        <p:spPr>
          <a:xfrm>
            <a:off x="1298574" y="1599183"/>
            <a:ext cx="132921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tr-TR" sz="2400" dirty="0"/>
              <a:t>■ </a:t>
            </a:r>
            <a:r>
              <a:rPr lang="tr-TR" sz="2400" b="1" dirty="0"/>
              <a:t>SPEED</a:t>
            </a:r>
            <a:endParaRPr lang="tr-TR" sz="2400" dirty="0"/>
          </a:p>
        </p:txBody>
      </p:sp>
      <p:sp>
        <p:nvSpPr>
          <p:cNvPr id="4" name="Dikdörtgen 3"/>
          <p:cNvSpPr/>
          <p:nvPr/>
        </p:nvSpPr>
        <p:spPr>
          <a:xfrm>
            <a:off x="5021899" y="2132856"/>
            <a:ext cx="113710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tr-TR" sz="2400" dirty="0"/>
              <a:t>■ </a:t>
            </a:r>
            <a:r>
              <a:rPr lang="tr-TR" sz="2400" b="1" dirty="0"/>
              <a:t>COST</a:t>
            </a:r>
            <a:endParaRPr lang="tr-TR" sz="2400" dirty="0"/>
          </a:p>
        </p:txBody>
      </p:sp>
      <p:sp>
        <p:nvSpPr>
          <p:cNvPr id="5" name="Dikdörtgen 4"/>
          <p:cNvSpPr/>
          <p:nvPr/>
        </p:nvSpPr>
        <p:spPr>
          <a:xfrm>
            <a:off x="4064709" y="4903648"/>
            <a:ext cx="395743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400" dirty="0"/>
              <a:t>■ </a:t>
            </a:r>
            <a:r>
              <a:rPr lang="tr-TR" sz="2400" b="1" dirty="0" smtClean="0"/>
              <a:t>NO </a:t>
            </a:r>
            <a:r>
              <a:rPr lang="en-US" sz="2400" b="1" dirty="0" smtClean="0"/>
              <a:t>FACE</a:t>
            </a:r>
            <a:r>
              <a:rPr lang="tr-TR" sz="2400" b="1" dirty="0" smtClean="0"/>
              <a:t>-</a:t>
            </a:r>
            <a:r>
              <a:rPr lang="en-US" sz="2400" b="1" dirty="0" smtClean="0"/>
              <a:t>TO</a:t>
            </a:r>
            <a:r>
              <a:rPr lang="tr-TR" sz="2400" b="1" dirty="0" smtClean="0"/>
              <a:t>-</a:t>
            </a:r>
            <a:r>
              <a:rPr lang="en-US" sz="2400" b="1" dirty="0" smtClean="0"/>
              <a:t>FACE </a:t>
            </a:r>
            <a:r>
              <a:rPr lang="en-US" sz="2400" b="1" dirty="0"/>
              <a:t>CONTACT</a:t>
            </a:r>
            <a:endParaRPr lang="tr-TR" sz="2400" dirty="0"/>
          </a:p>
        </p:txBody>
      </p:sp>
      <p:sp>
        <p:nvSpPr>
          <p:cNvPr id="6" name="Dikdörtgen 5"/>
          <p:cNvSpPr/>
          <p:nvPr/>
        </p:nvSpPr>
        <p:spPr>
          <a:xfrm>
            <a:off x="1403648" y="3573016"/>
            <a:ext cx="3053978"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tr-TR" sz="2400" dirty="0">
                <a:solidFill>
                  <a:srgbClr val="0000FF"/>
                </a:solidFill>
              </a:rPr>
              <a:t>■ </a:t>
            </a:r>
            <a:r>
              <a:rPr lang="tr-TR" sz="2400" b="1" dirty="0" smtClean="0">
                <a:solidFill>
                  <a:srgbClr val="0000FF"/>
                </a:solidFill>
              </a:rPr>
              <a:t>LESS</a:t>
            </a:r>
            <a:r>
              <a:rPr lang="tr-TR" sz="2400" dirty="0" smtClean="0">
                <a:solidFill>
                  <a:srgbClr val="0000FF"/>
                </a:solidFill>
              </a:rPr>
              <a:t> </a:t>
            </a:r>
            <a:r>
              <a:rPr lang="tr-TR" sz="2400" b="1" dirty="0" smtClean="0">
                <a:solidFill>
                  <a:srgbClr val="0000FF"/>
                </a:solidFill>
              </a:rPr>
              <a:t>COOPERATION</a:t>
            </a:r>
            <a:endParaRPr lang="tr-TR" sz="2400" dirty="0">
              <a:solidFill>
                <a:srgbClr val="0000FF"/>
              </a:solidFill>
            </a:endParaRPr>
          </a:p>
        </p:txBody>
      </p:sp>
      <p:cxnSp>
        <p:nvCxnSpPr>
          <p:cNvPr id="8" name="Düz Ok Bağlayıcısı 7"/>
          <p:cNvCxnSpPr>
            <a:stCxn id="3" idx="3"/>
            <a:endCxn id="4" idx="1"/>
          </p:cNvCxnSpPr>
          <p:nvPr/>
        </p:nvCxnSpPr>
        <p:spPr>
          <a:xfrm>
            <a:off x="2627784" y="1830016"/>
            <a:ext cx="2394115" cy="5336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Düz Ok Bağlayıcısı 9"/>
          <p:cNvCxnSpPr>
            <a:stCxn id="4" idx="2"/>
            <a:endCxn id="6" idx="0"/>
          </p:cNvCxnSpPr>
          <p:nvPr/>
        </p:nvCxnSpPr>
        <p:spPr>
          <a:xfrm flipH="1">
            <a:off x="2930637" y="2594521"/>
            <a:ext cx="2659815" cy="9784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Düz Ok Bağlayıcısı 11"/>
          <p:cNvCxnSpPr>
            <a:stCxn id="6" idx="2"/>
            <a:endCxn id="5" idx="0"/>
          </p:cNvCxnSpPr>
          <p:nvPr/>
        </p:nvCxnSpPr>
        <p:spPr>
          <a:xfrm>
            <a:off x="2930637" y="4034681"/>
            <a:ext cx="3112787" cy="8689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Slide Number Placeholder 6"/>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37515117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0-#ppt_w/2"/>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12845"/>
            <a:ext cx="8424936" cy="5755422"/>
          </a:xfrm>
          <a:prstGeom prst="rect">
            <a:avLst/>
          </a:prstGeom>
        </p:spPr>
        <p:txBody>
          <a:bodyPr wrap="square">
            <a:spAutoFit/>
          </a:bodyPr>
          <a:lstStyle/>
          <a:p>
            <a:pPr algn="just"/>
            <a:r>
              <a:rPr lang="tr-TR" sz="3200" dirty="0" err="1">
                <a:solidFill>
                  <a:srgbClr val="FF0000"/>
                </a:solidFill>
              </a:rPr>
              <a:t>Relative</a:t>
            </a:r>
            <a:r>
              <a:rPr lang="tr-TR" sz="3200" dirty="0">
                <a:solidFill>
                  <a:srgbClr val="FF0000"/>
                </a:solidFill>
              </a:rPr>
              <a:t> </a:t>
            </a:r>
            <a:r>
              <a:rPr lang="tr-TR" sz="3200" dirty="0" err="1">
                <a:solidFill>
                  <a:srgbClr val="FF0000"/>
                </a:solidFill>
              </a:rPr>
              <a:t>advantages</a:t>
            </a:r>
            <a:r>
              <a:rPr lang="tr-TR" sz="3200" dirty="0">
                <a:solidFill>
                  <a:srgbClr val="FF0000"/>
                </a:solidFill>
              </a:rPr>
              <a:t> of </a:t>
            </a:r>
            <a:r>
              <a:rPr lang="tr-TR" sz="3200" dirty="0" err="1">
                <a:solidFill>
                  <a:srgbClr val="FF0000"/>
                </a:solidFill>
              </a:rPr>
              <a:t>observation</a:t>
            </a:r>
            <a:r>
              <a:rPr lang="tr-TR" sz="3200" dirty="0">
                <a:solidFill>
                  <a:srgbClr val="FF0000"/>
                </a:solidFill>
              </a:rPr>
              <a:t> </a:t>
            </a:r>
            <a:r>
              <a:rPr lang="tr-TR" sz="3200" dirty="0" err="1" smtClean="0">
                <a:solidFill>
                  <a:srgbClr val="FF0000"/>
                </a:solidFill>
              </a:rPr>
              <a:t>techniques</a:t>
            </a:r>
            <a:r>
              <a:rPr lang="tr-TR" sz="3200" dirty="0">
                <a:solidFill>
                  <a:srgbClr val="FF0000"/>
                </a:solidFill>
              </a:rPr>
              <a:t> </a:t>
            </a:r>
            <a:endParaRPr lang="tr-TR" sz="3200" dirty="0" smtClean="0">
              <a:solidFill>
                <a:srgbClr val="FF0000"/>
              </a:solidFill>
            </a:endParaRPr>
          </a:p>
          <a:p>
            <a:pPr algn="just"/>
            <a:r>
              <a:rPr lang="en-US" sz="2400" dirty="0" smtClean="0"/>
              <a:t>The </a:t>
            </a:r>
            <a:r>
              <a:rPr lang="en-US" sz="2400" dirty="0"/>
              <a:t>greatest advantage of observational techniques is that they permit </a:t>
            </a:r>
            <a:r>
              <a:rPr lang="en-US" sz="2400" dirty="0" smtClean="0"/>
              <a:t>measurement</a:t>
            </a:r>
            <a:r>
              <a:rPr lang="tr-TR" sz="2400" dirty="0" smtClean="0"/>
              <a:t> </a:t>
            </a:r>
            <a:r>
              <a:rPr lang="en-US" sz="2400" dirty="0" smtClean="0"/>
              <a:t>of </a:t>
            </a:r>
            <a:r>
              <a:rPr lang="en-US" sz="2400" dirty="0"/>
              <a:t>actual </a:t>
            </a:r>
            <a:r>
              <a:rPr lang="en-US" sz="2400" dirty="0" err="1"/>
              <a:t>behaviour</a:t>
            </a:r>
            <a:r>
              <a:rPr lang="en-US" sz="2400" dirty="0"/>
              <a:t> rather than reports of intended or preferred </a:t>
            </a:r>
            <a:r>
              <a:rPr lang="en-US" sz="2400" dirty="0" err="1"/>
              <a:t>behaviour</a:t>
            </a:r>
            <a:r>
              <a:rPr lang="en-US" sz="2400" dirty="0" smtClean="0"/>
              <a:t>.</a:t>
            </a:r>
            <a:endParaRPr lang="tr-TR" sz="2400" dirty="0" smtClean="0"/>
          </a:p>
          <a:p>
            <a:pPr algn="just"/>
            <a:endParaRPr lang="tr-TR" sz="2400" dirty="0"/>
          </a:p>
          <a:p>
            <a:pPr algn="just"/>
            <a:r>
              <a:rPr lang="en-US" sz="2400" dirty="0" smtClean="0"/>
              <a:t> </a:t>
            </a:r>
            <a:r>
              <a:rPr lang="en-US" sz="2400" dirty="0"/>
              <a:t>There </a:t>
            </a:r>
            <a:r>
              <a:rPr lang="en-US" sz="2400" dirty="0" smtClean="0"/>
              <a:t>is</a:t>
            </a:r>
            <a:r>
              <a:rPr lang="tr-TR" sz="2400" dirty="0" smtClean="0"/>
              <a:t> </a:t>
            </a:r>
            <a:r>
              <a:rPr lang="en-US" sz="2400" dirty="0" smtClean="0"/>
              <a:t>no </a:t>
            </a:r>
            <a:r>
              <a:rPr lang="en-US" sz="2400" dirty="0"/>
              <a:t>reporting bias, and potential bias caused by the interviewer and the </a:t>
            </a:r>
            <a:r>
              <a:rPr lang="en-US" sz="2400" dirty="0" smtClean="0"/>
              <a:t>interviewing</a:t>
            </a:r>
            <a:r>
              <a:rPr lang="tr-TR" sz="2400" dirty="0" smtClean="0"/>
              <a:t> </a:t>
            </a:r>
            <a:r>
              <a:rPr lang="en-US" sz="2400" dirty="0" smtClean="0"/>
              <a:t>process </a:t>
            </a:r>
            <a:r>
              <a:rPr lang="en-US" sz="2400" dirty="0"/>
              <a:t>is eliminated or reduced. Certain types of data can be collected only by </a:t>
            </a:r>
            <a:r>
              <a:rPr lang="en-US" sz="2400" dirty="0" smtClean="0"/>
              <a:t>observation.</a:t>
            </a:r>
            <a:r>
              <a:rPr lang="tr-TR" sz="2400" dirty="0" smtClean="0"/>
              <a:t> </a:t>
            </a:r>
          </a:p>
          <a:p>
            <a:pPr algn="just"/>
            <a:endParaRPr lang="tr-TR" sz="2400" dirty="0"/>
          </a:p>
          <a:p>
            <a:pPr algn="just"/>
            <a:r>
              <a:rPr lang="en-US" sz="2400" dirty="0" smtClean="0"/>
              <a:t>These </a:t>
            </a:r>
            <a:r>
              <a:rPr lang="en-US" sz="2400" dirty="0"/>
              <a:t>include </a:t>
            </a:r>
            <a:r>
              <a:rPr lang="en-US" sz="2400" dirty="0" err="1"/>
              <a:t>behaviour</a:t>
            </a:r>
            <a:r>
              <a:rPr lang="en-US" sz="2400" dirty="0"/>
              <a:t> patterns which the respondent is unaware of </a:t>
            </a:r>
            <a:r>
              <a:rPr lang="en-US" sz="2400" dirty="0" smtClean="0"/>
              <a:t>or</a:t>
            </a:r>
            <a:r>
              <a:rPr lang="tr-TR" sz="2400" dirty="0" smtClean="0"/>
              <a:t> </a:t>
            </a:r>
            <a:r>
              <a:rPr lang="en-US" sz="2400" dirty="0" smtClean="0"/>
              <a:t>unable </a:t>
            </a:r>
            <a:r>
              <a:rPr lang="en-US" sz="2400" dirty="0"/>
              <a:t>to communicate. For example, information on babies’ toy preferences is </a:t>
            </a:r>
            <a:r>
              <a:rPr lang="en-US" sz="2400" dirty="0" smtClean="0"/>
              <a:t>best</a:t>
            </a:r>
            <a:r>
              <a:rPr lang="tr-TR" sz="2400" dirty="0" smtClean="0"/>
              <a:t> </a:t>
            </a:r>
            <a:r>
              <a:rPr lang="en-US" sz="2400" dirty="0" smtClean="0"/>
              <a:t>obtained </a:t>
            </a:r>
            <a:r>
              <a:rPr lang="en-US" sz="2400" dirty="0"/>
              <a:t>by observing babies at play, because they are unable to express </a:t>
            </a:r>
            <a:r>
              <a:rPr lang="en-US" sz="2400" dirty="0" smtClean="0"/>
              <a:t>themselves</a:t>
            </a:r>
            <a:r>
              <a:rPr lang="tr-TR" sz="2400" dirty="0" smtClean="0"/>
              <a:t> </a:t>
            </a:r>
            <a:r>
              <a:rPr lang="tr-TR" sz="2400" dirty="0" err="1" smtClean="0"/>
              <a:t>adequately</a:t>
            </a:r>
            <a:r>
              <a:rPr lang="tr-TR" sz="2400" dirty="0"/>
              <a:t>.</a:t>
            </a:r>
          </a:p>
        </p:txBody>
      </p:sp>
      <p:sp>
        <p:nvSpPr>
          <p:cNvPr id="3" name="Slide Number Placeholder 2"/>
          <p:cNvSpPr>
            <a:spLocks noGrp="1"/>
          </p:cNvSpPr>
          <p:nvPr>
            <p:ph type="sldNum" sz="quarter" idx="12"/>
          </p:nvPr>
        </p:nvSpPr>
        <p:spPr/>
        <p:txBody>
          <a:bodyPr/>
          <a:lstStyle/>
          <a:p>
            <a:fld id="{F302176B-0E47-46AC-8F43-DAB4B8A37D06}" type="slidenum">
              <a:rPr lang="tr-TR" smtClean="0"/>
              <a:t>80</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514"/>
            <a:ext cx="9144000" cy="6801862"/>
          </a:xfrm>
          <a:prstGeom prst="rect">
            <a:avLst/>
          </a:prstGeom>
        </p:spPr>
        <p:txBody>
          <a:bodyPr wrap="square">
            <a:spAutoFit/>
          </a:bodyPr>
          <a:lstStyle/>
          <a:p>
            <a:pPr algn="just"/>
            <a:r>
              <a:rPr lang="tr-TR" sz="2800" dirty="0" err="1">
                <a:solidFill>
                  <a:srgbClr val="FF0000"/>
                </a:solidFill>
              </a:rPr>
              <a:t>Relative</a:t>
            </a:r>
            <a:r>
              <a:rPr lang="tr-TR" sz="2800" dirty="0">
                <a:solidFill>
                  <a:srgbClr val="FF0000"/>
                </a:solidFill>
              </a:rPr>
              <a:t> </a:t>
            </a:r>
            <a:r>
              <a:rPr lang="tr-TR" sz="2800" dirty="0" err="1">
                <a:solidFill>
                  <a:srgbClr val="FF0000"/>
                </a:solidFill>
              </a:rPr>
              <a:t>disadvantages</a:t>
            </a:r>
            <a:r>
              <a:rPr lang="tr-TR" sz="2800" dirty="0">
                <a:solidFill>
                  <a:srgbClr val="FF0000"/>
                </a:solidFill>
              </a:rPr>
              <a:t> of </a:t>
            </a:r>
            <a:r>
              <a:rPr lang="tr-TR" sz="2800" dirty="0" err="1">
                <a:solidFill>
                  <a:srgbClr val="FF0000"/>
                </a:solidFill>
              </a:rPr>
              <a:t>observation</a:t>
            </a:r>
            <a:r>
              <a:rPr lang="tr-TR" sz="2800" dirty="0">
                <a:solidFill>
                  <a:srgbClr val="FF0000"/>
                </a:solidFill>
              </a:rPr>
              <a:t> </a:t>
            </a:r>
            <a:r>
              <a:rPr lang="tr-TR" sz="2800" dirty="0" err="1">
                <a:solidFill>
                  <a:srgbClr val="FF0000"/>
                </a:solidFill>
              </a:rPr>
              <a:t>techniques</a:t>
            </a:r>
            <a:endParaRPr lang="tr-TR" sz="2800" dirty="0">
              <a:solidFill>
                <a:srgbClr val="FF0000"/>
              </a:solidFill>
            </a:endParaRPr>
          </a:p>
          <a:p>
            <a:pPr algn="just"/>
            <a:r>
              <a:rPr lang="en-US" sz="2400" dirty="0" smtClean="0"/>
              <a:t>The </a:t>
            </a:r>
            <a:r>
              <a:rPr lang="en-US" sz="2400" dirty="0"/>
              <a:t>biggest disadvantage of observation is that the reasons for the observed </a:t>
            </a:r>
            <a:r>
              <a:rPr lang="en-US" sz="2400" dirty="0" err="1" smtClean="0"/>
              <a:t>behaviour</a:t>
            </a:r>
            <a:r>
              <a:rPr lang="tr-TR" sz="2400" dirty="0"/>
              <a:t> </a:t>
            </a:r>
            <a:r>
              <a:rPr lang="en-US" sz="2400" dirty="0" smtClean="0"/>
              <a:t>may </a:t>
            </a:r>
            <a:r>
              <a:rPr lang="en-US" sz="2400" dirty="0"/>
              <a:t>be difficult to determine because little is known about the </a:t>
            </a:r>
            <a:r>
              <a:rPr lang="en-US" sz="2400" dirty="0" smtClean="0"/>
              <a:t>underlying</a:t>
            </a:r>
            <a:r>
              <a:rPr lang="tr-TR" sz="2400" dirty="0" smtClean="0"/>
              <a:t> </a:t>
            </a:r>
            <a:r>
              <a:rPr lang="en-US" sz="2400" dirty="0" smtClean="0"/>
              <a:t>motives</a:t>
            </a:r>
            <a:r>
              <a:rPr lang="en-US" sz="2400" dirty="0"/>
              <a:t>, beliefs, attitudes and preferences. </a:t>
            </a:r>
            <a:endParaRPr lang="tr-TR" sz="2400" dirty="0" smtClean="0"/>
          </a:p>
          <a:p>
            <a:pPr algn="just"/>
            <a:endParaRPr lang="tr-TR" sz="2400" dirty="0"/>
          </a:p>
          <a:p>
            <a:pPr algn="just"/>
            <a:r>
              <a:rPr lang="en-US" sz="2400" dirty="0" smtClean="0"/>
              <a:t>For </a:t>
            </a:r>
            <a:r>
              <a:rPr lang="en-US" sz="2400" dirty="0"/>
              <a:t>example, people observed buying </a:t>
            </a:r>
            <a:r>
              <a:rPr lang="en-US" sz="2400" dirty="0" smtClean="0"/>
              <a:t>a</a:t>
            </a:r>
            <a:r>
              <a:rPr lang="tr-TR" sz="2400" dirty="0" smtClean="0"/>
              <a:t> </a:t>
            </a:r>
            <a:r>
              <a:rPr lang="en-US" sz="2400" dirty="0" smtClean="0"/>
              <a:t>brand </a:t>
            </a:r>
            <a:r>
              <a:rPr lang="en-US" sz="2400" dirty="0"/>
              <a:t>of cereal may or may not like it themselves; they may be purchasing that </a:t>
            </a:r>
            <a:r>
              <a:rPr lang="en-US" sz="2400" dirty="0" smtClean="0"/>
              <a:t>brand</a:t>
            </a:r>
            <a:r>
              <a:rPr lang="tr-TR" sz="2400" dirty="0" smtClean="0"/>
              <a:t> </a:t>
            </a:r>
            <a:r>
              <a:rPr lang="en-US" sz="2400" dirty="0" smtClean="0"/>
              <a:t>for </a:t>
            </a:r>
            <a:r>
              <a:rPr lang="en-US" sz="2400" dirty="0"/>
              <a:t>someone else in the household. Another limitation of observation is the extent </a:t>
            </a:r>
            <a:r>
              <a:rPr lang="en-US" sz="2400" dirty="0" smtClean="0"/>
              <a:t>to</a:t>
            </a:r>
            <a:r>
              <a:rPr lang="tr-TR" sz="2400" dirty="0" smtClean="0"/>
              <a:t> </a:t>
            </a:r>
            <a:r>
              <a:rPr lang="en-US" sz="2400" dirty="0" smtClean="0"/>
              <a:t>which </a:t>
            </a:r>
            <a:r>
              <a:rPr lang="en-US" sz="2400" dirty="0"/>
              <a:t>the researcher is prepared to evaluate the extent of their own bias, and how </a:t>
            </a:r>
            <a:r>
              <a:rPr lang="en-US" sz="2400" dirty="0" smtClean="0"/>
              <a:t>this</a:t>
            </a:r>
            <a:r>
              <a:rPr lang="tr-TR" sz="2400" dirty="0" smtClean="0"/>
              <a:t> </a:t>
            </a:r>
            <a:r>
              <a:rPr lang="en-US" sz="2400" dirty="0" smtClean="0"/>
              <a:t>can </a:t>
            </a:r>
            <a:r>
              <a:rPr lang="en-US" sz="2400" dirty="0"/>
              <a:t>affect what they observe. </a:t>
            </a:r>
            <a:endParaRPr lang="tr-TR" sz="2400" dirty="0" smtClean="0"/>
          </a:p>
          <a:p>
            <a:pPr algn="just"/>
            <a:endParaRPr lang="tr-TR" sz="2400" dirty="0"/>
          </a:p>
          <a:p>
            <a:pPr algn="just"/>
            <a:r>
              <a:rPr lang="en-US" sz="2400" dirty="0" smtClean="0"/>
              <a:t>In </a:t>
            </a:r>
            <a:r>
              <a:rPr lang="en-US" sz="2400" dirty="0"/>
              <a:t>addition, observational data can be </a:t>
            </a:r>
            <a:r>
              <a:rPr lang="en-US" sz="2400" dirty="0" smtClean="0"/>
              <a:t>time-consuming</a:t>
            </a:r>
            <a:r>
              <a:rPr lang="tr-TR" sz="2400" dirty="0" smtClean="0"/>
              <a:t> </a:t>
            </a:r>
            <a:r>
              <a:rPr lang="en-US" sz="2400" dirty="0" smtClean="0"/>
              <a:t>and </a:t>
            </a:r>
            <a:r>
              <a:rPr lang="en-US" sz="2400" dirty="0"/>
              <a:t>expensive to collect. It is also difficult to observe certain forms of </a:t>
            </a:r>
            <a:r>
              <a:rPr lang="en-US" sz="2400" dirty="0" err="1"/>
              <a:t>behaviour</a:t>
            </a:r>
            <a:r>
              <a:rPr lang="en-US" sz="2400" dirty="0"/>
              <a:t> </a:t>
            </a:r>
            <a:r>
              <a:rPr lang="en-US" sz="2400" dirty="0" smtClean="0"/>
              <a:t>such</a:t>
            </a:r>
            <a:r>
              <a:rPr lang="tr-TR" sz="2400" dirty="0" smtClean="0"/>
              <a:t> </a:t>
            </a:r>
            <a:r>
              <a:rPr lang="en-US" sz="2400" dirty="0" smtClean="0"/>
              <a:t>as </a:t>
            </a:r>
            <a:r>
              <a:rPr lang="en-US" sz="2400" dirty="0"/>
              <a:t>personal activities that occur in the privacy of the consumer’s home. Finally, </a:t>
            </a:r>
            <a:r>
              <a:rPr lang="en-US" sz="2400" dirty="0" smtClean="0"/>
              <a:t>in</a:t>
            </a:r>
            <a:r>
              <a:rPr lang="tr-TR" sz="2400" dirty="0" smtClean="0"/>
              <a:t> </a:t>
            </a:r>
            <a:r>
              <a:rPr lang="en-US" sz="2400" dirty="0" smtClean="0"/>
              <a:t>some </a:t>
            </a:r>
            <a:r>
              <a:rPr lang="en-US" sz="2400" dirty="0"/>
              <a:t>cases such as in the use of hidden cameras, the use of observational </a:t>
            </a:r>
            <a:r>
              <a:rPr lang="en-US" sz="2400" dirty="0" smtClean="0"/>
              <a:t>techniques</a:t>
            </a:r>
            <a:r>
              <a:rPr lang="tr-TR" sz="2400" dirty="0" smtClean="0"/>
              <a:t> </a:t>
            </a:r>
            <a:r>
              <a:rPr lang="en-US" sz="2400" dirty="0" smtClean="0"/>
              <a:t>may </a:t>
            </a:r>
            <a:r>
              <a:rPr lang="en-US" sz="2400" dirty="0"/>
              <a:t>border on being or may actually be unethical.</a:t>
            </a:r>
            <a:endParaRPr lang="tr-TR" sz="2400" dirty="0"/>
          </a:p>
        </p:txBody>
      </p:sp>
      <p:sp>
        <p:nvSpPr>
          <p:cNvPr id="3" name="Slide Number Placeholder 2"/>
          <p:cNvSpPr>
            <a:spLocks noGrp="1"/>
          </p:cNvSpPr>
          <p:nvPr>
            <p:ph type="sldNum" sz="quarter" idx="12"/>
          </p:nvPr>
        </p:nvSpPr>
        <p:spPr/>
        <p:txBody>
          <a:bodyPr/>
          <a:lstStyle/>
          <a:p>
            <a:fld id="{F302176B-0E47-46AC-8F43-DAB4B8A37D06}" type="slidenum">
              <a:rPr lang="tr-TR" smtClean="0"/>
              <a:t>81</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0" y="3329608"/>
            <a:ext cx="4104456" cy="3528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6000" dirty="0"/>
          </a:p>
        </p:txBody>
      </p:sp>
      <p:sp>
        <p:nvSpPr>
          <p:cNvPr id="4" name="Dikdörtgen 3"/>
          <p:cNvSpPr/>
          <p:nvPr/>
        </p:nvSpPr>
        <p:spPr>
          <a:xfrm>
            <a:off x="827584" y="4149080"/>
            <a:ext cx="2356835" cy="1754327"/>
          </a:xfrm>
          <a:prstGeom prst="rect">
            <a:avLst/>
          </a:prstGeom>
          <a:noFill/>
        </p:spPr>
        <p:txBody>
          <a:bodyPr wrap="none" lIns="91440" tIns="45720" rIns="91440" bIns="45720">
            <a:spAutoFit/>
          </a:bodyPr>
          <a:lstStyle/>
          <a:p>
            <a:pPr algn="ctr"/>
            <a:r>
              <a:rPr lang="tr-TR" sz="54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Silently</a:t>
            </a:r>
            <a:r>
              <a:rPr lang="tr-TR"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p>
          <a:p>
            <a:pPr algn="ctr"/>
            <a:r>
              <a:rPr lang="tr-TR" sz="54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bye</a:t>
            </a:r>
            <a:r>
              <a:rPr lang="tr-TR"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tr-TR" sz="54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bye</a:t>
            </a:r>
            <a:endParaRPr lang="tr-TR"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F302176B-0E47-46AC-8F43-DAB4B8A37D06}" type="slidenum">
              <a:rPr lang="tr-TR" smtClean="0"/>
              <a:t>82</a:t>
            </a:fld>
            <a:endParaRPr lang="tr-TR"/>
          </a:p>
        </p:txBody>
      </p:sp>
      <p:pic>
        <p:nvPicPr>
          <p:cNvPr id="5" name="Picture 4" descr="anima047.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88640"/>
            <a:ext cx="4104456" cy="3810000"/>
          </a:xfrm>
          <a:prstGeom prst="rect">
            <a:avLst/>
          </a:prstGeom>
        </p:spPr>
      </p:pic>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02176B-0E47-46AC-8F43-DAB4B8A37D06}" type="slidenum">
              <a:rPr lang="tr-TR" smtClean="0"/>
              <a:t>83</a:t>
            </a:fld>
            <a:endParaRPr lang="tr-TR"/>
          </a:p>
        </p:txBody>
      </p:sp>
    </p:spTree>
    <p:extLst>
      <p:ext uri="{BB962C8B-B14F-4D97-AF65-F5344CB8AC3E}">
        <p14:creationId xmlns:p14="http://schemas.microsoft.com/office/powerpoint/2010/main" val="379492763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13" t="10547" r="3083" b="8007"/>
          <a:stretch/>
        </p:blipFill>
        <p:spPr bwMode="auto">
          <a:xfrm>
            <a:off x="2852" y="1016173"/>
            <a:ext cx="9141148" cy="51728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Düz Ok Bağlayıcısı 2"/>
          <p:cNvCxnSpPr/>
          <p:nvPr/>
        </p:nvCxnSpPr>
        <p:spPr>
          <a:xfrm>
            <a:off x="395536" y="1268760"/>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Düz Ok Bağlayıcısı 4"/>
          <p:cNvCxnSpPr/>
          <p:nvPr/>
        </p:nvCxnSpPr>
        <p:spPr>
          <a:xfrm>
            <a:off x="1979712" y="4221088"/>
            <a:ext cx="720080"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35604805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Gezinti">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3843</TotalTime>
  <Words>3778</Words>
  <Application>Microsoft Macintosh PowerPoint</Application>
  <PresentationFormat>On-screen Show (4:3)</PresentationFormat>
  <Paragraphs>317</Paragraphs>
  <Slides>83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Calibri</vt:lpstr>
      <vt:lpstr>Franklin Gothic Book</vt:lpstr>
      <vt:lpstr>Franklin Gothic Medium</vt:lpstr>
      <vt:lpstr>Minion-Regular</vt:lpstr>
      <vt:lpstr>Wingdings 2</vt:lpstr>
      <vt:lpstr>Gezinti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sony</dc:creator>
  <cp:lastModifiedBy>Microsoft Office User</cp:lastModifiedBy>
  <cp:revision>111</cp:revision>
  <dcterms:created xsi:type="dcterms:W3CDTF">2013-09-10T17:09:28Z</dcterms:created>
  <dcterms:modified xsi:type="dcterms:W3CDTF">2018-04-01T19:45:38Z</dcterms:modified>
</cp:coreProperties>
</file>