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258" r:id="rId4"/>
    <p:sldId id="259" r:id="rId5"/>
    <p:sldId id="376" r:id="rId6"/>
    <p:sldId id="260" r:id="rId7"/>
    <p:sldId id="386" r:id="rId8"/>
    <p:sldId id="261" r:id="rId9"/>
    <p:sldId id="262" r:id="rId10"/>
    <p:sldId id="263" r:id="rId11"/>
    <p:sldId id="264" r:id="rId12"/>
    <p:sldId id="265" r:id="rId13"/>
    <p:sldId id="266" r:id="rId14"/>
    <p:sldId id="267"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87" r:id="rId39"/>
    <p:sldId id="295" r:id="rId40"/>
    <p:sldId id="296" r:id="rId41"/>
    <p:sldId id="297" r:id="rId42"/>
    <p:sldId id="377" r:id="rId43"/>
    <p:sldId id="298" r:id="rId44"/>
    <p:sldId id="299" r:id="rId45"/>
    <p:sldId id="300" r:id="rId46"/>
    <p:sldId id="301" r:id="rId47"/>
    <p:sldId id="302" r:id="rId48"/>
    <p:sldId id="378" r:id="rId49"/>
    <p:sldId id="303" r:id="rId50"/>
    <p:sldId id="304" r:id="rId51"/>
    <p:sldId id="305" r:id="rId52"/>
    <p:sldId id="379" r:id="rId53"/>
    <p:sldId id="306" r:id="rId54"/>
    <p:sldId id="307" r:id="rId55"/>
    <p:sldId id="380" r:id="rId56"/>
    <p:sldId id="309" r:id="rId57"/>
    <p:sldId id="381" r:id="rId58"/>
    <p:sldId id="310" r:id="rId59"/>
    <p:sldId id="311" r:id="rId60"/>
    <p:sldId id="382" r:id="rId61"/>
    <p:sldId id="312" r:id="rId62"/>
    <p:sldId id="313" r:id="rId63"/>
    <p:sldId id="314" r:id="rId64"/>
    <p:sldId id="383" r:id="rId65"/>
    <p:sldId id="315" r:id="rId66"/>
    <p:sldId id="316" r:id="rId67"/>
    <p:sldId id="384" r:id="rId68"/>
    <p:sldId id="317" r:id="rId69"/>
    <p:sldId id="318" r:id="rId70"/>
    <p:sldId id="319" r:id="rId71"/>
    <p:sldId id="320" r:id="rId72"/>
    <p:sldId id="321" r:id="rId73"/>
    <p:sldId id="322" r:id="rId74"/>
    <p:sldId id="323" r:id="rId75"/>
    <p:sldId id="324"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420" r:id="rId109"/>
    <p:sldId id="421" r:id="rId110"/>
    <p:sldId id="422" r:id="rId111"/>
    <p:sldId id="423" r:id="rId112"/>
    <p:sldId id="424" r:id="rId113"/>
    <p:sldId id="425" r:id="rId114"/>
    <p:sldId id="426" r:id="rId115"/>
    <p:sldId id="427" r:id="rId116"/>
    <p:sldId id="428" r:id="rId117"/>
    <p:sldId id="429" r:id="rId118"/>
    <p:sldId id="325" r:id="rId119"/>
    <p:sldId id="385" r:id="rId120"/>
    <p:sldId id="375"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244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printerSettings" Target="printerSettings/printerSettings1.bin"/><Relationship Id="rId123" Type="http://schemas.openxmlformats.org/officeDocument/2006/relationships/presProps" Target="presProps.xml"/><Relationship Id="rId124" Type="http://schemas.openxmlformats.org/officeDocument/2006/relationships/viewProps" Target="viewProps.xml"/><Relationship Id="rId125" Type="http://schemas.openxmlformats.org/officeDocument/2006/relationships/theme" Target="theme/theme1.xml"/><Relationship Id="rId12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21/04/15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21/04/15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3720DD-5B6D-40BF-8493-A6B52D484E6B}" type="datetimeFigureOut">
              <a:rPr lang="tr-TR" smtClean="0"/>
              <a:t>21/04/15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3720DD-5B6D-40BF-8493-A6B52D484E6B}" type="datetimeFigureOut">
              <a:rPr lang="tr-TR" smtClean="0"/>
              <a:t>21/04/15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3720DD-5B6D-40BF-8493-A6B52D484E6B}" type="datetimeFigureOut">
              <a:rPr lang="tr-TR" smtClean="0"/>
              <a:t>21/04/15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21/04/15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21/04/15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23720DD-5B6D-40BF-8493-A6B52D484E6B}" type="datetimeFigureOut">
              <a:rPr lang="tr-TR" smtClean="0"/>
              <a:t>21/04/15</a:t>
            </a:fld>
            <a:endParaRPr lang="tr-T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tr-T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gi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 Id="rId3" Type="http://schemas.microsoft.com/office/2007/relationships/hdphoto" Target="../media/hdphoto1.wdp"/></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 Id="rId3" Type="http://schemas.microsoft.com/office/2007/relationships/hdphoto" Target="../media/hdphoto2.wdp"/></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 Id="rId3" Type="http://schemas.microsoft.com/office/2007/relationships/hdphoto" Target="../media/hdphoto3.wdp"/></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556792"/>
            <a:ext cx="8212505" cy="1754327"/>
          </a:xfrm>
          <a:prstGeom prst="rect">
            <a:avLst/>
          </a:prstGeom>
          <a:noFill/>
        </p:spPr>
        <p:txBody>
          <a:bodyPr wrap="none" lIns="91440" tIns="45720" rIns="91440" bIns="45720">
            <a:spAutoFit/>
          </a:bodyPr>
          <a:lstStyle/>
          <a:p>
            <a:pPr algn="ctr"/>
            <a:r>
              <a:rPr lang="tr-TR" sz="54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Measurmenet</a:t>
            </a:r>
            <a:r>
              <a:rPr lang="tr-TR" sz="54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&amp; </a:t>
            </a:r>
            <a:r>
              <a:rPr lang="tr-TR" sz="54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Scaling</a:t>
            </a:r>
            <a:endParaRPr lang="tr-TR" sz="54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6" name="TextBox 5"/>
          <p:cNvSpPr txBox="1"/>
          <p:nvPr/>
        </p:nvSpPr>
        <p:spPr>
          <a:xfrm>
            <a:off x="4932040" y="5373216"/>
            <a:ext cx="184666"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a:stretch>
            <a:fillRect/>
          </a:stretch>
        </p:blipFill>
        <p:spPr>
          <a:xfrm>
            <a:off x="0" y="4098032"/>
            <a:ext cx="4139952" cy="2759968"/>
          </a:xfrm>
          <a:prstGeom prst="rect">
            <a:avLst/>
          </a:prstGeom>
        </p:spPr>
      </p:pic>
      <p:pic>
        <p:nvPicPr>
          <p:cNvPr id="3" name="Picture 2"/>
          <p:cNvPicPr>
            <a:picLocks noChangeAspect="1"/>
          </p:cNvPicPr>
          <p:nvPr/>
        </p:nvPicPr>
        <p:blipFill>
          <a:blip r:embed="rId3"/>
          <a:stretch>
            <a:fillRect/>
          </a:stretch>
        </p:blipFill>
        <p:spPr>
          <a:xfrm>
            <a:off x="4451691" y="4001932"/>
            <a:ext cx="4692309" cy="2840980"/>
          </a:xfrm>
          <a:prstGeom prst="rect">
            <a:avLst/>
          </a:prstGeom>
        </p:spPr>
      </p:pic>
    </p:spTree>
    <p:extLst>
      <p:ext uri="{BB962C8B-B14F-4D97-AF65-F5344CB8AC3E}">
        <p14:creationId xmlns:p14="http://schemas.microsoft.com/office/powerpoint/2010/main" val="1784779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
                                        <p:tgtEl>
                                          <p:spTgt spid="2"/>
                                        </p:tgtEl>
                                      </p:cBhvr>
                                    </p:animEffect>
                                    <p:anim calcmode="lin" valueType="num">
                                      <p:cBhvr>
                                        <p:cTn id="20" dur="400" fill="hold"/>
                                        <p:tgtEl>
                                          <p:spTgt spid="2"/>
                                        </p:tgtEl>
                                        <p:attrNameLst>
                                          <p:attrName>ppt_x</p:attrName>
                                        </p:attrNameLst>
                                      </p:cBhvr>
                                      <p:tavLst>
                                        <p:tav tm="0">
                                          <p:val>
                                            <p:strVal val="#ppt_x"/>
                                          </p:val>
                                        </p:tav>
                                        <p:tav tm="100000">
                                          <p:val>
                                            <p:strVal val="#ppt_x"/>
                                          </p:val>
                                        </p:tav>
                                      </p:tavLst>
                                    </p:anim>
                                    <p:anim calcmode="lin" valueType="num">
                                      <p:cBhvr>
                                        <p:cTn id="21" dur="400" fill="hold"/>
                                        <p:tgtEl>
                                          <p:spTgt spid="2"/>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
                                        <p:tgtEl>
                                          <p:spTgt spid="3"/>
                                        </p:tgtEl>
                                      </p:cBhvr>
                                    </p:animEffect>
                                    <p:anim calcmode="lin" valueType="num">
                                      <p:cBhvr>
                                        <p:cTn id="29" dur="400" fill="hold"/>
                                        <p:tgtEl>
                                          <p:spTgt spid="3"/>
                                        </p:tgtEl>
                                        <p:attrNameLst>
                                          <p:attrName>ppt_x</p:attrName>
                                        </p:attrNameLst>
                                      </p:cBhvr>
                                      <p:tavLst>
                                        <p:tav tm="0">
                                          <p:val>
                                            <p:strVal val="#ppt_x"/>
                                          </p:val>
                                        </p:tav>
                                        <p:tav tm="100000">
                                          <p:val>
                                            <p:strVal val="#ppt_x"/>
                                          </p:val>
                                        </p:tav>
                                      </p:tavLst>
                                    </p:anim>
                                    <p:anim calcmode="lin" valueType="num">
                                      <p:cBhvr>
                                        <p:cTn id="30" dur="400" fill="hold"/>
                                        <p:tgtEl>
                                          <p:spTgt spid="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784976" cy="4031873"/>
          </a:xfrm>
          <a:prstGeom prst="rect">
            <a:avLst/>
          </a:prstGeom>
        </p:spPr>
        <p:txBody>
          <a:bodyPr wrap="square">
            <a:spAutoFit/>
          </a:bodyPr>
          <a:lstStyle/>
          <a:p>
            <a:pPr algn="just"/>
            <a:r>
              <a:rPr lang="en-US" sz="3200" dirty="0"/>
              <a:t>When used for classification purposes, the nominally scaled numbers serve as labels for classes or categories. </a:t>
            </a:r>
            <a:endParaRPr lang="en-US" sz="3200" dirty="0" smtClean="0"/>
          </a:p>
          <a:p>
            <a:pPr algn="just"/>
            <a:endParaRPr lang="en-US" sz="3200" dirty="0"/>
          </a:p>
          <a:p>
            <a:pPr algn="just"/>
            <a:r>
              <a:rPr lang="en-US" sz="3200" dirty="0" smtClean="0"/>
              <a:t>For </a:t>
            </a:r>
            <a:r>
              <a:rPr lang="en-US" sz="3200" dirty="0"/>
              <a:t>example, you might classify the control group as group 1 and the experimental group as group 2. The classes are mutually exclusive and collectively exhaustive.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
                                        <p:tgtEl>
                                          <p:spTgt spid="2">
                                            <p:txEl>
                                              <p:pRg st="2" end="2"/>
                                            </p:txEl>
                                          </p:spTgt>
                                        </p:tgtEl>
                                      </p:cBhvr>
                                    </p:animEffect>
                                    <p:anim calcmode="lin" valueType="num">
                                      <p:cBhvr>
                                        <p:cTn id="17"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5.27.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56" y="0"/>
            <a:ext cx="7569200" cy="6502400"/>
          </a:xfrm>
          <a:prstGeom prst="rect">
            <a:avLst/>
          </a:prstGeom>
        </p:spPr>
      </p:pic>
    </p:spTree>
    <p:extLst>
      <p:ext uri="{BB962C8B-B14F-4D97-AF65-F5344CB8AC3E}">
        <p14:creationId xmlns:p14="http://schemas.microsoft.com/office/powerpoint/2010/main" val="237967130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5.28.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48" y="462035"/>
            <a:ext cx="8623300" cy="5410200"/>
          </a:xfrm>
          <a:prstGeom prst="rect">
            <a:avLst/>
          </a:prstGeom>
        </p:spPr>
      </p:pic>
    </p:spTree>
    <p:extLst>
      <p:ext uri="{BB962C8B-B14F-4D97-AF65-F5344CB8AC3E}">
        <p14:creationId xmlns:p14="http://schemas.microsoft.com/office/powerpoint/2010/main" val="126495275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5.28.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59" y="2160909"/>
            <a:ext cx="7867757" cy="2400300"/>
          </a:xfrm>
          <a:prstGeom prst="rect">
            <a:avLst/>
          </a:prstGeom>
        </p:spPr>
      </p:pic>
    </p:spTree>
    <p:extLst>
      <p:ext uri="{BB962C8B-B14F-4D97-AF65-F5344CB8AC3E}">
        <p14:creationId xmlns:p14="http://schemas.microsoft.com/office/powerpoint/2010/main" val="338940377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000" y="1220666"/>
            <a:ext cx="6614194" cy="3293209"/>
          </a:xfrm>
          <a:prstGeom prst="rect">
            <a:avLst/>
          </a:prstGeom>
          <a:noFill/>
        </p:spPr>
        <p:txBody>
          <a:bodyPr wrap="square" rtlCol="0">
            <a:spAutoFit/>
          </a:bodyPr>
          <a:lstStyle/>
          <a:p>
            <a:r>
              <a:rPr lang="en-US" sz="4000" dirty="0" smtClean="0">
                <a:solidFill>
                  <a:srgbClr val="FF0000"/>
                </a:solidFill>
              </a:rPr>
              <a:t>Two-side Cross Tabulation</a:t>
            </a:r>
          </a:p>
          <a:p>
            <a:r>
              <a:rPr lang="en-US" sz="2800" dirty="0" smtClean="0"/>
              <a:t>Using tabulation with two nonmetric variables</a:t>
            </a:r>
          </a:p>
          <a:p>
            <a:endParaRPr lang="en-US" dirty="0"/>
          </a:p>
          <a:p>
            <a:r>
              <a:rPr lang="en-US" sz="2800" dirty="0" smtClean="0">
                <a:solidFill>
                  <a:srgbClr val="0000FF"/>
                </a:solidFill>
              </a:rPr>
              <a:t>EXAMPLE</a:t>
            </a:r>
            <a:r>
              <a:rPr lang="en-US" sz="2800" dirty="0" smtClean="0"/>
              <a:t>:</a:t>
            </a:r>
            <a:r>
              <a:rPr lang="en-US" dirty="0" smtClean="0"/>
              <a:t> </a:t>
            </a:r>
          </a:p>
          <a:p>
            <a:endParaRPr lang="en-US" dirty="0"/>
          </a:p>
          <a:p>
            <a:r>
              <a:rPr lang="en-US" sz="2400" dirty="0" smtClean="0"/>
              <a:t>Let us add the gender of the participants to the mini survey as a second nonmetric variable</a:t>
            </a:r>
            <a:endParaRPr lang="en-US" sz="2400" dirty="0"/>
          </a:p>
        </p:txBody>
      </p:sp>
    </p:spTree>
    <p:extLst>
      <p:ext uri="{BB962C8B-B14F-4D97-AF65-F5344CB8AC3E}">
        <p14:creationId xmlns:p14="http://schemas.microsoft.com/office/powerpoint/2010/main" val="64440809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800" decel="100000"/>
                                        <p:tgtEl>
                                          <p:spTgt spid="2">
                                            <p:txEl>
                                              <p:pRg st="1" end="1"/>
                                            </p:txEl>
                                          </p:spTgt>
                                        </p:tgtEl>
                                      </p:cBhvr>
                                    </p:animEffect>
                                    <p:anim calcmode="lin" valueType="num">
                                      <p:cBhvr>
                                        <p:cTn id="18"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800" decel="100000"/>
                                        <p:tgtEl>
                                          <p:spTgt spid="2">
                                            <p:txEl>
                                              <p:pRg st="3" end="3"/>
                                            </p:txEl>
                                          </p:spTgt>
                                        </p:tgtEl>
                                      </p:cBhvr>
                                    </p:animEffect>
                                    <p:anim calcmode="lin" valueType="num">
                                      <p:cBhvr>
                                        <p:cTn id="28"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800" decel="100000"/>
                                        <p:tgtEl>
                                          <p:spTgt spid="2">
                                            <p:txEl>
                                              <p:pRg st="5" end="5"/>
                                            </p:txEl>
                                          </p:spTgt>
                                        </p:tgtEl>
                                      </p:cBhvr>
                                    </p:animEffect>
                                    <p:anim calcmode="lin" valueType="num">
                                      <p:cBhvr>
                                        <p:cTn id="36"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20 at 17.3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322" y="0"/>
            <a:ext cx="3073400" cy="6654800"/>
          </a:xfrm>
          <a:prstGeom prst="rect">
            <a:avLst/>
          </a:prstGeom>
        </p:spPr>
      </p:pic>
    </p:spTree>
    <p:extLst>
      <p:ext uri="{BB962C8B-B14F-4D97-AF65-F5344CB8AC3E}">
        <p14:creationId xmlns:p14="http://schemas.microsoft.com/office/powerpoint/2010/main" val="297846581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2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58200" cy="6235700"/>
          </a:xfrm>
          <a:prstGeom prst="rect">
            <a:avLst/>
          </a:prstGeom>
        </p:spPr>
      </p:pic>
    </p:spTree>
    <p:extLst>
      <p:ext uri="{BB962C8B-B14F-4D97-AF65-F5344CB8AC3E}">
        <p14:creationId xmlns:p14="http://schemas.microsoft.com/office/powerpoint/2010/main" val="398025005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2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208" y="0"/>
            <a:ext cx="6007100" cy="6654800"/>
          </a:xfrm>
          <a:prstGeom prst="rect">
            <a:avLst/>
          </a:prstGeom>
        </p:spPr>
      </p:pic>
    </p:spTree>
    <p:extLst>
      <p:ext uri="{BB962C8B-B14F-4D97-AF65-F5344CB8AC3E}">
        <p14:creationId xmlns:p14="http://schemas.microsoft.com/office/powerpoint/2010/main" val="88298727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2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5625"/>
            <a:ext cx="8915400" cy="6311900"/>
          </a:xfrm>
          <a:prstGeom prst="rect">
            <a:avLst/>
          </a:prstGeom>
        </p:spPr>
      </p:pic>
    </p:spTree>
    <p:extLst>
      <p:ext uri="{BB962C8B-B14F-4D97-AF65-F5344CB8AC3E}">
        <p14:creationId xmlns:p14="http://schemas.microsoft.com/office/powerpoint/2010/main" val="117144467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20 at 17.39.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34283"/>
          </a:xfrm>
          <a:prstGeom prst="rect">
            <a:avLst/>
          </a:prstGeom>
        </p:spPr>
      </p:pic>
    </p:spTree>
    <p:extLst>
      <p:ext uri="{BB962C8B-B14F-4D97-AF65-F5344CB8AC3E}">
        <p14:creationId xmlns:p14="http://schemas.microsoft.com/office/powerpoint/2010/main" val="270762442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092" y="2292873"/>
            <a:ext cx="6614194"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smtClean="0"/>
              <a:t>Total Percentage of the Cross Tabulation</a:t>
            </a:r>
            <a:endParaRPr lang="en-US" sz="4000" dirty="0"/>
          </a:p>
        </p:txBody>
      </p:sp>
    </p:spTree>
    <p:extLst>
      <p:ext uri="{BB962C8B-B14F-4D97-AF65-F5344CB8AC3E}">
        <p14:creationId xmlns:p14="http://schemas.microsoft.com/office/powerpoint/2010/main" val="64431197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568952" cy="3970318"/>
          </a:xfrm>
          <a:prstGeom prst="rect">
            <a:avLst/>
          </a:prstGeom>
        </p:spPr>
        <p:txBody>
          <a:bodyPr wrap="square">
            <a:spAutoFit/>
          </a:bodyPr>
          <a:lstStyle/>
          <a:p>
            <a:pPr algn="just"/>
            <a:r>
              <a:rPr lang="en-US" sz="2800" dirty="0"/>
              <a:t>Only a limited number of statistics, all of which are based on frequency counts, are </a:t>
            </a:r>
            <a:r>
              <a:rPr lang="en-US" sz="2800" dirty="0" smtClean="0"/>
              <a:t>permissible</a:t>
            </a:r>
            <a:r>
              <a:rPr lang="en-US" sz="1400" dirty="0" smtClean="0"/>
              <a:t>(</a:t>
            </a:r>
            <a:r>
              <a:rPr lang="en-US" sz="1400" dirty="0" err="1" smtClean="0"/>
              <a:t>izinverilebilir</a:t>
            </a:r>
            <a:r>
              <a:rPr lang="en-US" sz="1400" dirty="0"/>
              <a:t>)</a:t>
            </a:r>
            <a:r>
              <a:rPr lang="en-US" sz="2800" dirty="0" smtClean="0"/>
              <a:t>. </a:t>
            </a:r>
            <a:r>
              <a:rPr lang="en-US" sz="2800" dirty="0"/>
              <a:t>These include percentages, mode, chi-square and binomial </a:t>
            </a:r>
            <a:r>
              <a:rPr lang="en-US" sz="2800" dirty="0" smtClean="0"/>
              <a:t>tests.</a:t>
            </a:r>
          </a:p>
          <a:p>
            <a:pPr algn="just"/>
            <a:endParaRPr lang="en-US" sz="2800" dirty="0"/>
          </a:p>
          <a:p>
            <a:pPr algn="just"/>
            <a:r>
              <a:rPr lang="en-US" sz="2800" dirty="0" smtClean="0"/>
              <a:t>It </a:t>
            </a:r>
            <a:r>
              <a:rPr lang="en-US" sz="2800" dirty="0"/>
              <a:t>is not </a:t>
            </a:r>
            <a:r>
              <a:rPr lang="en-US" sz="2800" dirty="0" smtClean="0"/>
              <a:t>meaningful </a:t>
            </a:r>
            <a:r>
              <a:rPr lang="en-US" sz="2800" dirty="0"/>
              <a:t>to compute an average student registration number, the average gender of respondents in a survey, or the number assigned to an average </a:t>
            </a:r>
            <a:r>
              <a:rPr lang="en-US" sz="2800" dirty="0" smtClean="0"/>
              <a:t>bank.</a:t>
            </a:r>
            <a:endParaRPr lang="en-US" sz="28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
                                        <p:tgtEl>
                                          <p:spTgt spid="2">
                                            <p:txEl>
                                              <p:pRg st="2" end="2"/>
                                            </p:txEl>
                                          </p:spTgt>
                                        </p:tgtEl>
                                      </p:cBhvr>
                                    </p:animEffect>
                                    <p:anim calcmode="lin" valueType="num">
                                      <p:cBhvr>
                                        <p:cTn id="17"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42.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 y="0"/>
            <a:ext cx="8775700" cy="6477000"/>
          </a:xfrm>
          <a:prstGeom prst="rect">
            <a:avLst/>
          </a:prstGeom>
        </p:spPr>
      </p:pic>
      <p:cxnSp>
        <p:nvCxnSpPr>
          <p:cNvPr id="4" name="Straight Arrow Connector 3"/>
          <p:cNvCxnSpPr/>
          <p:nvPr/>
        </p:nvCxnSpPr>
        <p:spPr>
          <a:xfrm>
            <a:off x="6168850" y="841270"/>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793915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4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669" y="0"/>
            <a:ext cx="7442200" cy="6819900"/>
          </a:xfrm>
          <a:prstGeom prst="rect">
            <a:avLst/>
          </a:prstGeom>
        </p:spPr>
      </p:pic>
      <p:cxnSp>
        <p:nvCxnSpPr>
          <p:cNvPr id="3" name="Straight Arrow Connector 2"/>
          <p:cNvCxnSpPr/>
          <p:nvPr/>
        </p:nvCxnSpPr>
        <p:spPr>
          <a:xfrm>
            <a:off x="1243669" y="2474323"/>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13517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8.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13" y="913029"/>
            <a:ext cx="7543800" cy="4178300"/>
          </a:xfrm>
          <a:prstGeom prst="rect">
            <a:avLst/>
          </a:prstGeom>
        </p:spPr>
      </p:pic>
      <p:sp>
        <p:nvSpPr>
          <p:cNvPr id="3" name="TextBox 2"/>
          <p:cNvSpPr txBox="1"/>
          <p:nvPr/>
        </p:nvSpPr>
        <p:spPr>
          <a:xfrm>
            <a:off x="780513" y="5328043"/>
            <a:ext cx="8065688" cy="1107996"/>
          </a:xfrm>
          <a:prstGeom prst="rect">
            <a:avLst/>
          </a:prstGeom>
          <a:noFill/>
        </p:spPr>
        <p:txBody>
          <a:bodyPr wrap="square" rtlCol="0">
            <a:spAutoFit/>
          </a:bodyPr>
          <a:lstStyle/>
          <a:p>
            <a:r>
              <a:rPr lang="en-US" sz="2400" dirty="0" smtClean="0"/>
              <a:t>22.2% of the sample is female who prefers gray color.</a:t>
            </a:r>
          </a:p>
          <a:p>
            <a:r>
              <a:rPr lang="en-US" sz="2400" dirty="0" smtClean="0"/>
              <a:t>16.7% of the sample is male who prefers white color.</a:t>
            </a:r>
          </a:p>
          <a:p>
            <a:endParaRPr lang="en-US" dirty="0"/>
          </a:p>
        </p:txBody>
      </p:sp>
      <p:cxnSp>
        <p:nvCxnSpPr>
          <p:cNvPr id="4" name="Straight Arrow Connector 3"/>
          <p:cNvCxnSpPr/>
          <p:nvPr/>
        </p:nvCxnSpPr>
        <p:spPr>
          <a:xfrm>
            <a:off x="4526025" y="3270045"/>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2699114" y="2824667"/>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90164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
                                        <p:tgtEl>
                                          <p:spTgt spid="4"/>
                                        </p:tgtEl>
                                      </p:cBhvr>
                                    </p:animEffect>
                                    <p:anim calcmode="lin" valueType="num">
                                      <p:cBhvr>
                                        <p:cTn id="26" dur="400" fill="hold"/>
                                        <p:tgtEl>
                                          <p:spTgt spid="4"/>
                                        </p:tgtEl>
                                        <p:attrNameLst>
                                          <p:attrName>ppt_x</p:attrName>
                                        </p:attrNameLst>
                                      </p:cBhvr>
                                      <p:tavLst>
                                        <p:tav tm="0">
                                          <p:val>
                                            <p:strVal val="#ppt_x"/>
                                          </p:val>
                                        </p:tav>
                                        <p:tav tm="100000">
                                          <p:val>
                                            <p:strVal val="#ppt_x"/>
                                          </p:val>
                                        </p:tav>
                                      </p:tavLst>
                                    </p:anim>
                                    <p:anim calcmode="lin" valueType="num">
                                      <p:cBhvr>
                                        <p:cTn id="27" dur="400" fill="hold"/>
                                        <p:tgtEl>
                                          <p:spTgt spid="4"/>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
                                        <p:tgtEl>
                                          <p:spTgt spid="3">
                                            <p:txEl>
                                              <p:pRg st="1" end="1"/>
                                            </p:txEl>
                                          </p:spTgt>
                                        </p:tgtEl>
                                      </p:cBhvr>
                                    </p:animEffect>
                                    <p:anim calcmode="lin" valueType="num">
                                      <p:cBhvr>
                                        <p:cTn id="3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092" y="2292873"/>
            <a:ext cx="6614194"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4000" dirty="0" smtClean="0"/>
              <a:t>Row or Column Percentage of the Cross Tabulation</a:t>
            </a:r>
            <a:endParaRPr lang="en-US" sz="4000" dirty="0"/>
          </a:p>
        </p:txBody>
      </p:sp>
    </p:spTree>
    <p:extLst>
      <p:ext uri="{BB962C8B-B14F-4D97-AF65-F5344CB8AC3E}">
        <p14:creationId xmlns:p14="http://schemas.microsoft.com/office/powerpoint/2010/main" val="201961449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48.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67" y="0"/>
            <a:ext cx="7734300" cy="6286500"/>
          </a:xfrm>
          <a:prstGeom prst="rect">
            <a:avLst/>
          </a:prstGeom>
        </p:spPr>
      </p:pic>
      <p:cxnSp>
        <p:nvCxnSpPr>
          <p:cNvPr id="3" name="Straight Arrow Connector 2"/>
          <p:cNvCxnSpPr/>
          <p:nvPr/>
        </p:nvCxnSpPr>
        <p:spPr>
          <a:xfrm>
            <a:off x="237520" y="1896980"/>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6567471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48.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22" y="458672"/>
            <a:ext cx="7340600" cy="4394200"/>
          </a:xfrm>
          <a:prstGeom prst="rect">
            <a:avLst/>
          </a:prstGeom>
        </p:spPr>
      </p:pic>
      <p:cxnSp>
        <p:nvCxnSpPr>
          <p:cNvPr id="4" name="Straight Arrow Connector 3"/>
          <p:cNvCxnSpPr/>
          <p:nvPr/>
        </p:nvCxnSpPr>
        <p:spPr>
          <a:xfrm>
            <a:off x="3189991" y="2210394"/>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4715708" y="2804227"/>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80513" y="5328043"/>
            <a:ext cx="8065688" cy="1107996"/>
          </a:xfrm>
          <a:prstGeom prst="rect">
            <a:avLst/>
          </a:prstGeom>
          <a:noFill/>
        </p:spPr>
        <p:txBody>
          <a:bodyPr wrap="square" rtlCol="0">
            <a:spAutoFit/>
          </a:bodyPr>
          <a:lstStyle/>
          <a:p>
            <a:r>
              <a:rPr lang="en-US" sz="2400" dirty="0" smtClean="0"/>
              <a:t>44.4% of the females prefer gray color.</a:t>
            </a:r>
          </a:p>
          <a:p>
            <a:r>
              <a:rPr lang="en-US" sz="2400" dirty="0" smtClean="0"/>
              <a:t>33.3% of the males prefer white color.</a:t>
            </a:r>
          </a:p>
          <a:p>
            <a:endParaRPr lang="en-US" dirty="0"/>
          </a:p>
        </p:txBody>
      </p:sp>
    </p:spTree>
    <p:extLst>
      <p:ext uri="{BB962C8B-B14F-4D97-AF65-F5344CB8AC3E}">
        <p14:creationId xmlns:p14="http://schemas.microsoft.com/office/powerpoint/2010/main" val="402554522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
                                        <p:tgtEl>
                                          <p:spTgt spid="6">
                                            <p:txEl>
                                              <p:pRg st="0" end="0"/>
                                            </p:txEl>
                                          </p:spTgt>
                                        </p:tgtEl>
                                      </p:cBhvr>
                                    </p:animEffect>
                                    <p:anim calcmode="lin" valueType="num">
                                      <p:cBhvr>
                                        <p:cTn id="17"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
                                        <p:tgtEl>
                                          <p:spTgt spid="6">
                                            <p:txEl>
                                              <p:pRg st="1" end="1"/>
                                            </p:txEl>
                                          </p:spTgt>
                                        </p:tgtEl>
                                      </p:cBhvr>
                                    </p:animEffect>
                                    <p:anim calcmode="lin" valueType="num">
                                      <p:cBhvr>
                                        <p:cTn id="35"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50.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646" y="0"/>
            <a:ext cx="7188200" cy="6223000"/>
          </a:xfrm>
          <a:prstGeom prst="rect">
            <a:avLst/>
          </a:prstGeom>
        </p:spPr>
      </p:pic>
      <p:cxnSp>
        <p:nvCxnSpPr>
          <p:cNvPr id="3" name="Straight Arrow Connector 2"/>
          <p:cNvCxnSpPr/>
          <p:nvPr/>
        </p:nvCxnSpPr>
        <p:spPr>
          <a:xfrm>
            <a:off x="1243669" y="2226889"/>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933265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7.51.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61" y="0"/>
            <a:ext cx="7442200" cy="4330700"/>
          </a:xfrm>
          <a:prstGeom prst="rect">
            <a:avLst/>
          </a:prstGeom>
        </p:spPr>
      </p:pic>
      <p:sp>
        <p:nvSpPr>
          <p:cNvPr id="3" name="TextBox 2"/>
          <p:cNvSpPr txBox="1"/>
          <p:nvPr/>
        </p:nvSpPr>
        <p:spPr>
          <a:xfrm>
            <a:off x="1078312" y="4774045"/>
            <a:ext cx="8065688" cy="1107996"/>
          </a:xfrm>
          <a:prstGeom prst="rect">
            <a:avLst/>
          </a:prstGeom>
          <a:noFill/>
        </p:spPr>
        <p:txBody>
          <a:bodyPr wrap="square" rtlCol="0">
            <a:spAutoFit/>
          </a:bodyPr>
          <a:lstStyle/>
          <a:p>
            <a:r>
              <a:rPr lang="en-US" sz="2400" dirty="0" smtClean="0"/>
              <a:t>57.1% of people who prefers gray is female.</a:t>
            </a:r>
          </a:p>
          <a:p>
            <a:r>
              <a:rPr lang="en-US" sz="2400" dirty="0" smtClean="0"/>
              <a:t>60% </a:t>
            </a:r>
            <a:r>
              <a:rPr lang="en-US" sz="2400" dirty="0"/>
              <a:t>of people who prefers </a:t>
            </a:r>
            <a:r>
              <a:rPr lang="en-US" sz="2400" dirty="0" smtClean="0"/>
              <a:t>white is male.</a:t>
            </a:r>
          </a:p>
          <a:p>
            <a:endParaRPr lang="en-US" dirty="0"/>
          </a:p>
        </p:txBody>
      </p:sp>
      <p:cxnSp>
        <p:nvCxnSpPr>
          <p:cNvPr id="4" name="Straight Arrow Connector 3"/>
          <p:cNvCxnSpPr/>
          <p:nvPr/>
        </p:nvCxnSpPr>
        <p:spPr>
          <a:xfrm>
            <a:off x="3561111" y="1765016"/>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5041299" y="2362794"/>
            <a:ext cx="742241" cy="8907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294684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anim calcmode="lin" valueType="num">
                                      <p:cBhvr>
                                        <p:cTn id="26" dur="400" fill="hold"/>
                                        <p:tgtEl>
                                          <p:spTgt spid="5"/>
                                        </p:tgtEl>
                                        <p:attrNameLst>
                                          <p:attrName>ppt_x</p:attrName>
                                        </p:attrNameLst>
                                      </p:cBhvr>
                                      <p:tavLst>
                                        <p:tav tm="0">
                                          <p:val>
                                            <p:strVal val="#ppt_x"/>
                                          </p:val>
                                        </p:tav>
                                        <p:tav tm="100000">
                                          <p:val>
                                            <p:strVal val="#ppt_x"/>
                                          </p:val>
                                        </p:tav>
                                      </p:tavLst>
                                    </p:anim>
                                    <p:anim calcmode="lin" valueType="num">
                                      <p:cBhvr>
                                        <p:cTn id="27" dur="400" fill="hold"/>
                                        <p:tgtEl>
                                          <p:spTgt spid="5"/>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
                                        <p:tgtEl>
                                          <p:spTgt spid="3">
                                            <p:txEl>
                                              <p:pRg st="1" end="1"/>
                                            </p:txEl>
                                          </p:spTgt>
                                        </p:tgtEl>
                                      </p:cBhvr>
                                    </p:animEffect>
                                    <p:anim calcmode="lin" valueType="num">
                                      <p:cBhvr>
                                        <p:cTn id="3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509120"/>
            <a:ext cx="4680520" cy="1754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5400" dirty="0" smtClean="0"/>
              <a:t>Have a </a:t>
            </a:r>
          </a:p>
          <a:p>
            <a:pPr algn="ctr"/>
            <a:r>
              <a:rPr lang="en-US" sz="5400" dirty="0" smtClean="0"/>
              <a:t>lucky day</a:t>
            </a:r>
            <a:endParaRPr lang="en-US" sz="5400" dirty="0"/>
          </a:p>
        </p:txBody>
      </p:sp>
      <p:pic>
        <p:nvPicPr>
          <p:cNvPr id="3" name="Picture 2" descr="anima05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32656"/>
            <a:ext cx="6048672" cy="3528392"/>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down)">
                                      <p:cBhvr>
                                        <p:cTn id="50" dur="580">
                                          <p:stCondLst>
                                            <p:cond delay="0"/>
                                          </p:stCondLst>
                                        </p:cTn>
                                        <p:tgtEl>
                                          <p:spTgt spid="2">
                                            <p:txEl>
                                              <p:pRg st="1" end="1"/>
                                            </p:txEl>
                                          </p:spTgt>
                                        </p:tgtEl>
                                      </p:cBhvr>
                                    </p:animEffect>
                                    <p:anim calcmode="lin" valueType="num">
                                      <p:cBhvr>
                                        <p:cTn id="51"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txEl>
                                              <p:pRg st="1" end="1"/>
                                            </p:txEl>
                                          </p:spTgt>
                                        </p:tgtEl>
                                      </p:cBhvr>
                                      <p:to x="100000" y="60000"/>
                                    </p:animScale>
                                    <p:animScale>
                                      <p:cBhvr>
                                        <p:cTn id="57" dur="166" decel="50000">
                                          <p:stCondLst>
                                            <p:cond delay="676"/>
                                          </p:stCondLst>
                                        </p:cTn>
                                        <p:tgtEl>
                                          <p:spTgt spid="2">
                                            <p:txEl>
                                              <p:pRg st="1" end="1"/>
                                            </p:txEl>
                                          </p:spTgt>
                                        </p:tgtEl>
                                      </p:cBhvr>
                                      <p:to x="100000" y="100000"/>
                                    </p:animScale>
                                    <p:animScale>
                                      <p:cBhvr>
                                        <p:cTn id="58" dur="26">
                                          <p:stCondLst>
                                            <p:cond delay="1312"/>
                                          </p:stCondLst>
                                        </p:cTn>
                                        <p:tgtEl>
                                          <p:spTgt spid="2">
                                            <p:txEl>
                                              <p:pRg st="1" end="1"/>
                                            </p:txEl>
                                          </p:spTgt>
                                        </p:tgtEl>
                                      </p:cBhvr>
                                      <p:to x="100000" y="80000"/>
                                    </p:animScale>
                                    <p:animScale>
                                      <p:cBhvr>
                                        <p:cTn id="59" dur="166" decel="50000">
                                          <p:stCondLst>
                                            <p:cond delay="1338"/>
                                          </p:stCondLst>
                                        </p:cTn>
                                        <p:tgtEl>
                                          <p:spTgt spid="2">
                                            <p:txEl>
                                              <p:pRg st="1" end="1"/>
                                            </p:txEl>
                                          </p:spTgt>
                                        </p:tgtEl>
                                      </p:cBhvr>
                                      <p:to x="100000" y="100000"/>
                                    </p:animScale>
                                    <p:animScale>
                                      <p:cBhvr>
                                        <p:cTn id="60" dur="26">
                                          <p:stCondLst>
                                            <p:cond delay="1642"/>
                                          </p:stCondLst>
                                        </p:cTn>
                                        <p:tgtEl>
                                          <p:spTgt spid="2">
                                            <p:txEl>
                                              <p:pRg st="1" end="1"/>
                                            </p:txEl>
                                          </p:spTgt>
                                        </p:tgtEl>
                                      </p:cBhvr>
                                      <p:to x="100000" y="90000"/>
                                    </p:animScale>
                                    <p:animScale>
                                      <p:cBhvr>
                                        <p:cTn id="61" dur="166" decel="50000">
                                          <p:stCondLst>
                                            <p:cond delay="1668"/>
                                          </p:stCondLst>
                                        </p:cTn>
                                        <p:tgtEl>
                                          <p:spTgt spid="2">
                                            <p:txEl>
                                              <p:pRg st="1" end="1"/>
                                            </p:txEl>
                                          </p:spTgt>
                                        </p:tgtEl>
                                      </p:cBhvr>
                                      <p:to x="100000" y="100000"/>
                                    </p:animScale>
                                    <p:animScale>
                                      <p:cBhvr>
                                        <p:cTn id="62" dur="26">
                                          <p:stCondLst>
                                            <p:cond delay="1808"/>
                                          </p:stCondLst>
                                        </p:cTn>
                                        <p:tgtEl>
                                          <p:spTgt spid="2">
                                            <p:txEl>
                                              <p:pRg st="1" end="1"/>
                                            </p:txEl>
                                          </p:spTgt>
                                        </p:tgtEl>
                                      </p:cBhvr>
                                      <p:to x="100000" y="95000"/>
                                    </p:animScale>
                                    <p:animScale>
                                      <p:cBhvr>
                                        <p:cTn id="63"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05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2880320" cy="769441"/>
          </a:xfrm>
          <a:prstGeom prst="rect">
            <a:avLst/>
          </a:prstGeom>
          <a:noFill/>
        </p:spPr>
        <p:txBody>
          <a:bodyPr wrap="square" rtlCol="0">
            <a:spAutoFit/>
          </a:bodyPr>
          <a:lstStyle/>
          <a:p>
            <a:r>
              <a:rPr lang="en-US" sz="4400" dirty="0" smtClean="0"/>
              <a:t>Examples </a:t>
            </a:r>
            <a:endParaRPr lang="en-US" sz="4400" dirty="0"/>
          </a:p>
        </p:txBody>
      </p:sp>
      <p:sp>
        <p:nvSpPr>
          <p:cNvPr id="3" name="TextBox 2"/>
          <p:cNvSpPr txBox="1"/>
          <p:nvPr/>
        </p:nvSpPr>
        <p:spPr>
          <a:xfrm>
            <a:off x="179512" y="1340768"/>
            <a:ext cx="8352928" cy="584776"/>
          </a:xfrm>
          <a:prstGeom prst="rect">
            <a:avLst/>
          </a:prstGeom>
          <a:noFill/>
        </p:spPr>
        <p:txBody>
          <a:bodyPr wrap="square" rtlCol="0">
            <a:spAutoFit/>
          </a:bodyPr>
          <a:lstStyle/>
          <a:p>
            <a:r>
              <a:rPr lang="en-US" sz="3200" b="1" dirty="0" smtClean="0">
                <a:solidFill>
                  <a:srgbClr val="FF0000"/>
                </a:solidFill>
              </a:rPr>
              <a:t>Gender</a:t>
            </a:r>
            <a:r>
              <a:rPr lang="en-US" sz="3200" dirty="0" smtClean="0"/>
              <a:t>		(  ) Female		(  ) Male</a:t>
            </a:r>
            <a:endParaRPr lang="en-US" sz="3200" dirty="0"/>
          </a:p>
        </p:txBody>
      </p:sp>
      <p:sp>
        <p:nvSpPr>
          <p:cNvPr id="5" name="TextBox 4"/>
          <p:cNvSpPr txBox="1"/>
          <p:nvPr/>
        </p:nvSpPr>
        <p:spPr>
          <a:xfrm>
            <a:off x="107504" y="2492896"/>
            <a:ext cx="8712968" cy="523220"/>
          </a:xfrm>
          <a:prstGeom prst="rect">
            <a:avLst/>
          </a:prstGeom>
          <a:noFill/>
        </p:spPr>
        <p:txBody>
          <a:bodyPr wrap="square" rtlCol="0">
            <a:spAutoFit/>
          </a:bodyPr>
          <a:lstStyle/>
          <a:p>
            <a:r>
              <a:rPr lang="en-US" sz="2800" b="1" dirty="0" smtClean="0">
                <a:solidFill>
                  <a:srgbClr val="FF0000"/>
                </a:solidFill>
              </a:rPr>
              <a:t>Marital Status</a:t>
            </a:r>
            <a:r>
              <a:rPr lang="en-US" sz="2800" b="1" dirty="0" smtClean="0"/>
              <a:t>	</a:t>
            </a:r>
            <a:r>
              <a:rPr lang="en-US" sz="2800" dirty="0" smtClean="0"/>
              <a:t>(  ) Married (  ) Single	(  ) Divorced </a:t>
            </a:r>
            <a:endParaRPr lang="en-US" sz="2800" dirty="0"/>
          </a:p>
        </p:txBody>
      </p:sp>
      <p:sp>
        <p:nvSpPr>
          <p:cNvPr id="6" name="TextBox 5"/>
          <p:cNvSpPr txBox="1"/>
          <p:nvPr/>
        </p:nvSpPr>
        <p:spPr>
          <a:xfrm>
            <a:off x="107504" y="3429000"/>
            <a:ext cx="8856984" cy="461665"/>
          </a:xfrm>
          <a:prstGeom prst="rect">
            <a:avLst/>
          </a:prstGeom>
          <a:noFill/>
        </p:spPr>
        <p:txBody>
          <a:bodyPr wrap="square" rtlCol="0">
            <a:spAutoFit/>
          </a:bodyPr>
          <a:lstStyle/>
          <a:p>
            <a:r>
              <a:rPr lang="en-US" sz="2400" b="1" dirty="0" smtClean="0">
                <a:solidFill>
                  <a:srgbClr val="FF0000"/>
                </a:solidFill>
              </a:rPr>
              <a:t>Nationality</a:t>
            </a:r>
            <a:r>
              <a:rPr lang="en-US" sz="2400" dirty="0" smtClean="0"/>
              <a:t>    (  ) Turk   (  ) Arab</a:t>
            </a:r>
            <a:r>
              <a:rPr lang="en-US" sz="2400" dirty="0"/>
              <a:t> </a:t>
            </a:r>
            <a:r>
              <a:rPr lang="en-US" sz="2400" dirty="0" smtClean="0"/>
              <a:t>  (  ) Germen    (  ) English </a:t>
            </a:r>
            <a:endParaRPr lang="en-US" sz="2400" dirty="0"/>
          </a:p>
        </p:txBody>
      </p:sp>
      <p:sp>
        <p:nvSpPr>
          <p:cNvPr id="7" name="TextBox 6"/>
          <p:cNvSpPr txBox="1"/>
          <p:nvPr/>
        </p:nvSpPr>
        <p:spPr>
          <a:xfrm>
            <a:off x="107504" y="4365104"/>
            <a:ext cx="6480720" cy="707886"/>
          </a:xfrm>
          <a:prstGeom prst="rect">
            <a:avLst/>
          </a:prstGeom>
          <a:noFill/>
        </p:spPr>
        <p:txBody>
          <a:bodyPr wrap="square" rtlCol="0">
            <a:spAutoFit/>
          </a:bodyPr>
          <a:lstStyle/>
          <a:p>
            <a:r>
              <a:rPr lang="en-US" sz="4000" dirty="0" smtClean="0">
                <a:solidFill>
                  <a:srgbClr val="FF0000"/>
                </a:solidFill>
              </a:rPr>
              <a:t>Telephone Nu</a:t>
            </a:r>
            <a:r>
              <a:rPr lang="en-US" dirty="0" smtClean="0"/>
              <a:t>………</a:t>
            </a:r>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anim calcmode="lin" valueType="num">
                                      <p:cBhvr>
                                        <p:cTn id="33" dur="400" fill="hold"/>
                                        <p:tgtEl>
                                          <p:spTgt spid="6"/>
                                        </p:tgtEl>
                                        <p:attrNameLst>
                                          <p:attrName>ppt_x</p:attrName>
                                        </p:attrNameLst>
                                      </p:cBhvr>
                                      <p:tavLst>
                                        <p:tav tm="0">
                                          <p:val>
                                            <p:strVal val="#ppt_x"/>
                                          </p:val>
                                        </p:tav>
                                        <p:tav tm="100000">
                                          <p:val>
                                            <p:strVal val="#ppt_x"/>
                                          </p:val>
                                        </p:tav>
                                      </p:tavLst>
                                    </p:anim>
                                    <p:anim calcmode="lin" valueType="num">
                                      <p:cBhvr>
                                        <p:cTn id="34" dur="400" fill="hold"/>
                                        <p:tgtEl>
                                          <p:spTgt spid="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
                                        <p:tgtEl>
                                          <p:spTgt spid="7"/>
                                        </p:tgtEl>
                                      </p:cBhvr>
                                    </p:animEffect>
                                    <p:anim calcmode="lin" valueType="num">
                                      <p:cBhvr>
                                        <p:cTn id="42" dur="400" fill="hold"/>
                                        <p:tgtEl>
                                          <p:spTgt spid="7"/>
                                        </p:tgtEl>
                                        <p:attrNameLst>
                                          <p:attrName>ppt_x</p:attrName>
                                        </p:attrNameLst>
                                      </p:cBhvr>
                                      <p:tavLst>
                                        <p:tav tm="0">
                                          <p:val>
                                            <p:strVal val="#ppt_x"/>
                                          </p:val>
                                        </p:tav>
                                        <p:tav tm="100000">
                                          <p:val>
                                            <p:strVal val="#ppt_x"/>
                                          </p:val>
                                        </p:tav>
                                      </p:tavLst>
                                    </p:anim>
                                    <p:anim calcmode="lin" valueType="num">
                                      <p:cBhvr>
                                        <p:cTn id="43" dur="400" fill="hold"/>
                                        <p:tgtEl>
                                          <p:spTgt spid="7"/>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88640"/>
            <a:ext cx="6768752" cy="5509200"/>
          </a:xfrm>
          <a:prstGeom prst="rect">
            <a:avLst/>
          </a:prstGeom>
          <a:noFill/>
        </p:spPr>
        <p:txBody>
          <a:bodyPr wrap="square" rtlCol="0">
            <a:spAutoFit/>
          </a:bodyPr>
          <a:lstStyle/>
          <a:p>
            <a:r>
              <a:rPr lang="en-US" sz="4400" dirty="0" smtClean="0">
                <a:solidFill>
                  <a:srgbClr val="FF0000"/>
                </a:solidFill>
              </a:rPr>
              <a:t>Which kind of media product do you use?</a:t>
            </a:r>
          </a:p>
          <a:p>
            <a:endParaRPr lang="en-US" sz="4400" dirty="0">
              <a:solidFill>
                <a:srgbClr val="FF0000"/>
              </a:solidFill>
            </a:endParaRPr>
          </a:p>
          <a:p>
            <a:r>
              <a:rPr lang="en-US" sz="4400" dirty="0" smtClean="0"/>
              <a:t>(  ) Newspaper</a:t>
            </a:r>
          </a:p>
          <a:p>
            <a:r>
              <a:rPr lang="en-US" sz="4400" dirty="0" smtClean="0"/>
              <a:t>(  ) Television</a:t>
            </a:r>
          </a:p>
          <a:p>
            <a:r>
              <a:rPr lang="en-US" sz="4400" dirty="0" smtClean="0"/>
              <a:t>(  ) Internet</a:t>
            </a:r>
          </a:p>
          <a:p>
            <a:r>
              <a:rPr lang="en-US" sz="4400" dirty="0" smtClean="0"/>
              <a:t>(  ) Radio</a:t>
            </a:r>
          </a:p>
          <a:p>
            <a:r>
              <a:rPr lang="en-US" sz="4400" dirty="0" smtClean="0"/>
              <a:t>(  ) Magazine </a:t>
            </a:r>
            <a:endParaRPr lang="en-US" sz="44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
                                        <p:tgtEl>
                                          <p:spTgt spid="2">
                                            <p:txEl>
                                              <p:pRg st="2" end="2"/>
                                            </p:txEl>
                                          </p:spTgt>
                                        </p:tgtEl>
                                      </p:cBhvr>
                                    </p:animEffect>
                                    <p:anim calcmode="lin" valueType="num">
                                      <p:cBhvr>
                                        <p:cTn id="17"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
                                        <p:tgtEl>
                                          <p:spTgt spid="2">
                                            <p:txEl>
                                              <p:pRg st="3" end="3"/>
                                            </p:txEl>
                                          </p:spTgt>
                                        </p:tgtEl>
                                      </p:cBhvr>
                                    </p:animEffect>
                                    <p:anim calcmode="lin" valueType="num">
                                      <p:cBhvr>
                                        <p:cTn id="26"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
                                        <p:tgtEl>
                                          <p:spTgt spid="2">
                                            <p:txEl>
                                              <p:pRg st="4" end="4"/>
                                            </p:txEl>
                                          </p:spTgt>
                                        </p:tgtEl>
                                      </p:cBhvr>
                                    </p:animEffect>
                                    <p:anim calcmode="lin" valueType="num">
                                      <p:cBhvr>
                                        <p:cTn id="35" dur="4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2">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
                                        <p:tgtEl>
                                          <p:spTgt spid="2">
                                            <p:txEl>
                                              <p:pRg st="5" end="5"/>
                                            </p:txEl>
                                          </p:spTgt>
                                        </p:tgtEl>
                                      </p:cBhvr>
                                    </p:animEffect>
                                    <p:anim calcmode="lin" valueType="num">
                                      <p:cBhvr>
                                        <p:cTn id="44" dur="4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2">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
                                        <p:tgtEl>
                                          <p:spTgt spid="2">
                                            <p:txEl>
                                              <p:pRg st="6" end="6"/>
                                            </p:txEl>
                                          </p:spTgt>
                                        </p:tgtEl>
                                      </p:cBhvr>
                                    </p:animEffect>
                                    <p:anim calcmode="lin" valueType="num">
                                      <p:cBhvr>
                                        <p:cTn id="53" dur="4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2">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2185214"/>
          </a:xfrm>
          <a:prstGeom prst="rect">
            <a:avLst/>
          </a:prstGeom>
          <a:noFill/>
        </p:spPr>
        <p:txBody>
          <a:bodyPr wrap="square" rtlCol="0">
            <a:spAutoFit/>
          </a:bodyPr>
          <a:lstStyle/>
          <a:p>
            <a:pPr algn="ctr"/>
            <a:r>
              <a:rPr lang="en-US" sz="3600" b="1" dirty="0" smtClean="0"/>
              <a:t>What can we do or can not with nominal measures?</a:t>
            </a:r>
            <a:endParaRPr lang="en-US" sz="3600" dirty="0"/>
          </a:p>
          <a:p>
            <a:pPr marL="285750" indent="-285750">
              <a:buFontTx/>
              <a:buChar char="-"/>
            </a:pPr>
            <a:r>
              <a:rPr lang="en-US" sz="3200" i="1" dirty="0" smtClean="0"/>
              <a:t>Percentage of the numbers can be </a:t>
            </a:r>
            <a:r>
              <a:rPr lang="en-US" sz="2800" i="1" dirty="0" smtClean="0"/>
              <a:t>calculated</a:t>
            </a:r>
          </a:p>
          <a:p>
            <a:pPr marL="742950" lvl="1" indent="-285750">
              <a:buFontTx/>
              <a:buChar char="-"/>
            </a:pPr>
            <a:r>
              <a:rPr lang="en-US" sz="3200" dirty="0" smtClean="0">
                <a:solidFill>
                  <a:srgbClr val="FF0000"/>
                </a:solidFill>
              </a:rPr>
              <a:t>40% Male and 60% Female </a:t>
            </a:r>
            <a:endParaRPr lang="en-US" sz="3200" dirty="0">
              <a:solidFill>
                <a:srgbClr val="FF0000"/>
              </a:solidFill>
            </a:endParaRPr>
          </a:p>
        </p:txBody>
      </p:sp>
      <p:sp>
        <p:nvSpPr>
          <p:cNvPr id="4" name="TextBox 3"/>
          <p:cNvSpPr txBox="1"/>
          <p:nvPr/>
        </p:nvSpPr>
        <p:spPr>
          <a:xfrm>
            <a:off x="251520" y="2420888"/>
            <a:ext cx="8208912" cy="2554545"/>
          </a:xfrm>
          <a:prstGeom prst="rect">
            <a:avLst/>
          </a:prstGeom>
          <a:noFill/>
        </p:spPr>
        <p:txBody>
          <a:bodyPr wrap="square" rtlCol="0">
            <a:spAutoFit/>
          </a:bodyPr>
          <a:lstStyle/>
          <a:p>
            <a:pPr marL="285750" indent="-285750">
              <a:buFontTx/>
              <a:buChar char="-"/>
            </a:pPr>
            <a:r>
              <a:rPr lang="en-US" sz="3200" i="1" dirty="0" smtClean="0"/>
              <a:t>Can not be ranked</a:t>
            </a:r>
          </a:p>
          <a:p>
            <a:pPr marL="742950" lvl="1" indent="-285750">
              <a:buFontTx/>
              <a:buChar char="-"/>
            </a:pPr>
            <a:r>
              <a:rPr lang="en-US" sz="3200" dirty="0" smtClean="0">
                <a:solidFill>
                  <a:srgbClr val="FF0000"/>
                </a:solidFill>
              </a:rPr>
              <a:t>First		Turk</a:t>
            </a:r>
          </a:p>
          <a:p>
            <a:pPr marL="742950" lvl="1" indent="-285750">
              <a:buFontTx/>
              <a:buChar char="-"/>
            </a:pPr>
            <a:r>
              <a:rPr lang="en-US" sz="3200" dirty="0" smtClean="0">
                <a:solidFill>
                  <a:srgbClr val="FF0000"/>
                </a:solidFill>
              </a:rPr>
              <a:t>Second	Arab</a:t>
            </a:r>
          </a:p>
          <a:p>
            <a:pPr marL="742950" lvl="1" indent="-285750">
              <a:buFontTx/>
              <a:buChar char="-"/>
            </a:pPr>
            <a:r>
              <a:rPr lang="en-US" sz="3200" dirty="0" smtClean="0">
                <a:solidFill>
                  <a:srgbClr val="FF0000"/>
                </a:solidFill>
              </a:rPr>
              <a:t>Third		Germen</a:t>
            </a:r>
          </a:p>
          <a:p>
            <a:pPr marL="742950" lvl="1" indent="-285750">
              <a:buFontTx/>
              <a:buChar char="-"/>
            </a:pPr>
            <a:r>
              <a:rPr lang="en-US" sz="3200" dirty="0" smtClean="0">
                <a:solidFill>
                  <a:srgbClr val="FF0000"/>
                </a:solidFill>
              </a:rPr>
              <a:t>Fourth	English</a:t>
            </a:r>
            <a:endParaRPr lang="en-US" sz="3200" dirty="0">
              <a:solidFill>
                <a:srgbClr val="FF0000"/>
              </a:solidFill>
            </a:endParaRPr>
          </a:p>
        </p:txBody>
      </p:sp>
      <p:sp>
        <p:nvSpPr>
          <p:cNvPr id="5" name="TextBox 4"/>
          <p:cNvSpPr txBox="1"/>
          <p:nvPr/>
        </p:nvSpPr>
        <p:spPr>
          <a:xfrm>
            <a:off x="18131" y="4941168"/>
            <a:ext cx="9144000" cy="584776"/>
          </a:xfrm>
          <a:prstGeom prst="rect">
            <a:avLst/>
          </a:prstGeom>
          <a:noFill/>
        </p:spPr>
        <p:txBody>
          <a:bodyPr wrap="square" rtlCol="0">
            <a:spAutoFit/>
          </a:bodyPr>
          <a:lstStyle/>
          <a:p>
            <a:r>
              <a:rPr lang="en-US" sz="3200" dirty="0" smtClean="0"/>
              <a:t>- </a:t>
            </a:r>
            <a:r>
              <a:rPr lang="en-US" sz="3200" dirty="0" err="1" smtClean="0"/>
              <a:t>Arithmatical</a:t>
            </a:r>
            <a:r>
              <a:rPr lang="en-US" sz="3200" dirty="0" smtClean="0"/>
              <a:t> means can not be calculated</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
                                        <p:tgtEl>
                                          <p:spTgt spid="2">
                                            <p:txEl>
                                              <p:pRg st="1" end="1"/>
                                            </p:txEl>
                                          </p:spTgt>
                                        </p:tgtEl>
                                      </p:cBhvr>
                                    </p:animEffect>
                                    <p:anim calcmode="lin" valueType="num">
                                      <p:cBhvr>
                                        <p:cTn id="15"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
                                        <p:tgtEl>
                                          <p:spTgt spid="2">
                                            <p:txEl>
                                              <p:pRg st="2" end="2"/>
                                            </p:txEl>
                                          </p:spTgt>
                                        </p:tgtEl>
                                      </p:cBhvr>
                                    </p:animEffect>
                                    <p:anim calcmode="lin" valueType="num">
                                      <p:cBhvr>
                                        <p:cTn id="24"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
                                        <p:tgtEl>
                                          <p:spTgt spid="4">
                                            <p:txEl>
                                              <p:pRg st="0" end="0"/>
                                            </p:txEl>
                                          </p:spTgt>
                                        </p:tgtEl>
                                      </p:cBhvr>
                                    </p:animEffect>
                                    <p:anim calcmode="lin" valueType="num">
                                      <p:cBhvr>
                                        <p:cTn id="3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
                                        <p:tgtEl>
                                          <p:spTgt spid="4">
                                            <p:txEl>
                                              <p:pRg st="1" end="1"/>
                                            </p:txEl>
                                          </p:spTgt>
                                        </p:tgtEl>
                                      </p:cBhvr>
                                    </p:animEffect>
                                    <p:anim calcmode="lin" valueType="num">
                                      <p:cBhvr>
                                        <p:cTn id="42"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43"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
                                        <p:tgtEl>
                                          <p:spTgt spid="4">
                                            <p:txEl>
                                              <p:pRg st="2" end="2"/>
                                            </p:txEl>
                                          </p:spTgt>
                                        </p:tgtEl>
                                      </p:cBhvr>
                                    </p:animEffect>
                                    <p:anim calcmode="lin" valueType="num">
                                      <p:cBhvr>
                                        <p:cTn id="49"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
                                        <p:tgtEl>
                                          <p:spTgt spid="4">
                                            <p:txEl>
                                              <p:pRg st="3" end="3"/>
                                            </p:txEl>
                                          </p:spTgt>
                                        </p:tgtEl>
                                      </p:cBhvr>
                                    </p:animEffect>
                                    <p:anim calcmode="lin" valueType="num">
                                      <p:cBhvr>
                                        <p:cTn id="56"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0" presetID="43" presetClass="entr" presetSubtype="0" fill="hold"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100"/>
                                        <p:tgtEl>
                                          <p:spTgt spid="4">
                                            <p:txEl>
                                              <p:pRg st="4" end="4"/>
                                            </p:txEl>
                                          </p:spTgt>
                                        </p:tgtEl>
                                      </p:cBhvr>
                                    </p:animEffect>
                                    <p:anim calcmode="lin" valueType="num">
                                      <p:cBhvr>
                                        <p:cTn id="63"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
                                        <p:tgtEl>
                                          <p:spTgt spid="5"/>
                                        </p:tgtEl>
                                      </p:cBhvr>
                                    </p:animEffect>
                                    <p:anim calcmode="lin" valueType="num">
                                      <p:cBhvr>
                                        <p:cTn id="72" dur="400" fill="hold"/>
                                        <p:tgtEl>
                                          <p:spTgt spid="5"/>
                                        </p:tgtEl>
                                        <p:attrNameLst>
                                          <p:attrName>ppt_x</p:attrName>
                                        </p:attrNameLst>
                                      </p:cBhvr>
                                      <p:tavLst>
                                        <p:tav tm="0">
                                          <p:val>
                                            <p:strVal val="#ppt_x"/>
                                          </p:val>
                                        </p:tav>
                                        <p:tav tm="100000">
                                          <p:val>
                                            <p:strVal val="#ppt_x"/>
                                          </p:val>
                                        </p:tav>
                                      </p:tavLst>
                                    </p:anim>
                                    <p:anim calcmode="lin" valueType="num">
                                      <p:cBhvr>
                                        <p:cTn id="73" dur="400" fill="hold"/>
                                        <p:tgtEl>
                                          <p:spTgt spid="5"/>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348880"/>
            <a:ext cx="8424936" cy="3785652"/>
          </a:xfrm>
          <a:prstGeom prst="rect">
            <a:avLst/>
          </a:prstGeom>
        </p:spPr>
        <p:txBody>
          <a:bodyPr wrap="square">
            <a:spAutoFit/>
          </a:bodyPr>
          <a:lstStyle/>
          <a:p>
            <a:r>
              <a:rPr lang="tr-TR" sz="4000" b="1" u="sng" dirty="0" err="1" smtClean="0"/>
              <a:t>Nationality</a:t>
            </a:r>
            <a:r>
              <a:rPr lang="tr-TR" sz="4000" b="1" u="sng" dirty="0"/>
              <a:t>	</a:t>
            </a:r>
            <a:r>
              <a:rPr lang="tr-TR" sz="4000" b="1" u="sng" dirty="0" smtClean="0"/>
              <a:t>  </a:t>
            </a:r>
            <a:r>
              <a:rPr lang="tr-TR" sz="4000" b="1" u="sng" dirty="0" err="1" smtClean="0"/>
              <a:t>Ferquency</a:t>
            </a:r>
            <a:r>
              <a:rPr lang="tr-TR" sz="4000" b="1" u="sng" dirty="0"/>
              <a:t>	(%)</a:t>
            </a:r>
            <a:r>
              <a:rPr lang="tr-TR" sz="4000" b="1" dirty="0"/>
              <a:t>	</a:t>
            </a:r>
          </a:p>
          <a:p>
            <a:r>
              <a:rPr lang="tr-TR" sz="4000" dirty="0" err="1" smtClean="0"/>
              <a:t>Turkish</a:t>
            </a:r>
            <a:r>
              <a:rPr lang="tr-TR" sz="4000" dirty="0" smtClean="0"/>
              <a:t>	</a:t>
            </a:r>
            <a:r>
              <a:rPr lang="tr-TR" sz="4000" dirty="0"/>
              <a:t>	</a:t>
            </a:r>
            <a:r>
              <a:rPr lang="tr-TR" sz="4000" dirty="0" smtClean="0"/>
              <a:t>  330</a:t>
            </a:r>
            <a:r>
              <a:rPr lang="tr-TR" sz="4000" dirty="0"/>
              <a:t>	</a:t>
            </a:r>
            <a:r>
              <a:rPr lang="tr-TR" sz="4000" dirty="0" smtClean="0"/>
              <a:t>	      21</a:t>
            </a:r>
            <a:r>
              <a:rPr lang="tr-TR" sz="4000" dirty="0"/>
              <a:t>	</a:t>
            </a:r>
          </a:p>
          <a:p>
            <a:r>
              <a:rPr lang="tr-TR" sz="4000" dirty="0" err="1" smtClean="0"/>
              <a:t>Germeny</a:t>
            </a:r>
            <a:r>
              <a:rPr lang="tr-TR" sz="4000" dirty="0"/>
              <a:t>	</a:t>
            </a:r>
            <a:r>
              <a:rPr lang="tr-TR" sz="4000" dirty="0" smtClean="0"/>
              <a:t>  610</a:t>
            </a:r>
            <a:r>
              <a:rPr lang="tr-TR" sz="4000" dirty="0"/>
              <a:t>	</a:t>
            </a:r>
            <a:r>
              <a:rPr lang="tr-TR" sz="4000" dirty="0" smtClean="0"/>
              <a:t>	      38</a:t>
            </a:r>
            <a:r>
              <a:rPr lang="tr-TR" sz="4000" dirty="0"/>
              <a:t>	</a:t>
            </a:r>
          </a:p>
          <a:p>
            <a:r>
              <a:rPr lang="en-US" sz="4000" dirty="0" err="1" smtClean="0"/>
              <a:t>Japanies</a:t>
            </a:r>
            <a:r>
              <a:rPr lang="en-US" sz="4000" dirty="0"/>
              <a:t>	</a:t>
            </a:r>
            <a:r>
              <a:rPr lang="en-US" sz="4000" dirty="0" smtClean="0"/>
              <a:t>  560</a:t>
            </a:r>
            <a:r>
              <a:rPr lang="en-US" sz="4000" dirty="0"/>
              <a:t>	</a:t>
            </a:r>
            <a:r>
              <a:rPr lang="en-US" sz="4000" dirty="0" smtClean="0"/>
              <a:t>	      35</a:t>
            </a:r>
            <a:r>
              <a:rPr lang="en-US" sz="4000" dirty="0"/>
              <a:t>	</a:t>
            </a:r>
          </a:p>
          <a:p>
            <a:r>
              <a:rPr lang="tr-TR" sz="4000" u="sng" dirty="0" err="1" smtClean="0"/>
              <a:t>Arab</a:t>
            </a:r>
            <a:r>
              <a:rPr lang="tr-TR" sz="4000" u="sng" dirty="0"/>
              <a:t>	</a:t>
            </a:r>
            <a:r>
              <a:rPr lang="tr-TR" sz="4000" u="sng" dirty="0" smtClean="0"/>
              <a:t>	  100</a:t>
            </a:r>
            <a:r>
              <a:rPr lang="tr-TR" sz="4000" u="sng" dirty="0"/>
              <a:t>	</a:t>
            </a:r>
            <a:r>
              <a:rPr lang="tr-TR" sz="4000" u="sng" dirty="0" smtClean="0"/>
              <a:t>	      06</a:t>
            </a:r>
            <a:r>
              <a:rPr lang="tr-TR" sz="4000" dirty="0"/>
              <a:t>	</a:t>
            </a:r>
          </a:p>
          <a:p>
            <a:r>
              <a:rPr lang="tr-TR" sz="4000" b="1" dirty="0" smtClean="0"/>
              <a:t>Total</a:t>
            </a:r>
            <a:r>
              <a:rPr lang="tr-TR" sz="4000" dirty="0" smtClean="0"/>
              <a:t> </a:t>
            </a:r>
            <a:r>
              <a:rPr lang="tr-TR" sz="4000" dirty="0"/>
              <a:t>	</a:t>
            </a:r>
            <a:r>
              <a:rPr lang="tr-TR" sz="4000" dirty="0" smtClean="0"/>
              <a:t>	  </a:t>
            </a:r>
            <a:r>
              <a:rPr lang="tr-TR" sz="4000" b="1" dirty="0" smtClean="0"/>
              <a:t>1600</a:t>
            </a:r>
            <a:r>
              <a:rPr lang="tr-TR" sz="4000" b="1" dirty="0"/>
              <a:t>	</a:t>
            </a:r>
            <a:r>
              <a:rPr lang="tr-TR" sz="4000" b="1" dirty="0" smtClean="0"/>
              <a:t>	    100</a:t>
            </a:r>
            <a:r>
              <a:rPr lang="tr-TR" sz="4000" b="1" dirty="0"/>
              <a:t>	</a:t>
            </a:r>
          </a:p>
        </p:txBody>
      </p:sp>
      <p:sp>
        <p:nvSpPr>
          <p:cNvPr id="4" name="TextBox 3"/>
          <p:cNvSpPr txBox="1"/>
          <p:nvPr/>
        </p:nvSpPr>
        <p:spPr>
          <a:xfrm>
            <a:off x="251520" y="764704"/>
            <a:ext cx="8424936" cy="584776"/>
          </a:xfrm>
          <a:prstGeom prst="rect">
            <a:avLst/>
          </a:prstGeom>
          <a:noFill/>
        </p:spPr>
        <p:txBody>
          <a:bodyPr wrap="square" rtlCol="0">
            <a:spAutoFit/>
          </a:bodyPr>
          <a:lstStyle/>
          <a:p>
            <a:r>
              <a:rPr lang="en-US" sz="3200" dirty="0" smtClean="0"/>
              <a:t>- Mod and frequencies can be calculated</a:t>
            </a:r>
          </a:p>
        </p:txBody>
      </p:sp>
      <p:sp>
        <p:nvSpPr>
          <p:cNvPr id="5" name="TextBox 4"/>
          <p:cNvSpPr txBox="1"/>
          <p:nvPr/>
        </p:nvSpPr>
        <p:spPr>
          <a:xfrm>
            <a:off x="467544" y="1556792"/>
            <a:ext cx="7920880" cy="584776"/>
          </a:xfrm>
          <a:prstGeom prst="rect">
            <a:avLst/>
          </a:prstGeom>
          <a:noFill/>
        </p:spPr>
        <p:txBody>
          <a:bodyPr wrap="square" rtlCol="0">
            <a:spAutoFit/>
          </a:bodyPr>
          <a:lstStyle/>
          <a:p>
            <a:r>
              <a:rPr lang="en-US" sz="3200" dirty="0" smtClean="0"/>
              <a:t>Table 1: The Nationality of the </a:t>
            </a:r>
            <a:r>
              <a:rPr lang="en-US" sz="3200" dirty="0"/>
              <a:t>T</a:t>
            </a:r>
            <a:r>
              <a:rPr lang="en-US" sz="3200" dirty="0" smtClean="0"/>
              <a:t>ourists</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496944" cy="3806170"/>
          </a:xfrm>
          <a:prstGeom prst="rect">
            <a:avLst/>
          </a:prstGeom>
        </p:spPr>
        <p:txBody>
          <a:bodyPr wrap="square">
            <a:spAutoFit/>
          </a:bodyPr>
          <a:lstStyle/>
          <a:p>
            <a:pPr algn="just"/>
            <a:r>
              <a:rPr lang="it-IT" sz="5400" baseline="30000" dirty="0" err="1">
                <a:solidFill>
                  <a:srgbClr val="FF0000"/>
                </a:solidFill>
              </a:rPr>
              <a:t>Ordinal</a:t>
            </a:r>
            <a:r>
              <a:rPr lang="it-IT" sz="5400" baseline="30000" dirty="0">
                <a:solidFill>
                  <a:srgbClr val="FF0000"/>
                </a:solidFill>
              </a:rPr>
              <a:t> scale</a:t>
            </a:r>
          </a:p>
          <a:p>
            <a:pPr algn="just"/>
            <a:r>
              <a:rPr lang="en-US" sz="4400" baseline="30000" dirty="0"/>
              <a:t>An ordinal scale is a ranking scale in which numbers are assigned to objects to </a:t>
            </a:r>
            <a:r>
              <a:rPr lang="en-US" sz="4400" baseline="30000" dirty="0" smtClean="0"/>
              <a:t>indicate </a:t>
            </a:r>
            <a:r>
              <a:rPr lang="en-US" sz="4400" baseline="30000" dirty="0"/>
              <a:t>the relative extent to which the objects possess some characteristic. An ordinal scale allows you to determine whether an object has more or less of a characteristic than some other object, but not how much more or less. </a:t>
            </a:r>
            <a:endParaRPr lang="en-US" sz="4400" dirty="0"/>
          </a:p>
        </p:txBody>
      </p:sp>
      <p:pic>
        <p:nvPicPr>
          <p:cNvPr id="3" name="Picture 2"/>
          <p:cNvPicPr>
            <a:picLocks noChangeAspect="1"/>
          </p:cNvPicPr>
          <p:nvPr/>
        </p:nvPicPr>
        <p:blipFill>
          <a:blip r:embed="rId2"/>
          <a:stretch>
            <a:fillRect/>
          </a:stretch>
        </p:blipFill>
        <p:spPr>
          <a:xfrm>
            <a:off x="1187624" y="4005064"/>
            <a:ext cx="6768752" cy="2633658"/>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Scale>
                                      <p:cBhvr>
                                        <p:cTn id="14"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1" end="1"/>
                                            </p:txEl>
                                          </p:spTgt>
                                        </p:tgtEl>
                                        <p:attrNameLst>
                                          <p:attrName>ppt_x</p:attrName>
                                          <p:attrName>ppt_y</p:attrName>
                                        </p:attrNameLst>
                                      </p:cBhvr>
                                    </p:animMotion>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8064896" cy="4524315"/>
          </a:xfrm>
          <a:prstGeom prst="rect">
            <a:avLst/>
          </a:prstGeom>
        </p:spPr>
        <p:txBody>
          <a:bodyPr wrap="square">
            <a:spAutoFit/>
          </a:bodyPr>
          <a:lstStyle/>
          <a:p>
            <a:pPr algn="just"/>
            <a:r>
              <a:rPr lang="en-US" sz="4800" baseline="30000" dirty="0" smtClean="0"/>
              <a:t>Thus</a:t>
            </a:r>
            <a:r>
              <a:rPr lang="en-US" sz="4800" baseline="30000" dirty="0"/>
              <a:t>, an ordinal scale </a:t>
            </a:r>
            <a:r>
              <a:rPr lang="en-US" sz="4800" baseline="30000" dirty="0" smtClean="0"/>
              <a:t>indicates </a:t>
            </a:r>
            <a:r>
              <a:rPr lang="en-US" sz="4800" baseline="30000" dirty="0"/>
              <a:t>relative position, not the magnitude of the differences between the objects. </a:t>
            </a:r>
            <a:endParaRPr lang="en-US" sz="4800" baseline="30000" dirty="0" smtClean="0"/>
          </a:p>
          <a:p>
            <a:pPr algn="just"/>
            <a:endParaRPr lang="en-US" sz="4800" baseline="30000" dirty="0"/>
          </a:p>
          <a:p>
            <a:pPr algn="just"/>
            <a:r>
              <a:rPr lang="en-US" sz="4800" baseline="30000" dirty="0" smtClean="0"/>
              <a:t>The </a:t>
            </a:r>
            <a:r>
              <a:rPr lang="en-US" sz="4800" baseline="30000" dirty="0"/>
              <a:t>object ranked first has more of the characteristic as compared with the object ranked second, but whether the object ranked second is a close second or a poor second is not known.</a:t>
            </a:r>
            <a:endParaRPr lang="en-US" sz="48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496944" cy="5509200"/>
          </a:xfrm>
          <a:prstGeom prst="rect">
            <a:avLst/>
          </a:prstGeom>
        </p:spPr>
        <p:txBody>
          <a:bodyPr wrap="square">
            <a:spAutoFit/>
          </a:bodyPr>
          <a:lstStyle/>
          <a:p>
            <a:pPr algn="just"/>
            <a:r>
              <a:rPr lang="en-US" sz="3200" dirty="0"/>
              <a:t>Common examples of ordinal scales include quality rankings, rankings of teams in a tournament and occupational status. In marketing research, ordinal scales are used to measure relative attitudes, opinions, perceptions and </a:t>
            </a:r>
            <a:r>
              <a:rPr lang="en-US" sz="3200" dirty="0" smtClean="0"/>
              <a:t>preferences</a:t>
            </a:r>
            <a:r>
              <a:rPr lang="en-US" sz="3200" dirty="0"/>
              <a:t>. </a:t>
            </a:r>
            <a:endParaRPr lang="en-US" sz="3200" dirty="0" smtClean="0"/>
          </a:p>
          <a:p>
            <a:pPr algn="just"/>
            <a:endParaRPr lang="en-US" sz="3200" dirty="0"/>
          </a:p>
          <a:p>
            <a:pPr algn="just"/>
            <a:r>
              <a:rPr lang="en-US" sz="3200" dirty="0" smtClean="0"/>
              <a:t>Measurements </a:t>
            </a:r>
            <a:r>
              <a:rPr lang="en-US" sz="3200" dirty="0"/>
              <a:t>of this type include ‘greater than’ or ‘less than’ </a:t>
            </a:r>
            <a:r>
              <a:rPr lang="en-US" sz="3200" dirty="0" smtClean="0"/>
              <a:t>judgments </a:t>
            </a:r>
            <a:r>
              <a:rPr lang="en-US" sz="3200" dirty="0"/>
              <a:t>from the respondents.</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Scale>
                                      <p:cBhvr>
                                        <p:cTn id="14"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2" end="2"/>
                                            </p:txEl>
                                          </p:spTgt>
                                        </p:tgtEl>
                                        <p:attrNameLst>
                                          <p:attrName>ppt_x</p:attrName>
                                          <p:attrName>ppt_y</p:attrName>
                                        </p:attrNameLst>
                                      </p:cBhvr>
                                    </p:animMotion>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052736"/>
            <a:ext cx="6984776" cy="954107"/>
          </a:xfrm>
          <a:prstGeom prst="rect">
            <a:avLst/>
          </a:prstGeom>
          <a:noFill/>
        </p:spPr>
        <p:txBody>
          <a:bodyPr wrap="square" rtlCol="0">
            <a:spAutoFit/>
          </a:bodyPr>
          <a:lstStyle/>
          <a:p>
            <a:r>
              <a:rPr lang="en-US" sz="2800" dirty="0" smtClean="0">
                <a:solidFill>
                  <a:srgbClr val="FF0000"/>
                </a:solidFill>
              </a:rPr>
              <a:t>Table 2: </a:t>
            </a:r>
            <a:r>
              <a:rPr lang="en-US" sz="2800" dirty="0" smtClean="0"/>
              <a:t>Usage Frequencies of Four </a:t>
            </a:r>
            <a:r>
              <a:rPr lang="en-US" sz="2800" dirty="0"/>
              <a:t>Milk </a:t>
            </a:r>
            <a:r>
              <a:rPr lang="en-US" sz="2800" dirty="0" smtClean="0"/>
              <a:t>Brands </a:t>
            </a:r>
            <a:r>
              <a:rPr lang="en-US" sz="2800" dirty="0"/>
              <a:t>Frequency </a:t>
            </a:r>
            <a:r>
              <a:rPr lang="en-US" sz="2800" dirty="0" smtClean="0"/>
              <a:t>by two Consumers</a:t>
            </a:r>
            <a:endParaRPr lang="en-US" sz="2800" dirty="0"/>
          </a:p>
        </p:txBody>
      </p:sp>
      <p:sp>
        <p:nvSpPr>
          <p:cNvPr id="4" name="Rectangle 3"/>
          <p:cNvSpPr/>
          <p:nvPr/>
        </p:nvSpPr>
        <p:spPr>
          <a:xfrm>
            <a:off x="755576" y="2204864"/>
            <a:ext cx="6552728" cy="3108544"/>
          </a:xfrm>
          <a:prstGeom prst="rect">
            <a:avLst/>
          </a:prstGeom>
        </p:spPr>
        <p:txBody>
          <a:bodyPr wrap="square">
            <a:spAutoFit/>
          </a:bodyPr>
          <a:lstStyle/>
          <a:p>
            <a:r>
              <a:rPr lang="tr-TR" sz="2800" b="1" dirty="0" err="1" smtClean="0"/>
              <a:t>Consumers</a:t>
            </a:r>
            <a:r>
              <a:rPr lang="tr-TR" sz="2800" b="1" dirty="0"/>
              <a:t>	 </a:t>
            </a:r>
            <a:r>
              <a:rPr lang="tr-TR" sz="2800" b="1" dirty="0" smtClean="0"/>
              <a:t>   </a:t>
            </a:r>
            <a:r>
              <a:rPr lang="tr-TR" sz="2800" b="1" dirty="0" err="1" smtClean="0"/>
              <a:t>Milk</a:t>
            </a:r>
            <a:r>
              <a:rPr lang="tr-TR" sz="2800" b="1" dirty="0" smtClean="0"/>
              <a:t> </a:t>
            </a:r>
            <a:r>
              <a:rPr lang="tr-TR" sz="2800" b="1" dirty="0" err="1" smtClean="0"/>
              <a:t>Brands</a:t>
            </a:r>
            <a:r>
              <a:rPr lang="tr-TR" sz="2800" b="1" dirty="0"/>
              <a:t>	</a:t>
            </a:r>
          </a:p>
          <a:p>
            <a:r>
              <a:rPr lang="en-US" sz="2800" b="1" dirty="0"/>
              <a:t>	</a:t>
            </a:r>
            <a:r>
              <a:rPr lang="en-US" sz="2800" b="1" dirty="0" smtClean="0"/>
              <a:t>		</a:t>
            </a:r>
            <a:r>
              <a:rPr lang="en-US" sz="2800" b="1" u="sng" dirty="0" smtClean="0">
                <a:solidFill>
                  <a:srgbClr val="FF0000"/>
                </a:solidFill>
              </a:rPr>
              <a:t>A</a:t>
            </a:r>
            <a:r>
              <a:rPr lang="en-US" sz="2800" b="1" u="sng" dirty="0">
                <a:solidFill>
                  <a:srgbClr val="FF0000"/>
                </a:solidFill>
              </a:rPr>
              <a:t>	B	C	D</a:t>
            </a:r>
            <a:r>
              <a:rPr lang="en-US" sz="2800" b="1" dirty="0">
                <a:solidFill>
                  <a:srgbClr val="FF0000"/>
                </a:solidFill>
              </a:rPr>
              <a:t>	</a:t>
            </a:r>
          </a:p>
          <a:p>
            <a:r>
              <a:rPr lang="tr-TR" sz="2800" dirty="0"/>
              <a:t>Oğuz	</a:t>
            </a:r>
            <a:r>
              <a:rPr lang="tr-TR" sz="2800" dirty="0" smtClean="0"/>
              <a:t>		3</a:t>
            </a:r>
            <a:r>
              <a:rPr lang="tr-TR" sz="2800" dirty="0"/>
              <a:t>	2	1	4	</a:t>
            </a:r>
          </a:p>
          <a:p>
            <a:r>
              <a:rPr lang="tr-TR" sz="2800" dirty="0"/>
              <a:t>Gökçen	</a:t>
            </a:r>
            <a:r>
              <a:rPr lang="tr-TR" sz="2800" dirty="0" smtClean="0"/>
              <a:t>	4</a:t>
            </a:r>
            <a:r>
              <a:rPr lang="tr-TR" sz="2800" dirty="0"/>
              <a:t>	1	2	3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2443"/>
            <a:ext cx="7992888" cy="5016757"/>
          </a:xfrm>
          <a:prstGeom prst="rect">
            <a:avLst/>
          </a:prstGeom>
        </p:spPr>
        <p:txBody>
          <a:bodyPr wrap="square">
            <a:spAutoFit/>
          </a:bodyPr>
          <a:lstStyle/>
          <a:p>
            <a:pPr algn="just"/>
            <a:r>
              <a:rPr lang="en-US" sz="3200" dirty="0">
                <a:solidFill>
                  <a:srgbClr val="FF6600"/>
                </a:solidFill>
              </a:rPr>
              <a:t>Measurement</a:t>
            </a:r>
            <a:r>
              <a:rPr lang="en-US" sz="3200" dirty="0"/>
              <a:t> means assigning numbers or other symbols to characteristics of objects according to certain pre-specified rules</a:t>
            </a:r>
            <a:r>
              <a:rPr lang="en-US" sz="3200" dirty="0" smtClean="0"/>
              <a:t>. </a:t>
            </a:r>
          </a:p>
          <a:p>
            <a:pPr algn="just"/>
            <a:endParaRPr lang="en-US" sz="3200" dirty="0"/>
          </a:p>
          <a:p>
            <a:pPr algn="just"/>
            <a:r>
              <a:rPr lang="en-US" sz="3200" dirty="0" smtClean="0"/>
              <a:t>We </a:t>
            </a:r>
            <a:r>
              <a:rPr lang="en-US" sz="3200" dirty="0"/>
              <a:t>measure not the object but some </a:t>
            </a:r>
            <a:r>
              <a:rPr lang="en-US" sz="3200" dirty="0" smtClean="0"/>
              <a:t>characteristic </a:t>
            </a:r>
            <a:r>
              <a:rPr lang="en-US" sz="3200" dirty="0"/>
              <a:t>of it. Thus, we do not measure consumers, only their </a:t>
            </a:r>
            <a:r>
              <a:rPr lang="en-US" sz="3200" dirty="0">
                <a:solidFill>
                  <a:srgbClr val="800000"/>
                </a:solidFill>
              </a:rPr>
              <a:t>perceptions</a:t>
            </a:r>
            <a:r>
              <a:rPr lang="en-US" sz="3200" dirty="0"/>
              <a:t>, </a:t>
            </a:r>
            <a:r>
              <a:rPr lang="en-US" sz="3200" dirty="0">
                <a:solidFill>
                  <a:srgbClr val="008000"/>
                </a:solidFill>
              </a:rPr>
              <a:t>attitudes,</a:t>
            </a:r>
            <a:r>
              <a:rPr lang="en-US" sz="3200" dirty="0"/>
              <a:t> </a:t>
            </a:r>
            <a:r>
              <a:rPr lang="en-US" sz="3200" dirty="0">
                <a:solidFill>
                  <a:srgbClr val="0000FF"/>
                </a:solidFill>
              </a:rPr>
              <a:t>preferences</a:t>
            </a:r>
            <a:r>
              <a:rPr lang="en-US" sz="3200" dirty="0"/>
              <a:t> or other relevant characteristics.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
                                        <p:tgtEl>
                                          <p:spTgt spid="2">
                                            <p:txEl>
                                              <p:pRg st="2" end="2"/>
                                            </p:txEl>
                                          </p:spTgt>
                                        </p:tgtEl>
                                      </p:cBhvr>
                                    </p:animEffect>
                                    <p:anim calcmode="lin" valueType="num">
                                      <p:cBhvr>
                                        <p:cTn id="15"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5253"/>
            <a:ext cx="6552728" cy="3108544"/>
          </a:xfrm>
          <a:prstGeom prst="rect">
            <a:avLst/>
          </a:prstGeom>
        </p:spPr>
        <p:txBody>
          <a:bodyPr wrap="square">
            <a:spAutoFit/>
          </a:bodyPr>
          <a:lstStyle/>
          <a:p>
            <a:r>
              <a:rPr lang="tr-TR" sz="2800" b="1" dirty="0" err="1" smtClean="0"/>
              <a:t>Consumers</a:t>
            </a:r>
            <a:r>
              <a:rPr lang="tr-TR" sz="2800" b="1" dirty="0"/>
              <a:t>	 </a:t>
            </a:r>
            <a:r>
              <a:rPr lang="tr-TR" sz="2800" b="1" dirty="0" smtClean="0"/>
              <a:t>   </a:t>
            </a:r>
            <a:r>
              <a:rPr lang="tr-TR" sz="2800" b="1" dirty="0" err="1" smtClean="0"/>
              <a:t>Milk</a:t>
            </a:r>
            <a:r>
              <a:rPr lang="tr-TR" sz="2800" b="1" dirty="0" smtClean="0"/>
              <a:t> </a:t>
            </a:r>
            <a:r>
              <a:rPr lang="tr-TR" sz="2800" b="1" dirty="0" err="1" smtClean="0"/>
              <a:t>Brands</a:t>
            </a:r>
            <a:r>
              <a:rPr lang="tr-TR" sz="2800" b="1" dirty="0"/>
              <a:t>	</a:t>
            </a:r>
          </a:p>
          <a:p>
            <a:r>
              <a:rPr lang="en-US" sz="2800" b="1" dirty="0"/>
              <a:t>	</a:t>
            </a:r>
            <a:r>
              <a:rPr lang="en-US" sz="2800" b="1" dirty="0" smtClean="0"/>
              <a:t>		</a:t>
            </a:r>
            <a:r>
              <a:rPr lang="en-US" sz="2800" b="1" u="sng" dirty="0" smtClean="0">
                <a:solidFill>
                  <a:srgbClr val="FF0000"/>
                </a:solidFill>
              </a:rPr>
              <a:t>A</a:t>
            </a:r>
            <a:r>
              <a:rPr lang="en-US" sz="2800" b="1" u="sng" dirty="0">
                <a:solidFill>
                  <a:srgbClr val="FF0000"/>
                </a:solidFill>
              </a:rPr>
              <a:t>	B	C	D</a:t>
            </a:r>
            <a:r>
              <a:rPr lang="en-US" sz="2800" b="1" dirty="0">
                <a:solidFill>
                  <a:srgbClr val="FF0000"/>
                </a:solidFill>
              </a:rPr>
              <a:t>	</a:t>
            </a:r>
          </a:p>
          <a:p>
            <a:r>
              <a:rPr lang="tr-TR" sz="2800" dirty="0"/>
              <a:t>Oğuz	</a:t>
            </a:r>
            <a:r>
              <a:rPr lang="tr-TR" sz="2800" dirty="0" smtClean="0"/>
              <a:t>		3</a:t>
            </a:r>
            <a:r>
              <a:rPr lang="tr-TR" sz="2800" dirty="0"/>
              <a:t>	2	1	4	</a:t>
            </a:r>
          </a:p>
          <a:p>
            <a:r>
              <a:rPr lang="tr-TR" sz="2800" dirty="0"/>
              <a:t>Gökçen	</a:t>
            </a:r>
            <a:r>
              <a:rPr lang="tr-TR" sz="2800" dirty="0" smtClean="0"/>
              <a:t>	4</a:t>
            </a:r>
            <a:r>
              <a:rPr lang="tr-TR" sz="2800" dirty="0"/>
              <a:t>	1	2	3	</a:t>
            </a:r>
          </a:p>
        </p:txBody>
      </p:sp>
      <p:sp>
        <p:nvSpPr>
          <p:cNvPr id="3" name="TextBox 2"/>
          <p:cNvSpPr txBox="1"/>
          <p:nvPr/>
        </p:nvSpPr>
        <p:spPr>
          <a:xfrm>
            <a:off x="971600" y="2924944"/>
            <a:ext cx="7632848" cy="3170099"/>
          </a:xfrm>
          <a:prstGeom prst="rect">
            <a:avLst/>
          </a:prstGeom>
          <a:noFill/>
        </p:spPr>
        <p:txBody>
          <a:bodyPr wrap="square" rtlCol="0">
            <a:spAutoFit/>
          </a:bodyPr>
          <a:lstStyle/>
          <a:p>
            <a:pPr algn="just"/>
            <a:r>
              <a:rPr lang="en-US" sz="4000" dirty="0" smtClean="0"/>
              <a:t>This table shows that </a:t>
            </a:r>
            <a:r>
              <a:rPr lang="en-US" sz="4000" dirty="0" err="1" smtClean="0"/>
              <a:t>Oğuz</a:t>
            </a:r>
            <a:r>
              <a:rPr lang="en-US" sz="4000" dirty="0" smtClean="0"/>
              <a:t> prefers </a:t>
            </a:r>
            <a:r>
              <a:rPr lang="en-US" sz="4000" dirty="0" smtClean="0">
                <a:solidFill>
                  <a:srgbClr val="FF0000"/>
                </a:solidFill>
              </a:rPr>
              <a:t>C</a:t>
            </a:r>
            <a:r>
              <a:rPr lang="en-US" sz="4000" dirty="0"/>
              <a:t> </a:t>
            </a:r>
            <a:r>
              <a:rPr lang="en-US" sz="4000" dirty="0" smtClean="0"/>
              <a:t>to </a:t>
            </a:r>
            <a:r>
              <a:rPr lang="en-US" sz="4000" dirty="0" smtClean="0">
                <a:solidFill>
                  <a:srgbClr val="0000FF"/>
                </a:solidFill>
              </a:rPr>
              <a:t>B, B </a:t>
            </a:r>
            <a:r>
              <a:rPr lang="en-US" sz="4000" dirty="0" smtClean="0"/>
              <a:t>to </a:t>
            </a:r>
            <a:r>
              <a:rPr lang="en-US" sz="4000" dirty="0" smtClean="0">
                <a:solidFill>
                  <a:srgbClr val="008000"/>
                </a:solidFill>
              </a:rPr>
              <a:t>A</a:t>
            </a:r>
            <a:r>
              <a:rPr lang="en-US" sz="4000" dirty="0" smtClean="0"/>
              <a:t> and </a:t>
            </a:r>
            <a:r>
              <a:rPr lang="en-US" sz="4000" dirty="0" smtClean="0">
                <a:solidFill>
                  <a:srgbClr val="008000"/>
                </a:solidFill>
              </a:rPr>
              <a:t>A</a:t>
            </a:r>
            <a:r>
              <a:rPr lang="en-US" sz="4000" dirty="0" smtClean="0"/>
              <a:t> to </a:t>
            </a:r>
            <a:r>
              <a:rPr lang="en-US" sz="4000" dirty="0" smtClean="0">
                <a:solidFill>
                  <a:srgbClr val="660066"/>
                </a:solidFill>
              </a:rPr>
              <a:t>D</a:t>
            </a:r>
            <a:r>
              <a:rPr lang="en-US" sz="4000" dirty="0" smtClean="0"/>
              <a:t>. But do not show how much prefers. So this scale is nonmetric and ordinal. </a:t>
            </a:r>
            <a:endParaRPr lang="en-US" sz="40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624"/>
            <a:ext cx="8496944" cy="6093977"/>
          </a:xfrm>
          <a:prstGeom prst="rect">
            <a:avLst/>
          </a:prstGeom>
        </p:spPr>
        <p:txBody>
          <a:bodyPr wrap="square">
            <a:spAutoFit/>
          </a:bodyPr>
          <a:lstStyle/>
          <a:p>
            <a:pPr algn="just"/>
            <a:r>
              <a:rPr lang="it-IT" sz="5400" dirty="0" err="1">
                <a:solidFill>
                  <a:srgbClr val="FF0000"/>
                </a:solidFill>
              </a:rPr>
              <a:t>Interval</a:t>
            </a:r>
            <a:r>
              <a:rPr lang="it-IT" sz="5400" dirty="0">
                <a:solidFill>
                  <a:srgbClr val="FF0000"/>
                </a:solidFill>
              </a:rPr>
              <a:t> scale</a:t>
            </a:r>
          </a:p>
          <a:p>
            <a:pPr algn="just"/>
            <a:r>
              <a:rPr lang="en-US" sz="2800" dirty="0"/>
              <a:t>In an interval scale, numerically equal distances on the scale represent equal values in the characteristic </a:t>
            </a:r>
            <a:r>
              <a:rPr lang="en-US" sz="2800" dirty="0" smtClean="0"/>
              <a:t>being measured because it is metric. </a:t>
            </a:r>
          </a:p>
          <a:p>
            <a:pPr algn="just"/>
            <a:endParaRPr lang="en-US" sz="2800" dirty="0"/>
          </a:p>
          <a:p>
            <a:pPr algn="just"/>
            <a:r>
              <a:rPr lang="en-US" sz="2800" dirty="0" smtClean="0"/>
              <a:t>An </a:t>
            </a:r>
            <a:r>
              <a:rPr lang="en-US" sz="2800" dirty="0"/>
              <a:t>interval scale contains all the information of an ordinal scale, but it also allows you to compare the differences between objects. </a:t>
            </a:r>
            <a:endParaRPr lang="en-US" sz="2800" dirty="0" smtClean="0"/>
          </a:p>
          <a:p>
            <a:pPr algn="just"/>
            <a:endParaRPr lang="en-US" sz="2800" dirty="0"/>
          </a:p>
          <a:p>
            <a:pPr algn="just"/>
            <a:r>
              <a:rPr lang="en-US" sz="2800" dirty="0" smtClean="0"/>
              <a:t>The </a:t>
            </a:r>
            <a:r>
              <a:rPr lang="en-US" sz="2800" dirty="0"/>
              <a:t>difference between any two scale values is identical to the difference between any other two adjacent values of an interval scale.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800" decel="100000"/>
                                        <p:tgtEl>
                                          <p:spTgt spid="2">
                                            <p:txEl>
                                              <p:pRg st="1" end="1"/>
                                            </p:txEl>
                                          </p:spTgt>
                                        </p:tgtEl>
                                      </p:cBhvr>
                                    </p:animEffect>
                                    <p:anim calcmode="lin" valueType="num">
                                      <p:cBhvr>
                                        <p:cTn id="1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800" decel="100000"/>
                                        <p:tgtEl>
                                          <p:spTgt spid="2">
                                            <p:txEl>
                                              <p:pRg st="3" end="3"/>
                                            </p:txEl>
                                          </p:spTgt>
                                        </p:tgtEl>
                                      </p:cBhvr>
                                    </p:animEffect>
                                    <p:anim calcmode="lin" valueType="num">
                                      <p:cBhvr>
                                        <p:cTn id="26"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800" decel="100000"/>
                                        <p:tgtEl>
                                          <p:spTgt spid="2">
                                            <p:txEl>
                                              <p:pRg st="5" end="5"/>
                                            </p:txEl>
                                          </p:spTgt>
                                        </p:tgtEl>
                                      </p:cBhvr>
                                    </p:animEffect>
                                    <p:anim calcmode="lin" valueType="num">
                                      <p:cBhvr>
                                        <p:cTn id="36"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496944" cy="5016757"/>
          </a:xfrm>
          <a:prstGeom prst="rect">
            <a:avLst/>
          </a:prstGeom>
        </p:spPr>
        <p:txBody>
          <a:bodyPr wrap="square">
            <a:spAutoFit/>
          </a:bodyPr>
          <a:lstStyle/>
          <a:p>
            <a:pPr algn="just"/>
            <a:r>
              <a:rPr lang="en-US" sz="3200" dirty="0"/>
              <a:t>There is a constant or equal interval between scale values. The difference between 1 and 2 is the same as the difference between 2 and 3, which is the same as the difference between 5 and 6. </a:t>
            </a:r>
            <a:endParaRPr lang="en-US" sz="3200" dirty="0" smtClean="0"/>
          </a:p>
          <a:p>
            <a:pPr algn="just"/>
            <a:endParaRPr lang="en-US" sz="3200" dirty="0"/>
          </a:p>
          <a:p>
            <a:pPr algn="just"/>
            <a:r>
              <a:rPr lang="en-US" sz="3200" dirty="0" smtClean="0"/>
              <a:t>A </a:t>
            </a:r>
            <a:r>
              <a:rPr lang="en-US" sz="3200" dirty="0"/>
              <a:t>common example in everyday life is a temperature scale. In marketing research, attitudinal data obtained from rating scales are often treated as interval data.</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800" decel="100000"/>
                                        <p:tgtEl>
                                          <p:spTgt spid="2">
                                            <p:txEl>
                                              <p:pRg st="2" end="2"/>
                                            </p:txEl>
                                          </p:spTgt>
                                        </p:tgtEl>
                                      </p:cBhvr>
                                    </p:animEffect>
                                    <p:anim calcmode="lin" valueType="num">
                                      <p:cBhvr>
                                        <p:cTn id="2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774700"/>
            <a:ext cx="7416824" cy="5295900"/>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2739211"/>
          </a:xfrm>
          <a:prstGeom prst="rect">
            <a:avLst/>
          </a:prstGeom>
          <a:noFill/>
        </p:spPr>
        <p:txBody>
          <a:bodyPr wrap="square" rtlCol="0">
            <a:spAutoFit/>
          </a:bodyPr>
          <a:lstStyle/>
          <a:p>
            <a:r>
              <a:rPr lang="en-US" sz="3200" b="1" dirty="0" smtClean="0">
                <a:solidFill>
                  <a:srgbClr val="FF0000"/>
                </a:solidFill>
              </a:rPr>
              <a:t>Turkish people are generous.</a:t>
            </a:r>
          </a:p>
          <a:p>
            <a:r>
              <a:rPr lang="en-US" sz="2800" dirty="0" smtClean="0"/>
              <a:t>(5) Strongly agree </a:t>
            </a:r>
          </a:p>
          <a:p>
            <a:r>
              <a:rPr lang="en-US" sz="2800" dirty="0" smtClean="0"/>
              <a:t>(4) Agree </a:t>
            </a:r>
          </a:p>
          <a:p>
            <a:r>
              <a:rPr lang="en-US" sz="2800" dirty="0" smtClean="0"/>
              <a:t>(3) Neither agree nor disagree </a:t>
            </a:r>
          </a:p>
          <a:p>
            <a:r>
              <a:rPr lang="en-US" sz="2800" dirty="0" smtClean="0"/>
              <a:t>(2) Disagree  </a:t>
            </a:r>
          </a:p>
          <a:p>
            <a:r>
              <a:rPr lang="en-US" sz="2800" dirty="0" smtClean="0"/>
              <a:t>(1) Strongly disagree</a:t>
            </a:r>
            <a:endParaRPr lang="en-US" sz="2800" dirty="0"/>
          </a:p>
        </p:txBody>
      </p:sp>
      <p:pic>
        <p:nvPicPr>
          <p:cNvPr id="3" name="Picture 2"/>
          <p:cNvPicPr>
            <a:picLocks noChangeAspect="1"/>
          </p:cNvPicPr>
          <p:nvPr/>
        </p:nvPicPr>
        <p:blipFill>
          <a:blip r:embed="rId2"/>
          <a:stretch>
            <a:fillRect/>
          </a:stretch>
        </p:blipFill>
        <p:spPr>
          <a:xfrm>
            <a:off x="899592" y="4653136"/>
            <a:ext cx="5911304" cy="923032"/>
          </a:xfrm>
          <a:prstGeom prst="rect">
            <a:avLst/>
          </a:prstGeom>
        </p:spPr>
      </p:pic>
      <p:sp>
        <p:nvSpPr>
          <p:cNvPr id="4" name="TextBox 3"/>
          <p:cNvSpPr txBox="1"/>
          <p:nvPr/>
        </p:nvSpPr>
        <p:spPr>
          <a:xfrm>
            <a:off x="683568" y="3789040"/>
            <a:ext cx="7416824" cy="584776"/>
          </a:xfrm>
          <a:prstGeom prst="rect">
            <a:avLst/>
          </a:prstGeom>
          <a:noFill/>
        </p:spPr>
        <p:txBody>
          <a:bodyPr wrap="square" rtlCol="0">
            <a:spAutoFit/>
          </a:bodyPr>
          <a:lstStyle/>
          <a:p>
            <a:r>
              <a:rPr lang="en-US" sz="3200" b="1" dirty="0" smtClean="0">
                <a:solidFill>
                  <a:srgbClr val="FF0000"/>
                </a:solidFill>
              </a:rPr>
              <a:t>I am proud of my country. </a:t>
            </a:r>
            <a:endParaRPr lang="en-US" sz="3200" b="1" dirty="0">
              <a:solidFill>
                <a:srgbClr val="FF0000"/>
              </a:solidFill>
            </a:endParaRP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iterate type="lt">
                                    <p:tmPct val="0"/>
                                  </p:iterate>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800" decel="100000"/>
                                        <p:tgtEl>
                                          <p:spTgt spid="2">
                                            <p:txEl>
                                              <p:pRg st="0" end="0"/>
                                            </p:txEl>
                                          </p:spTgt>
                                        </p:tgtEl>
                                      </p:cBhvr>
                                    </p:animEffect>
                                    <p:anim calcmode="lin" valueType="num">
                                      <p:cBhvr>
                                        <p:cTn id="16"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800" decel="100000"/>
                                        <p:tgtEl>
                                          <p:spTgt spid="2">
                                            <p:txEl>
                                              <p:pRg st="1" end="1"/>
                                            </p:txEl>
                                          </p:spTgt>
                                        </p:tgtEl>
                                      </p:cBhvr>
                                    </p:animEffect>
                                    <p:anim calcmode="lin" valueType="num">
                                      <p:cBhvr>
                                        <p:cTn id="24"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800" decel="100000"/>
                                        <p:tgtEl>
                                          <p:spTgt spid="2">
                                            <p:txEl>
                                              <p:pRg st="2" end="2"/>
                                            </p:txEl>
                                          </p:spTgt>
                                        </p:tgtEl>
                                      </p:cBhvr>
                                    </p:animEffect>
                                    <p:anim calcmode="lin" valueType="num">
                                      <p:cBhvr>
                                        <p:cTn id="32"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800" decel="100000"/>
                                        <p:tgtEl>
                                          <p:spTgt spid="2">
                                            <p:txEl>
                                              <p:pRg st="3" end="3"/>
                                            </p:txEl>
                                          </p:spTgt>
                                        </p:tgtEl>
                                      </p:cBhvr>
                                    </p:animEffect>
                                    <p:anim calcmode="lin" valueType="num">
                                      <p:cBhvr>
                                        <p:cTn id="40"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800" decel="100000"/>
                                        <p:tgtEl>
                                          <p:spTgt spid="2">
                                            <p:txEl>
                                              <p:pRg st="4" end="4"/>
                                            </p:txEl>
                                          </p:spTgt>
                                        </p:tgtEl>
                                      </p:cBhvr>
                                    </p:animEffect>
                                    <p:anim calcmode="lin" valueType="num">
                                      <p:cBhvr>
                                        <p:cTn id="4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fade">
                                      <p:cBhvr>
                                        <p:cTn id="55" dur="800" decel="100000"/>
                                        <p:tgtEl>
                                          <p:spTgt spid="2">
                                            <p:txEl>
                                              <p:pRg st="5" end="5"/>
                                            </p:txEl>
                                          </p:spTgt>
                                        </p:tgtEl>
                                      </p:cBhvr>
                                    </p:animEffect>
                                    <p:anim calcmode="lin" valueType="num">
                                      <p:cBhvr>
                                        <p:cTn id="56"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4">
                                            <p:txEl>
                                              <p:pRg st="0" end="0"/>
                                            </p:txEl>
                                          </p:spTgt>
                                        </p:tgtEl>
                                        <p:attrNameLst>
                                          <p:attrName>style.visibility</p:attrName>
                                        </p:attrNameLst>
                                      </p:cBhvr>
                                      <p:to>
                                        <p:strVal val="visible"/>
                                      </p:to>
                                    </p:set>
                                    <p:anim by="(-#ppt_w*2)" calcmode="lin" valueType="num">
                                      <p:cBhvr rctx="PPT">
                                        <p:cTn id="65" dur="500" autoRev="1" fill="hold">
                                          <p:stCondLst>
                                            <p:cond delay="0"/>
                                          </p:stCondLst>
                                        </p:cTn>
                                        <p:tgtEl>
                                          <p:spTgt spid="4">
                                            <p:txEl>
                                              <p:pRg st="0" end="0"/>
                                            </p:txEl>
                                          </p:spTgt>
                                        </p:tgtEl>
                                        <p:attrNameLst>
                                          <p:attrName>ppt_w</p:attrName>
                                        </p:attrNameLst>
                                      </p:cBhvr>
                                    </p:anim>
                                    <p:anim by="(#ppt_w*0.50)" calcmode="lin" valueType="num">
                                      <p:cBhvr>
                                        <p:cTn id="66" dur="500" decel="50000" autoRev="1" fill="hold">
                                          <p:stCondLst>
                                            <p:cond delay="0"/>
                                          </p:stCondLst>
                                        </p:cTn>
                                        <p:tgtEl>
                                          <p:spTgt spid="4">
                                            <p:txEl>
                                              <p:pRg st="0" end="0"/>
                                            </p:txEl>
                                          </p:spTgt>
                                        </p:tgtEl>
                                        <p:attrNameLst>
                                          <p:attrName>ppt_x</p:attrName>
                                        </p:attrNameLst>
                                      </p:cBhvr>
                                    </p:anim>
                                    <p:anim from="(-#ppt_h/2)" to="(#ppt_y)" calcmode="lin" valueType="num">
                                      <p:cBhvr>
                                        <p:cTn id="67" dur="1000" fill="hold">
                                          <p:stCondLst>
                                            <p:cond delay="0"/>
                                          </p:stCondLst>
                                        </p:cTn>
                                        <p:tgtEl>
                                          <p:spTgt spid="4">
                                            <p:txEl>
                                              <p:pRg st="0" end="0"/>
                                            </p:txEl>
                                          </p:spTgt>
                                        </p:tgtEl>
                                        <p:attrNameLst>
                                          <p:attrName>ppt_y</p:attrName>
                                        </p:attrNameLst>
                                      </p:cBhvr>
                                    </p:anim>
                                    <p:animRot by="21600000">
                                      <p:cBhvr>
                                        <p:cTn id="68" dur="1000" fill="hold">
                                          <p:stCondLst>
                                            <p:cond delay="0"/>
                                          </p:stCondLst>
                                        </p:cTn>
                                        <p:tgtEl>
                                          <p:spTgt spid="4">
                                            <p:txEl>
                                              <p:pRg st="0" end="0"/>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1000" fill="hold"/>
                                        <p:tgtEl>
                                          <p:spTgt spid="3"/>
                                        </p:tgtEl>
                                        <p:attrNameLst>
                                          <p:attrName>ppt_w</p:attrName>
                                        </p:attrNameLst>
                                      </p:cBhvr>
                                      <p:tavLst>
                                        <p:tav tm="0">
                                          <p:val>
                                            <p:fltVal val="0"/>
                                          </p:val>
                                        </p:tav>
                                        <p:tav tm="100000">
                                          <p:val>
                                            <p:strVal val="#ppt_w"/>
                                          </p:val>
                                        </p:tav>
                                      </p:tavLst>
                                    </p:anim>
                                    <p:anim calcmode="lin" valueType="num">
                                      <p:cBhvr>
                                        <p:cTn id="74" dur="1000" fill="hold"/>
                                        <p:tgtEl>
                                          <p:spTgt spid="3"/>
                                        </p:tgtEl>
                                        <p:attrNameLst>
                                          <p:attrName>ppt_h</p:attrName>
                                        </p:attrNameLst>
                                      </p:cBhvr>
                                      <p:tavLst>
                                        <p:tav tm="0">
                                          <p:val>
                                            <p:fltVal val="0"/>
                                          </p:val>
                                        </p:tav>
                                        <p:tav tm="100000">
                                          <p:val>
                                            <p:strVal val="#ppt_h"/>
                                          </p:val>
                                        </p:tav>
                                      </p:tavLst>
                                    </p:anim>
                                    <p:anim calcmode="lin" valueType="num">
                                      <p:cBhvr>
                                        <p:cTn id="7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992888" cy="2062103"/>
          </a:xfrm>
          <a:prstGeom prst="rect">
            <a:avLst/>
          </a:prstGeom>
          <a:noFill/>
        </p:spPr>
        <p:txBody>
          <a:bodyPr wrap="square" rtlCol="0">
            <a:spAutoFit/>
          </a:bodyPr>
          <a:lstStyle/>
          <a:p>
            <a:pPr algn="just"/>
            <a:r>
              <a:rPr lang="en-US" sz="3200" dirty="0" smtClean="0"/>
              <a:t>Interval is a metric scale, so it is possible to calculate the arithmetical means of interval scale. Interval scale can be five, seven or nine-level scale.</a:t>
            </a:r>
            <a:endParaRPr lang="en-US" sz="3200" dirty="0"/>
          </a:p>
        </p:txBody>
      </p:sp>
      <p:sp>
        <p:nvSpPr>
          <p:cNvPr id="3" name="TextBox 2"/>
          <p:cNvSpPr txBox="1"/>
          <p:nvPr/>
        </p:nvSpPr>
        <p:spPr>
          <a:xfrm>
            <a:off x="539552" y="3429000"/>
            <a:ext cx="8208912" cy="1569660"/>
          </a:xfrm>
          <a:prstGeom prst="rect">
            <a:avLst/>
          </a:prstGeom>
          <a:noFill/>
        </p:spPr>
        <p:txBody>
          <a:bodyPr wrap="square" rtlCol="0">
            <a:spAutoFit/>
          </a:bodyPr>
          <a:lstStyle/>
          <a:p>
            <a:r>
              <a:rPr lang="en-US" sz="3200" dirty="0" smtClean="0"/>
              <a:t>Let us assume that 200 students have answered the question above as follow, calculate the arithmetical means </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2272944"/>
              </p:ext>
            </p:extLst>
          </p:nvPr>
        </p:nvGraphicFramePr>
        <p:xfrm>
          <a:off x="1115616" y="260648"/>
          <a:ext cx="7080448" cy="3627119"/>
        </p:xfrm>
        <a:graphic>
          <a:graphicData uri="http://schemas.openxmlformats.org/drawingml/2006/table">
            <a:tbl>
              <a:tblPr firstRow="1" bandRow="1">
                <a:tableStyleId>{5C22544A-7EE6-4342-B048-85BDC9FD1C3A}</a:tableStyleId>
              </a:tblPr>
              <a:tblGrid>
                <a:gridCol w="3672408"/>
                <a:gridCol w="2088232"/>
                <a:gridCol w="1319808"/>
              </a:tblGrid>
              <a:tr h="370840">
                <a:tc>
                  <a:txBody>
                    <a:bodyPr/>
                    <a:lstStyle/>
                    <a:p>
                      <a:pPr algn="ctr"/>
                      <a:r>
                        <a:rPr lang="en-US" sz="2400" dirty="0" smtClean="0"/>
                        <a:t>Participation</a:t>
                      </a:r>
                      <a:r>
                        <a:rPr lang="en-US" sz="2400" baseline="0" dirty="0" smtClean="0"/>
                        <a:t> Degree</a:t>
                      </a:r>
                      <a:endParaRPr lang="en-US" sz="2400" dirty="0"/>
                    </a:p>
                  </a:txBody>
                  <a:tcPr/>
                </a:tc>
                <a:tc>
                  <a:txBody>
                    <a:bodyPr/>
                    <a:lstStyle/>
                    <a:p>
                      <a:pPr algn="ctr"/>
                      <a:r>
                        <a:rPr lang="en-US" sz="2800" dirty="0" smtClean="0"/>
                        <a:t>Frequency</a:t>
                      </a:r>
                      <a:endParaRPr lang="en-US" sz="2800" dirty="0"/>
                    </a:p>
                  </a:txBody>
                  <a:tcPr/>
                </a:tc>
                <a:tc>
                  <a:txBody>
                    <a:bodyPr/>
                    <a:lstStyle/>
                    <a:p>
                      <a:pPr algn="ctr"/>
                      <a:r>
                        <a:rPr lang="en-US" sz="2800" dirty="0" smtClean="0"/>
                        <a:t>%</a:t>
                      </a:r>
                      <a:endParaRPr lang="en-US" sz="2800" dirty="0"/>
                    </a:p>
                  </a:txBody>
                  <a:tcPr/>
                </a:tc>
              </a:tr>
              <a:tr h="370840">
                <a:tc>
                  <a:txBody>
                    <a:bodyPr/>
                    <a:lstStyle/>
                    <a:p>
                      <a:r>
                        <a:rPr lang="en-US" sz="2800" dirty="0" smtClean="0"/>
                        <a:t>5 Strongly agree</a:t>
                      </a:r>
                      <a:endParaRPr lang="en-US" sz="2800" dirty="0"/>
                    </a:p>
                  </a:txBody>
                  <a:tcPr/>
                </a:tc>
                <a:tc>
                  <a:txBody>
                    <a:bodyPr/>
                    <a:lstStyle/>
                    <a:p>
                      <a:pPr algn="ctr"/>
                      <a:r>
                        <a:rPr lang="en-US" sz="2800" dirty="0" smtClean="0"/>
                        <a:t>75</a:t>
                      </a:r>
                      <a:endParaRPr lang="en-US" sz="2800" dirty="0"/>
                    </a:p>
                  </a:txBody>
                  <a:tcPr/>
                </a:tc>
                <a:tc>
                  <a:txBody>
                    <a:bodyPr/>
                    <a:lstStyle/>
                    <a:p>
                      <a:pPr algn="r"/>
                      <a:r>
                        <a:rPr lang="en-US" sz="2800" dirty="0" smtClean="0"/>
                        <a:t>37,5</a:t>
                      </a:r>
                      <a:endParaRPr lang="en-US" sz="2800" dirty="0"/>
                    </a:p>
                  </a:txBody>
                  <a:tcPr/>
                </a:tc>
              </a:tr>
              <a:tr h="370840">
                <a:tc>
                  <a:txBody>
                    <a:bodyPr/>
                    <a:lstStyle/>
                    <a:p>
                      <a:r>
                        <a:rPr lang="en-US" sz="2800" dirty="0" smtClean="0"/>
                        <a:t>4</a:t>
                      </a:r>
                      <a:endParaRPr lang="en-US" sz="2800" dirty="0"/>
                    </a:p>
                  </a:txBody>
                  <a:tcPr/>
                </a:tc>
                <a:tc>
                  <a:txBody>
                    <a:bodyPr/>
                    <a:lstStyle/>
                    <a:p>
                      <a:pPr algn="ctr"/>
                      <a:r>
                        <a:rPr lang="en-US" sz="2800" dirty="0" smtClean="0"/>
                        <a:t>64</a:t>
                      </a:r>
                      <a:endParaRPr lang="en-US" sz="2800" dirty="0"/>
                    </a:p>
                  </a:txBody>
                  <a:tcPr/>
                </a:tc>
                <a:tc>
                  <a:txBody>
                    <a:bodyPr/>
                    <a:lstStyle/>
                    <a:p>
                      <a:pPr algn="r"/>
                      <a:r>
                        <a:rPr lang="en-US" sz="2800" dirty="0" smtClean="0"/>
                        <a:t>32</a:t>
                      </a:r>
                      <a:endParaRPr lang="en-US" sz="2800" dirty="0"/>
                    </a:p>
                  </a:txBody>
                  <a:tcPr/>
                </a:tc>
              </a:tr>
              <a:tr h="370840">
                <a:tc>
                  <a:txBody>
                    <a:bodyPr/>
                    <a:lstStyle/>
                    <a:p>
                      <a:r>
                        <a:rPr lang="en-US" sz="2800" dirty="0" smtClean="0"/>
                        <a:t>3</a:t>
                      </a:r>
                      <a:endParaRPr lang="en-US" sz="2800" dirty="0"/>
                    </a:p>
                  </a:txBody>
                  <a:tcPr/>
                </a:tc>
                <a:tc>
                  <a:txBody>
                    <a:bodyPr/>
                    <a:lstStyle/>
                    <a:p>
                      <a:pPr algn="ctr"/>
                      <a:r>
                        <a:rPr lang="en-US" sz="2800" dirty="0" smtClean="0"/>
                        <a:t>38</a:t>
                      </a:r>
                      <a:endParaRPr lang="en-US" sz="2800" dirty="0"/>
                    </a:p>
                  </a:txBody>
                  <a:tcPr/>
                </a:tc>
                <a:tc>
                  <a:txBody>
                    <a:bodyPr/>
                    <a:lstStyle/>
                    <a:p>
                      <a:pPr algn="r"/>
                      <a:r>
                        <a:rPr lang="en-US" sz="2800" dirty="0" smtClean="0"/>
                        <a:t>19</a:t>
                      </a:r>
                      <a:endParaRPr lang="en-US" sz="2800" dirty="0"/>
                    </a:p>
                  </a:txBody>
                  <a:tcPr/>
                </a:tc>
              </a:tr>
              <a:tr h="370840">
                <a:tc>
                  <a:txBody>
                    <a:bodyPr/>
                    <a:lstStyle/>
                    <a:p>
                      <a:r>
                        <a:rPr lang="en-US" sz="2800" dirty="0" smtClean="0"/>
                        <a:t>2</a:t>
                      </a:r>
                      <a:endParaRPr lang="en-US" sz="2800" dirty="0"/>
                    </a:p>
                  </a:txBody>
                  <a:tcPr/>
                </a:tc>
                <a:tc>
                  <a:txBody>
                    <a:bodyPr/>
                    <a:lstStyle/>
                    <a:p>
                      <a:pPr algn="ctr"/>
                      <a:r>
                        <a:rPr lang="en-US" sz="2800" dirty="0" smtClean="0"/>
                        <a:t>18</a:t>
                      </a:r>
                      <a:endParaRPr lang="en-US" sz="2800" dirty="0"/>
                    </a:p>
                  </a:txBody>
                  <a:tcPr/>
                </a:tc>
                <a:tc>
                  <a:txBody>
                    <a:bodyPr/>
                    <a:lstStyle/>
                    <a:p>
                      <a:pPr algn="r"/>
                      <a:r>
                        <a:rPr lang="en-US" sz="2800" dirty="0" smtClean="0"/>
                        <a:t>9</a:t>
                      </a:r>
                      <a:endParaRPr lang="en-US" sz="2800" dirty="0"/>
                    </a:p>
                  </a:txBody>
                  <a:tcPr/>
                </a:tc>
              </a:tr>
              <a:tr h="370840">
                <a:tc>
                  <a:txBody>
                    <a:bodyPr/>
                    <a:lstStyle/>
                    <a:p>
                      <a:r>
                        <a:rPr lang="en-US" sz="2800" dirty="0" smtClean="0"/>
                        <a:t>1 Strongly disagree</a:t>
                      </a:r>
                      <a:endParaRPr lang="en-US" sz="2800" dirty="0"/>
                    </a:p>
                  </a:txBody>
                  <a:tcPr/>
                </a:tc>
                <a:tc>
                  <a:txBody>
                    <a:bodyPr/>
                    <a:lstStyle/>
                    <a:p>
                      <a:pPr algn="ctr"/>
                      <a:r>
                        <a:rPr lang="en-US" sz="2800" dirty="0" smtClean="0"/>
                        <a:t>5</a:t>
                      </a:r>
                      <a:endParaRPr lang="en-US" sz="2800" dirty="0"/>
                    </a:p>
                  </a:txBody>
                  <a:tcPr/>
                </a:tc>
                <a:tc>
                  <a:txBody>
                    <a:bodyPr/>
                    <a:lstStyle/>
                    <a:p>
                      <a:pPr algn="r"/>
                      <a:r>
                        <a:rPr lang="en-US" sz="2800" dirty="0" smtClean="0"/>
                        <a:t>2,5</a:t>
                      </a:r>
                      <a:endParaRPr lang="en-US" sz="2800" dirty="0"/>
                    </a:p>
                  </a:txBody>
                  <a:tcPr/>
                </a:tc>
              </a:tr>
              <a:tr h="370840">
                <a:tc>
                  <a:txBody>
                    <a:bodyPr/>
                    <a:lstStyle/>
                    <a:p>
                      <a:pPr algn="ctr"/>
                      <a:r>
                        <a:rPr lang="en-US" sz="2800" b="1" dirty="0" smtClean="0"/>
                        <a:t>Total</a:t>
                      </a:r>
                      <a:endParaRPr lang="en-US" sz="2800" b="1" dirty="0"/>
                    </a:p>
                  </a:txBody>
                  <a:tcPr/>
                </a:tc>
                <a:tc>
                  <a:txBody>
                    <a:bodyPr/>
                    <a:lstStyle/>
                    <a:p>
                      <a:pPr algn="ctr"/>
                      <a:r>
                        <a:rPr lang="en-US" sz="2800" b="1" dirty="0" smtClean="0"/>
                        <a:t>200</a:t>
                      </a:r>
                      <a:endParaRPr lang="en-US" sz="2800" b="1" dirty="0"/>
                    </a:p>
                  </a:txBody>
                  <a:tcPr/>
                </a:tc>
                <a:tc>
                  <a:txBody>
                    <a:bodyPr/>
                    <a:lstStyle/>
                    <a:p>
                      <a:pPr algn="r"/>
                      <a:r>
                        <a:rPr lang="en-US" sz="2800" b="1" dirty="0" smtClean="0"/>
                        <a:t>100</a:t>
                      </a:r>
                      <a:endParaRPr lang="en-US" sz="2800" b="1" dirty="0"/>
                    </a:p>
                  </a:txBody>
                  <a:tcPr/>
                </a:tc>
              </a:tr>
            </a:tbl>
          </a:graphicData>
        </a:graphic>
      </p:graphicFrame>
      <p:sp>
        <p:nvSpPr>
          <p:cNvPr id="5" name="TextBox 4"/>
          <p:cNvSpPr txBox="1"/>
          <p:nvPr/>
        </p:nvSpPr>
        <p:spPr>
          <a:xfrm>
            <a:off x="179512" y="5085184"/>
            <a:ext cx="8784976" cy="461665"/>
          </a:xfrm>
          <a:prstGeom prst="rect">
            <a:avLst/>
          </a:prstGeom>
          <a:noFill/>
        </p:spPr>
        <p:txBody>
          <a:bodyPr wrap="square" rtlCol="0">
            <a:spAutoFit/>
          </a:bodyPr>
          <a:lstStyle/>
          <a:p>
            <a:r>
              <a:rPr lang="en-US" sz="2400" b="1" dirty="0" smtClean="0"/>
              <a:t>(5x0,375)+(4x0,32)+(3x0,19)+(2x0,09)+(1x0,025)=3,93</a:t>
            </a:r>
            <a:endParaRPr lang="en-US" sz="2400" b="1" dirty="0"/>
          </a:p>
        </p:txBody>
      </p:sp>
      <p:sp>
        <p:nvSpPr>
          <p:cNvPr id="2" name="TextBox 1"/>
          <p:cNvSpPr txBox="1"/>
          <p:nvPr/>
        </p:nvSpPr>
        <p:spPr>
          <a:xfrm>
            <a:off x="971600" y="4149080"/>
            <a:ext cx="7128792" cy="584776"/>
          </a:xfrm>
          <a:prstGeom prst="rect">
            <a:avLst/>
          </a:prstGeom>
          <a:noFill/>
        </p:spPr>
        <p:txBody>
          <a:bodyPr wrap="square" rtlCol="0">
            <a:spAutoFit/>
          </a:bodyPr>
          <a:lstStyle/>
          <a:p>
            <a:r>
              <a:rPr lang="en-US" sz="3200" dirty="0" smtClean="0">
                <a:solidFill>
                  <a:srgbClr val="FF0000"/>
                </a:solidFill>
              </a:rPr>
              <a:t>The weighted arithmetic means is?</a:t>
            </a:r>
            <a:endParaRPr lang="en-US" sz="3200" dirty="0">
              <a:solidFill>
                <a:srgbClr val="FF0000"/>
              </a:solidFill>
            </a:endParaRP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548680"/>
            <a:ext cx="8352928" cy="4832092"/>
          </a:xfrm>
          <a:prstGeom prst="rect">
            <a:avLst/>
          </a:prstGeom>
          <a:noFill/>
        </p:spPr>
        <p:txBody>
          <a:bodyPr wrap="square" rtlCol="0">
            <a:spAutoFit/>
          </a:bodyPr>
          <a:lstStyle/>
          <a:p>
            <a:pPr algn="just"/>
            <a:r>
              <a:rPr lang="en-US" sz="4400" dirty="0" smtClean="0">
                <a:solidFill>
                  <a:srgbClr val="FF0000"/>
                </a:solidFill>
              </a:rPr>
              <a:t>Interpretation of the result: </a:t>
            </a:r>
          </a:p>
          <a:p>
            <a:pPr algn="just"/>
            <a:r>
              <a:rPr lang="en-US" sz="4400" dirty="0" smtClean="0"/>
              <a:t>The arithmetical means (the average) of the population is 3,93 which it means that the population almost agree that they are proud of their country.  </a:t>
            </a:r>
            <a:endParaRPr lang="en-US" sz="44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80920" cy="5509200"/>
          </a:xfrm>
          <a:prstGeom prst="rect">
            <a:avLst/>
          </a:prstGeom>
        </p:spPr>
        <p:txBody>
          <a:bodyPr wrap="square">
            <a:spAutoFit/>
          </a:bodyPr>
          <a:lstStyle/>
          <a:p>
            <a:pPr algn="just"/>
            <a:r>
              <a:rPr lang="it-IT" sz="3200" dirty="0">
                <a:solidFill>
                  <a:srgbClr val="FF0000"/>
                </a:solidFill>
              </a:rPr>
              <a:t>Ratio scale</a:t>
            </a:r>
          </a:p>
          <a:p>
            <a:pPr algn="just"/>
            <a:r>
              <a:rPr lang="en-US" sz="3200" dirty="0"/>
              <a:t>A ratio scale possesses all the properties of the nominal, ordinal and interval scales, </a:t>
            </a:r>
            <a:r>
              <a:rPr lang="en-US" sz="3200" dirty="0" smtClean="0"/>
              <a:t>and </a:t>
            </a:r>
            <a:r>
              <a:rPr lang="en-US" sz="3200" dirty="0"/>
              <a:t>in addition, an absolute zero point. </a:t>
            </a:r>
            <a:endParaRPr lang="en-US" sz="3200" dirty="0" smtClean="0"/>
          </a:p>
          <a:p>
            <a:pPr algn="just"/>
            <a:endParaRPr lang="en-US" sz="3200" dirty="0"/>
          </a:p>
          <a:p>
            <a:pPr algn="just"/>
            <a:r>
              <a:rPr lang="en-US" sz="3200" dirty="0" smtClean="0"/>
              <a:t>Thus</a:t>
            </a:r>
            <a:r>
              <a:rPr lang="en-US" sz="3200" dirty="0"/>
              <a:t>, in ratio scales we can identify or </a:t>
            </a:r>
            <a:r>
              <a:rPr lang="en-US" sz="3200" dirty="0" smtClean="0"/>
              <a:t>classify </a:t>
            </a:r>
            <a:r>
              <a:rPr lang="en-US" sz="3200" dirty="0"/>
              <a:t>objects, rank the objects, and compare intervals or differences. It is also meaningful to compute ratios of scale values.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iterate type="lt">
                                    <p:tmPct val="0"/>
                                  </p:iterate>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800" decel="100000"/>
                                        <p:tgtEl>
                                          <p:spTgt spid="2">
                                            <p:txEl>
                                              <p:pRg st="0" end="0"/>
                                            </p:txEl>
                                          </p:spTgt>
                                        </p:tgtEl>
                                      </p:cBhvr>
                                    </p:animEffect>
                                    <p:anim calcmode="lin" valueType="num">
                                      <p:cBhvr>
                                        <p:cTn id="16"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800" decel="100000"/>
                                        <p:tgtEl>
                                          <p:spTgt spid="2">
                                            <p:txEl>
                                              <p:pRg st="1" end="1"/>
                                            </p:txEl>
                                          </p:spTgt>
                                        </p:tgtEl>
                                      </p:cBhvr>
                                    </p:animEffect>
                                    <p:anim calcmode="lin" valueType="num">
                                      <p:cBhvr>
                                        <p:cTn id="24"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800" decel="100000"/>
                                        <p:tgtEl>
                                          <p:spTgt spid="2">
                                            <p:txEl>
                                              <p:pRg st="3" end="3"/>
                                            </p:txEl>
                                          </p:spTgt>
                                        </p:tgtEl>
                                      </p:cBhvr>
                                    </p:animEffect>
                                    <p:anim calcmode="lin" valueType="num">
                                      <p:cBhvr>
                                        <p:cTn id="34"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1400"/>
            <a:ext cx="8208912" cy="6124754"/>
          </a:xfrm>
          <a:prstGeom prst="rect">
            <a:avLst/>
          </a:prstGeom>
        </p:spPr>
        <p:txBody>
          <a:bodyPr wrap="square">
            <a:spAutoFit/>
          </a:bodyPr>
          <a:lstStyle/>
          <a:p>
            <a:pPr algn="just"/>
            <a:endParaRPr lang="en-US" sz="4800" baseline="30000" dirty="0"/>
          </a:p>
          <a:p>
            <a:pPr algn="just"/>
            <a:r>
              <a:rPr lang="en-US" sz="4000" dirty="0" smtClean="0"/>
              <a:t>In </a:t>
            </a:r>
            <a:r>
              <a:rPr lang="en-US" sz="4000" dirty="0"/>
              <a:t>marketing, sales, costs, market share and number of customers are variables measured on a ratio scale</a:t>
            </a:r>
            <a:r>
              <a:rPr lang="en-US" sz="4000" dirty="0" smtClean="0"/>
              <a:t>.</a:t>
            </a:r>
            <a:r>
              <a:rPr lang="en-US" sz="4000" dirty="0"/>
              <a:t> </a:t>
            </a:r>
            <a:endParaRPr lang="en-US" sz="4000" dirty="0" smtClean="0"/>
          </a:p>
          <a:p>
            <a:pPr algn="just"/>
            <a:endParaRPr lang="en-US" sz="4000" dirty="0"/>
          </a:p>
          <a:p>
            <a:pPr algn="just"/>
            <a:r>
              <a:rPr lang="en-US" sz="4000" dirty="0" smtClean="0"/>
              <a:t>In Economics income, </a:t>
            </a:r>
            <a:r>
              <a:rPr lang="en-US" sz="4000" dirty="0"/>
              <a:t>i</a:t>
            </a:r>
            <a:r>
              <a:rPr lang="en-US" sz="4000" dirty="0" smtClean="0"/>
              <a:t>nflation rate, exchange rate, population, income per capita etc. are good examples of ratio scale.</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800" decel="100000"/>
                                        <p:tgtEl>
                                          <p:spTgt spid="2">
                                            <p:txEl>
                                              <p:pRg st="1" end="1"/>
                                            </p:txEl>
                                          </p:spTgt>
                                        </p:tgtEl>
                                      </p:cBhvr>
                                    </p:animEffect>
                                    <p:anim calcmode="lin" valueType="num">
                                      <p:cBhvr>
                                        <p:cTn id="8"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800" decel="100000"/>
                                        <p:tgtEl>
                                          <p:spTgt spid="2">
                                            <p:txEl>
                                              <p:pRg st="3" end="3"/>
                                            </p:txEl>
                                          </p:spTgt>
                                        </p:tgtEl>
                                      </p:cBhvr>
                                    </p:animEffect>
                                    <p:anim calcmode="lin" valueType="num">
                                      <p:cBhvr>
                                        <p:cTn id="18"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280920" cy="1815882"/>
          </a:xfrm>
          <a:prstGeom prst="rect">
            <a:avLst/>
          </a:prstGeom>
        </p:spPr>
        <p:txBody>
          <a:bodyPr wrap="square">
            <a:spAutoFit/>
          </a:bodyPr>
          <a:lstStyle/>
          <a:p>
            <a:pPr algn="just"/>
            <a:r>
              <a:rPr lang="en-US" sz="2800" dirty="0">
                <a:solidFill>
                  <a:srgbClr val="FF0000"/>
                </a:solidFill>
              </a:rPr>
              <a:t>Scaling </a:t>
            </a:r>
            <a:r>
              <a:rPr lang="en-US" sz="2800" dirty="0"/>
              <a:t>may be considered an extension of measurement. Scaling involves creating a continuum upon which measured objects are located. </a:t>
            </a:r>
          </a:p>
        </p:txBody>
      </p:sp>
      <p:sp>
        <p:nvSpPr>
          <p:cNvPr id="3" name="Rectangle 2"/>
          <p:cNvSpPr/>
          <p:nvPr/>
        </p:nvSpPr>
        <p:spPr>
          <a:xfrm>
            <a:off x="251520" y="2420888"/>
            <a:ext cx="8352928" cy="2800766"/>
          </a:xfrm>
          <a:prstGeom prst="rect">
            <a:avLst/>
          </a:prstGeom>
        </p:spPr>
        <p:txBody>
          <a:bodyPr wrap="square">
            <a:spAutoFit/>
          </a:bodyPr>
          <a:lstStyle/>
          <a:p>
            <a:pPr algn="just"/>
            <a:r>
              <a:rPr lang="en-US" sz="4400" baseline="30000" dirty="0"/>
              <a:t>Scaling is the process of placing the respondents on a continuum with respect to their attitude towards banks. In our example, scaling is the process by which respondents would be classified as having an </a:t>
            </a:r>
            <a:r>
              <a:rPr lang="en-US" sz="4400" baseline="30000" dirty="0" err="1"/>
              <a:t>unfavourable</a:t>
            </a:r>
            <a:r>
              <a:rPr lang="en-US" sz="4400" baseline="30000" dirty="0"/>
              <a:t>, neutral or positive attitude.</a:t>
            </a:r>
            <a:endParaRPr lang="en-US" sz="44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3 at 14.30.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4624"/>
            <a:ext cx="7704856" cy="5688632"/>
          </a:xfrm>
          <a:prstGeom prst="rect">
            <a:avLst/>
          </a:prstGeom>
        </p:spPr>
      </p:pic>
      <p:sp>
        <p:nvSpPr>
          <p:cNvPr id="3" name="TextBox 2"/>
          <p:cNvSpPr txBox="1"/>
          <p:nvPr/>
        </p:nvSpPr>
        <p:spPr>
          <a:xfrm>
            <a:off x="899592" y="5661248"/>
            <a:ext cx="7704856" cy="769441"/>
          </a:xfrm>
          <a:prstGeom prst="rect">
            <a:avLst/>
          </a:prstGeom>
          <a:noFill/>
        </p:spPr>
        <p:txBody>
          <a:bodyPr wrap="square" rtlCol="0">
            <a:spAutoFit/>
          </a:bodyPr>
          <a:lstStyle/>
          <a:p>
            <a:r>
              <a:rPr lang="en-US" sz="4400" dirty="0" smtClean="0"/>
              <a:t>All measurements together</a:t>
            </a:r>
            <a:endParaRPr lang="en-US" sz="4400" dirty="0"/>
          </a:p>
        </p:txBody>
      </p:sp>
      <p:cxnSp>
        <p:nvCxnSpPr>
          <p:cNvPr id="5" name="Straight Connector 4"/>
          <p:cNvCxnSpPr/>
          <p:nvPr/>
        </p:nvCxnSpPr>
        <p:spPr>
          <a:xfrm>
            <a:off x="683568" y="1556792"/>
            <a:ext cx="770485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83568" y="2996952"/>
            <a:ext cx="770485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3568" y="4437112"/>
            <a:ext cx="770485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800" decel="100000"/>
                                        <p:tgtEl>
                                          <p:spTgt spid="3"/>
                                        </p:tgtEl>
                                      </p:cBhvr>
                                    </p:animEffect>
                                    <p:anim calcmode="lin" valueType="num">
                                      <p:cBhvr>
                                        <p:cTn id="46" dur="800" decel="100000" fill="hold"/>
                                        <p:tgtEl>
                                          <p:spTgt spid="3"/>
                                        </p:tgtEl>
                                        <p:attrNameLst>
                                          <p:attrName>style.rotation</p:attrName>
                                        </p:attrNameLst>
                                      </p:cBhvr>
                                      <p:tavLst>
                                        <p:tav tm="0">
                                          <p:val>
                                            <p:fltVal val="-90"/>
                                          </p:val>
                                        </p:tav>
                                        <p:tav tm="100000">
                                          <p:val>
                                            <p:fltVal val="0"/>
                                          </p:val>
                                        </p:tav>
                                      </p:tavLst>
                                    </p:anim>
                                    <p:anim calcmode="lin" valueType="num">
                                      <p:cBhvr>
                                        <p:cTn id="47" dur="800" decel="100000" fill="hold"/>
                                        <p:tgtEl>
                                          <p:spTgt spid="3"/>
                                        </p:tgtEl>
                                        <p:attrNameLst>
                                          <p:attrName>ppt_x</p:attrName>
                                        </p:attrNameLst>
                                      </p:cBhvr>
                                      <p:tavLst>
                                        <p:tav tm="0">
                                          <p:val>
                                            <p:strVal val="#ppt_x+0.4"/>
                                          </p:val>
                                        </p:tav>
                                        <p:tav tm="100000">
                                          <p:val>
                                            <p:strVal val="#ppt_x-0.05"/>
                                          </p:val>
                                        </p:tav>
                                      </p:tavLst>
                                    </p:anim>
                                    <p:anim calcmode="lin" valueType="num">
                                      <p:cBhvr>
                                        <p:cTn id="48" dur="800" decel="100000" fill="hold"/>
                                        <p:tgtEl>
                                          <p:spTgt spid="3"/>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3 at 22.4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5" name="Straight Arrow Connector 4"/>
          <p:cNvCxnSpPr/>
          <p:nvPr/>
        </p:nvCxnSpPr>
        <p:spPr>
          <a:xfrm>
            <a:off x="179512" y="2276872"/>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411760"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800" decel="100000"/>
                                        <p:tgtEl>
                                          <p:spTgt spid="5"/>
                                        </p:tgtEl>
                                      </p:cBhvr>
                                    </p:animEffect>
                                    <p:anim calcmode="lin" valueType="num">
                                      <p:cBhvr>
                                        <p:cTn id="38" dur="800" decel="100000" fill="hold"/>
                                        <p:tgtEl>
                                          <p:spTgt spid="5"/>
                                        </p:tgtEl>
                                        <p:attrNameLst>
                                          <p:attrName>style.rotation</p:attrName>
                                        </p:attrNameLst>
                                      </p:cBhvr>
                                      <p:tavLst>
                                        <p:tav tm="0">
                                          <p:val>
                                            <p:fltVal val="-90"/>
                                          </p:val>
                                        </p:tav>
                                        <p:tav tm="100000">
                                          <p:val>
                                            <p:fltVal val="0"/>
                                          </p:val>
                                        </p:tav>
                                      </p:tavLst>
                                    </p:anim>
                                    <p:anim calcmode="lin" valueType="num">
                                      <p:cBhvr>
                                        <p:cTn id="39" dur="800" decel="100000" fill="hold"/>
                                        <p:tgtEl>
                                          <p:spTgt spid="5"/>
                                        </p:tgtEl>
                                        <p:attrNameLst>
                                          <p:attrName>ppt_x</p:attrName>
                                        </p:attrNameLst>
                                      </p:cBhvr>
                                      <p:tavLst>
                                        <p:tav tm="0">
                                          <p:val>
                                            <p:strVal val="#ppt_x+0.4"/>
                                          </p:val>
                                        </p:tav>
                                        <p:tav tm="100000">
                                          <p:val>
                                            <p:strVal val="#ppt_x-0.05"/>
                                          </p:val>
                                        </p:tav>
                                      </p:tavLst>
                                    </p:anim>
                                    <p:anim calcmode="lin" valueType="num">
                                      <p:cBhvr>
                                        <p:cTn id="40" dur="800" decel="100000" fill="hold"/>
                                        <p:tgtEl>
                                          <p:spTgt spid="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404664"/>
            <a:ext cx="4907560" cy="5437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4400" baseline="30000" dirty="0"/>
              <a:t>Paired comparison scaling</a:t>
            </a:r>
            <a:endParaRPr lang="en-US" sz="4400" dirty="0"/>
          </a:p>
        </p:txBody>
      </p:sp>
      <p:sp>
        <p:nvSpPr>
          <p:cNvPr id="3" name="Rectangle 2"/>
          <p:cNvSpPr/>
          <p:nvPr/>
        </p:nvSpPr>
        <p:spPr>
          <a:xfrm>
            <a:off x="0" y="1124744"/>
            <a:ext cx="8712968" cy="3046988"/>
          </a:xfrm>
          <a:prstGeom prst="rect">
            <a:avLst/>
          </a:prstGeom>
        </p:spPr>
        <p:txBody>
          <a:bodyPr wrap="square">
            <a:spAutoFit/>
          </a:bodyPr>
          <a:lstStyle/>
          <a:p>
            <a:pPr algn="just"/>
            <a:r>
              <a:rPr lang="en-US" sz="3200" dirty="0"/>
              <a:t>A</a:t>
            </a:r>
            <a:r>
              <a:rPr lang="en-US" sz="3200" dirty="0" smtClean="0"/>
              <a:t> </a:t>
            </a:r>
            <a:r>
              <a:rPr lang="en-US" sz="3200" dirty="0"/>
              <a:t>respondent is presented with two objects and asked to select one according to some criterion</a:t>
            </a:r>
            <a:r>
              <a:rPr lang="en-US" sz="3200" dirty="0" smtClean="0"/>
              <a:t>. </a:t>
            </a:r>
            <a:r>
              <a:rPr lang="en-US" sz="3200" dirty="0"/>
              <a:t>The data obtained are ordinal in nature. A respondent may state that he or she </a:t>
            </a:r>
            <a:r>
              <a:rPr lang="en-US" sz="3200" dirty="0" smtClean="0"/>
              <a:t>prefers </a:t>
            </a:r>
            <a:r>
              <a:rPr lang="en-US" sz="3200" dirty="0" err="1" smtClean="0"/>
              <a:t>Ülker</a:t>
            </a:r>
            <a:r>
              <a:rPr lang="en-US" sz="3200" dirty="0" smtClean="0"/>
              <a:t> chocolate </a:t>
            </a:r>
            <a:r>
              <a:rPr lang="en-US" sz="3200" dirty="0"/>
              <a:t>to </a:t>
            </a:r>
            <a:r>
              <a:rPr lang="en-US" sz="3200" dirty="0" smtClean="0"/>
              <a:t>Nestle, </a:t>
            </a:r>
            <a:r>
              <a:rPr lang="en-US" sz="3200" dirty="0"/>
              <a:t>likes </a:t>
            </a:r>
            <a:r>
              <a:rPr lang="en-US" sz="3200" dirty="0" err="1" smtClean="0"/>
              <a:t>Maraş</a:t>
            </a:r>
            <a:r>
              <a:rPr lang="en-US" sz="3200" dirty="0" smtClean="0"/>
              <a:t> ice-cream better </a:t>
            </a:r>
            <a:r>
              <a:rPr lang="en-US" sz="3200" dirty="0"/>
              <a:t>than </a:t>
            </a:r>
            <a:r>
              <a:rPr lang="en-US" sz="3200" dirty="0" err="1" smtClean="0"/>
              <a:t>Algida</a:t>
            </a:r>
            <a:r>
              <a:rPr lang="en-US" sz="3200" dirty="0" smtClean="0"/>
              <a:t>.</a:t>
            </a:r>
            <a:endParaRPr lang="en-US" sz="3200" dirty="0"/>
          </a:p>
        </p:txBody>
      </p:sp>
      <p:pic>
        <p:nvPicPr>
          <p:cNvPr id="5" name="Picture 4"/>
          <p:cNvPicPr>
            <a:picLocks noChangeAspect="1"/>
          </p:cNvPicPr>
          <p:nvPr/>
        </p:nvPicPr>
        <p:blipFill>
          <a:blip r:embed="rId2"/>
          <a:stretch>
            <a:fillRect/>
          </a:stretch>
        </p:blipFill>
        <p:spPr>
          <a:xfrm>
            <a:off x="12100" y="4411588"/>
            <a:ext cx="2111628" cy="2446412"/>
          </a:xfrm>
          <a:prstGeom prst="rect">
            <a:avLst/>
          </a:prstGeom>
        </p:spPr>
      </p:pic>
      <p:pic>
        <p:nvPicPr>
          <p:cNvPr id="6" name="Picture 5"/>
          <p:cNvPicPr>
            <a:picLocks noChangeAspect="1"/>
          </p:cNvPicPr>
          <p:nvPr/>
        </p:nvPicPr>
        <p:blipFill>
          <a:blip r:embed="rId3"/>
          <a:stretch>
            <a:fillRect/>
          </a:stretch>
        </p:blipFill>
        <p:spPr>
          <a:xfrm>
            <a:off x="2339752" y="4483623"/>
            <a:ext cx="2232248" cy="2348880"/>
          </a:xfrm>
          <a:prstGeom prst="rect">
            <a:avLst/>
          </a:prstGeom>
        </p:spPr>
      </p:pic>
      <p:pic>
        <p:nvPicPr>
          <p:cNvPr id="7" name="Picture 6"/>
          <p:cNvPicPr>
            <a:picLocks noChangeAspect="1"/>
          </p:cNvPicPr>
          <p:nvPr/>
        </p:nvPicPr>
        <p:blipFill>
          <a:blip r:embed="rId4"/>
          <a:stretch>
            <a:fillRect/>
          </a:stretch>
        </p:blipFill>
        <p:spPr>
          <a:xfrm>
            <a:off x="4716016" y="4428232"/>
            <a:ext cx="2376264" cy="2429768"/>
          </a:xfrm>
          <a:prstGeom prst="rect">
            <a:avLst/>
          </a:prstGeom>
        </p:spPr>
      </p:pic>
      <p:pic>
        <p:nvPicPr>
          <p:cNvPr id="8" name="Picture 7"/>
          <p:cNvPicPr>
            <a:picLocks noChangeAspect="1"/>
          </p:cNvPicPr>
          <p:nvPr/>
        </p:nvPicPr>
        <p:blipFill>
          <a:blip r:embed="rId5"/>
          <a:stretch>
            <a:fillRect/>
          </a:stretch>
        </p:blipFill>
        <p:spPr>
          <a:xfrm>
            <a:off x="7020272" y="5013176"/>
            <a:ext cx="2463800" cy="2006600"/>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800" decel="100000"/>
                                        <p:tgtEl>
                                          <p:spTgt spid="3">
                                            <p:txEl>
                                              <p:pRg st="0" end="0"/>
                                            </p:txEl>
                                          </p:spTgt>
                                        </p:tgtEl>
                                      </p:cBhvr>
                                    </p:animEffect>
                                    <p:anim calcmode="lin" valueType="num">
                                      <p:cBhvr>
                                        <p:cTn id="5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2554544"/>
          </a:xfrm>
          <a:prstGeom prst="rect">
            <a:avLst/>
          </a:prstGeom>
        </p:spPr>
        <p:txBody>
          <a:bodyPr wrap="square">
            <a:spAutoFit/>
          </a:bodyPr>
          <a:lstStyle/>
          <a:p>
            <a:pPr algn="just"/>
            <a:r>
              <a:rPr lang="en-US" sz="4000" baseline="30000" dirty="0" smtClean="0"/>
              <a:t>Paired </a:t>
            </a:r>
            <a:r>
              <a:rPr lang="en-US" sz="4000" baseline="30000" dirty="0"/>
              <a:t>comparison scales are frequently used when the stimulus objects are physical products. Coca-Cola is reported to have conducted more than 190,000 paired comparisons before introducing New Coke</a:t>
            </a:r>
            <a:r>
              <a:rPr lang="en-US" sz="4000" baseline="30000" dirty="0" smtClean="0"/>
              <a:t>. </a:t>
            </a:r>
            <a:r>
              <a:rPr lang="en-US" sz="4000" baseline="30000" dirty="0"/>
              <a:t>Paired comparison </a:t>
            </a:r>
            <a:r>
              <a:rPr lang="en-US" sz="4000" baseline="30000" dirty="0" smtClean="0"/>
              <a:t>scaling </a:t>
            </a:r>
            <a:r>
              <a:rPr lang="en-US" sz="4000" baseline="30000" dirty="0"/>
              <a:t>is the most widely used comparative scaling technique.</a:t>
            </a:r>
            <a:endParaRPr lang="en-US" sz="4000" dirty="0"/>
          </a:p>
        </p:txBody>
      </p:sp>
      <p:pic>
        <p:nvPicPr>
          <p:cNvPr id="4" name="Picture 3"/>
          <p:cNvPicPr>
            <a:picLocks noChangeAspect="1"/>
          </p:cNvPicPr>
          <p:nvPr/>
        </p:nvPicPr>
        <p:blipFill>
          <a:blip r:embed="rId2"/>
          <a:stretch>
            <a:fillRect/>
          </a:stretch>
        </p:blipFill>
        <p:spPr>
          <a:xfrm>
            <a:off x="0" y="3804083"/>
            <a:ext cx="1656578" cy="3068960"/>
          </a:xfrm>
          <a:prstGeom prst="rect">
            <a:avLst/>
          </a:prstGeom>
        </p:spPr>
      </p:pic>
      <p:pic>
        <p:nvPicPr>
          <p:cNvPr id="5" name="Picture 4"/>
          <p:cNvPicPr>
            <a:picLocks noChangeAspect="1"/>
          </p:cNvPicPr>
          <p:nvPr/>
        </p:nvPicPr>
        <p:blipFill>
          <a:blip r:embed="rId3"/>
          <a:stretch>
            <a:fillRect/>
          </a:stretch>
        </p:blipFill>
        <p:spPr>
          <a:xfrm>
            <a:off x="2915816" y="3833664"/>
            <a:ext cx="2592288" cy="3024336"/>
          </a:xfrm>
          <a:prstGeom prst="rect">
            <a:avLst/>
          </a:prstGeom>
        </p:spPr>
      </p:pic>
      <p:pic>
        <p:nvPicPr>
          <p:cNvPr id="6" name="Picture 5"/>
          <p:cNvPicPr>
            <a:picLocks noChangeAspect="1"/>
          </p:cNvPicPr>
          <p:nvPr/>
        </p:nvPicPr>
        <p:blipFill>
          <a:blip r:embed="rId4"/>
          <a:stretch>
            <a:fillRect/>
          </a:stretch>
        </p:blipFill>
        <p:spPr>
          <a:xfrm>
            <a:off x="6516216" y="3680938"/>
            <a:ext cx="2627784" cy="3175000"/>
          </a:xfrm>
          <a:prstGeom prst="rect">
            <a:avLst/>
          </a:prstGeom>
        </p:spPr>
      </p:pic>
      <p:cxnSp>
        <p:nvCxnSpPr>
          <p:cNvPr id="8" name="Straight Arrow Connector 7"/>
          <p:cNvCxnSpPr>
            <a:stCxn id="4" idx="3"/>
            <a:endCxn id="5" idx="1"/>
          </p:cNvCxnSpPr>
          <p:nvPr/>
        </p:nvCxnSpPr>
        <p:spPr>
          <a:xfrm>
            <a:off x="1656578" y="5338563"/>
            <a:ext cx="1259238" cy="7269"/>
          </a:xfrm>
          <a:prstGeom prst="straightConnector1">
            <a:avLst/>
          </a:prstGeom>
          <a:ln w="762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5436096" y="5445224"/>
            <a:ext cx="1259238" cy="7269"/>
          </a:xfrm>
          <a:prstGeom prst="straightConnector1">
            <a:avLst/>
          </a:prstGeom>
          <a:ln w="762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800" decel="100000"/>
                                        <p:tgtEl>
                                          <p:spTgt spid="9"/>
                                        </p:tgtEl>
                                      </p:cBhvr>
                                    </p:animEffect>
                                    <p:anim calcmode="lin" valueType="num">
                                      <p:cBhvr>
                                        <p:cTn id="48" dur="800" decel="100000" fill="hold"/>
                                        <p:tgtEl>
                                          <p:spTgt spid="9"/>
                                        </p:tgtEl>
                                        <p:attrNameLst>
                                          <p:attrName>style.rotation</p:attrName>
                                        </p:attrNameLst>
                                      </p:cBhvr>
                                      <p:tavLst>
                                        <p:tav tm="0">
                                          <p:val>
                                            <p:fltVal val="-90"/>
                                          </p:val>
                                        </p:tav>
                                        <p:tav tm="100000">
                                          <p:val>
                                            <p:fltVal val="0"/>
                                          </p:val>
                                        </p:tav>
                                      </p:tavLst>
                                    </p:anim>
                                    <p:anim calcmode="lin" valueType="num">
                                      <p:cBhvr>
                                        <p:cTn id="49" dur="800" decel="100000" fill="hold"/>
                                        <p:tgtEl>
                                          <p:spTgt spid="9"/>
                                        </p:tgtEl>
                                        <p:attrNameLst>
                                          <p:attrName>ppt_x</p:attrName>
                                        </p:attrNameLst>
                                      </p:cBhvr>
                                      <p:tavLst>
                                        <p:tav tm="0">
                                          <p:val>
                                            <p:strVal val="#ppt_x+0.4"/>
                                          </p:val>
                                        </p:tav>
                                        <p:tav tm="100000">
                                          <p:val>
                                            <p:strVal val="#ppt_x-0.05"/>
                                          </p:val>
                                        </p:tav>
                                      </p:tavLst>
                                    </p:anim>
                                    <p:anim calcmode="lin" valueType="num">
                                      <p:cBhvr>
                                        <p:cTn id="50" dur="800" decel="100000" fill="hold"/>
                                        <p:tgtEl>
                                          <p:spTgt spid="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060848"/>
            <a:ext cx="8712968" cy="2862322"/>
          </a:xfrm>
          <a:prstGeom prst="rect">
            <a:avLst/>
          </a:prstGeom>
          <a:noFill/>
        </p:spPr>
        <p:txBody>
          <a:bodyPr wrap="square" rtlCol="0">
            <a:spAutoFit/>
          </a:bodyPr>
          <a:lstStyle/>
          <a:p>
            <a:r>
              <a:rPr lang="en-US" sz="3600" dirty="0" smtClean="0">
                <a:solidFill>
                  <a:srgbClr val="FF0000"/>
                </a:solidFill>
              </a:rPr>
              <a:t>EXAMPLE:</a:t>
            </a:r>
            <a:r>
              <a:rPr lang="en-US" sz="3600" dirty="0" smtClean="0"/>
              <a:t> Comparing 4 different package materials by using 0-1 scale</a:t>
            </a:r>
          </a:p>
          <a:p>
            <a:endParaRPr lang="en-US" sz="3600" dirty="0" smtClean="0"/>
          </a:p>
          <a:p>
            <a:r>
              <a:rPr lang="en-US" sz="3600" dirty="0" smtClean="0"/>
              <a:t>1: Preferring the column to the row.</a:t>
            </a:r>
          </a:p>
          <a:p>
            <a:r>
              <a:rPr lang="en-US" sz="3600" dirty="0" smtClean="0"/>
              <a:t>0: Preferring the row to the column.</a:t>
            </a:r>
            <a:endParaRPr lang="en-US" sz="36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800" decel="100000"/>
                                        <p:tgtEl>
                                          <p:spTgt spid="2">
                                            <p:txEl>
                                              <p:pRg st="3" end="3"/>
                                            </p:txEl>
                                          </p:spTgt>
                                        </p:tgtEl>
                                      </p:cBhvr>
                                    </p:animEffect>
                                    <p:anim calcmode="lin" valueType="num">
                                      <p:cBhvr>
                                        <p:cTn id="26"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962687"/>
            <a:ext cx="8496944" cy="2554545"/>
          </a:xfrm>
          <a:prstGeom prst="rect">
            <a:avLst/>
          </a:prstGeom>
        </p:spPr>
        <p:txBody>
          <a:bodyPr wrap="square">
            <a:spAutoFit/>
          </a:bodyPr>
          <a:lstStyle/>
          <a:p>
            <a:r>
              <a:rPr lang="en-US" sz="3200" b="1" u="sng" dirty="0" smtClean="0"/>
              <a:t>Material</a:t>
            </a:r>
            <a:r>
              <a:rPr lang="en-US" sz="3200" b="1" u="sng" dirty="0"/>
              <a:t>	</a:t>
            </a:r>
            <a:r>
              <a:rPr lang="en-US" sz="3200" b="1" u="sng" dirty="0" smtClean="0"/>
              <a:t>Glass</a:t>
            </a:r>
            <a:r>
              <a:rPr lang="en-US" sz="3200" b="1" u="sng" dirty="0"/>
              <a:t> </a:t>
            </a:r>
            <a:r>
              <a:rPr lang="en-US" sz="3200" b="1" u="sng" dirty="0" smtClean="0"/>
              <a:t>  Plastic</a:t>
            </a:r>
            <a:r>
              <a:rPr lang="en-US" sz="3200" b="1" u="sng" dirty="0"/>
              <a:t> </a:t>
            </a:r>
            <a:r>
              <a:rPr lang="en-US" sz="3200" b="1" u="sng" dirty="0" smtClean="0"/>
              <a:t>    Can</a:t>
            </a:r>
            <a:r>
              <a:rPr lang="en-US" sz="3200" b="1" u="sng" dirty="0"/>
              <a:t>	</a:t>
            </a:r>
            <a:r>
              <a:rPr lang="en-US" sz="3200" b="1" u="sng" dirty="0" smtClean="0"/>
              <a:t>  Carton</a:t>
            </a:r>
            <a:endParaRPr lang="en-US" sz="3200" b="1" u="sng" dirty="0"/>
          </a:p>
          <a:p>
            <a:r>
              <a:rPr lang="en-US" sz="3200" dirty="0" smtClean="0"/>
              <a:t>Glass</a:t>
            </a:r>
            <a:r>
              <a:rPr lang="en-US" sz="3200" dirty="0"/>
              <a:t>	</a:t>
            </a:r>
            <a:r>
              <a:rPr lang="en-US" sz="3200" dirty="0" smtClean="0"/>
              <a:t>    -           0</a:t>
            </a:r>
            <a:r>
              <a:rPr lang="en-US" sz="3200" dirty="0"/>
              <a:t>	</a:t>
            </a:r>
            <a:r>
              <a:rPr lang="en-US" sz="3200" dirty="0" smtClean="0"/>
              <a:t>       1</a:t>
            </a:r>
            <a:r>
              <a:rPr lang="en-US" sz="3200" dirty="0"/>
              <a:t>	</a:t>
            </a:r>
            <a:r>
              <a:rPr lang="en-US" sz="3200" dirty="0" smtClean="0"/>
              <a:t>      0</a:t>
            </a:r>
            <a:endParaRPr lang="en-US" sz="3200" dirty="0"/>
          </a:p>
          <a:p>
            <a:r>
              <a:rPr lang="en-US" sz="3200" dirty="0" smtClean="0"/>
              <a:t>Plastic</a:t>
            </a:r>
            <a:r>
              <a:rPr lang="en-US" sz="3200" dirty="0"/>
              <a:t>	</a:t>
            </a:r>
            <a:r>
              <a:rPr lang="en-US" sz="3200" dirty="0" smtClean="0"/>
              <a:t>    1</a:t>
            </a:r>
            <a:r>
              <a:rPr lang="en-US" sz="3200" dirty="0"/>
              <a:t>	</a:t>
            </a:r>
            <a:r>
              <a:rPr lang="en-US" sz="3200" dirty="0" smtClean="0"/>
              <a:t>         -</a:t>
            </a:r>
            <a:r>
              <a:rPr lang="en-US" sz="3200" dirty="0"/>
              <a:t>	</a:t>
            </a:r>
            <a:r>
              <a:rPr lang="en-US" sz="3200" dirty="0" smtClean="0"/>
              <a:t>       1</a:t>
            </a:r>
            <a:r>
              <a:rPr lang="en-US" sz="3200" dirty="0"/>
              <a:t>	</a:t>
            </a:r>
            <a:r>
              <a:rPr lang="en-US" sz="3200" dirty="0" smtClean="0"/>
              <a:t>      1</a:t>
            </a:r>
            <a:endParaRPr lang="en-US" sz="3200" dirty="0"/>
          </a:p>
          <a:p>
            <a:r>
              <a:rPr lang="en-US" sz="3200" dirty="0" smtClean="0"/>
              <a:t>Can</a:t>
            </a:r>
            <a:r>
              <a:rPr lang="en-US" sz="3200" dirty="0"/>
              <a:t>	</a:t>
            </a:r>
            <a:r>
              <a:rPr lang="en-US" sz="3200" dirty="0" smtClean="0"/>
              <a:t>           0</a:t>
            </a:r>
            <a:r>
              <a:rPr lang="en-US" sz="3200" dirty="0"/>
              <a:t>	</a:t>
            </a:r>
            <a:r>
              <a:rPr lang="en-US" sz="3200" dirty="0" smtClean="0"/>
              <a:t>         0</a:t>
            </a:r>
            <a:r>
              <a:rPr lang="en-US" sz="3200" dirty="0"/>
              <a:t>	</a:t>
            </a:r>
            <a:r>
              <a:rPr lang="en-US" sz="3200" dirty="0" smtClean="0"/>
              <a:t>        -</a:t>
            </a:r>
            <a:r>
              <a:rPr lang="en-US" sz="3200" dirty="0"/>
              <a:t>	</a:t>
            </a:r>
            <a:r>
              <a:rPr lang="en-US" sz="3200" dirty="0" smtClean="0"/>
              <a:t>      0</a:t>
            </a:r>
            <a:endParaRPr lang="en-US" sz="3200" dirty="0"/>
          </a:p>
          <a:p>
            <a:r>
              <a:rPr lang="en-US" sz="3200" dirty="0" smtClean="0"/>
              <a:t>Carton</a:t>
            </a:r>
            <a:r>
              <a:rPr lang="en-US" sz="3200" dirty="0"/>
              <a:t>	</a:t>
            </a:r>
            <a:r>
              <a:rPr lang="en-US" sz="3200" dirty="0" smtClean="0"/>
              <a:t>    1</a:t>
            </a:r>
            <a:r>
              <a:rPr lang="en-US" sz="3200" dirty="0"/>
              <a:t>	</a:t>
            </a:r>
            <a:r>
              <a:rPr lang="en-US" sz="3200" dirty="0" smtClean="0"/>
              <a:t>         0</a:t>
            </a:r>
            <a:r>
              <a:rPr lang="en-US" sz="3200" dirty="0"/>
              <a:t>	</a:t>
            </a:r>
            <a:r>
              <a:rPr lang="en-US" sz="3200" dirty="0" smtClean="0"/>
              <a:t>       1</a:t>
            </a:r>
            <a:r>
              <a:rPr lang="en-US" sz="3200" dirty="0"/>
              <a:t>	</a:t>
            </a:r>
            <a:r>
              <a:rPr lang="en-US" sz="3200" dirty="0" smtClean="0"/>
              <a:t>       -</a:t>
            </a:r>
            <a:endParaRPr lang="en-US" sz="3200" dirty="0"/>
          </a:p>
        </p:txBody>
      </p:sp>
      <p:pic>
        <p:nvPicPr>
          <p:cNvPr id="3" name="Picture 2"/>
          <p:cNvPicPr>
            <a:picLocks noChangeAspect="1"/>
          </p:cNvPicPr>
          <p:nvPr/>
        </p:nvPicPr>
        <p:blipFill>
          <a:blip r:embed="rId2"/>
          <a:stretch>
            <a:fillRect/>
          </a:stretch>
        </p:blipFill>
        <p:spPr>
          <a:xfrm>
            <a:off x="107504" y="0"/>
            <a:ext cx="2022872" cy="2022872"/>
          </a:xfrm>
          <a:prstGeom prst="rect">
            <a:avLst/>
          </a:prstGeom>
        </p:spPr>
      </p:pic>
      <p:pic>
        <p:nvPicPr>
          <p:cNvPr id="4" name="Picture 3"/>
          <p:cNvPicPr>
            <a:picLocks noChangeAspect="1"/>
          </p:cNvPicPr>
          <p:nvPr/>
        </p:nvPicPr>
        <p:blipFill>
          <a:blip r:embed="rId3"/>
          <a:stretch>
            <a:fillRect/>
          </a:stretch>
        </p:blipFill>
        <p:spPr>
          <a:xfrm>
            <a:off x="2411760" y="0"/>
            <a:ext cx="2112640" cy="2005112"/>
          </a:xfrm>
          <a:prstGeom prst="rect">
            <a:avLst/>
          </a:prstGeom>
        </p:spPr>
      </p:pic>
      <p:pic>
        <p:nvPicPr>
          <p:cNvPr id="5" name="Picture 4"/>
          <p:cNvPicPr>
            <a:picLocks noChangeAspect="1"/>
          </p:cNvPicPr>
          <p:nvPr/>
        </p:nvPicPr>
        <p:blipFill>
          <a:blip r:embed="rId4"/>
          <a:stretch>
            <a:fillRect/>
          </a:stretch>
        </p:blipFill>
        <p:spPr>
          <a:xfrm>
            <a:off x="5076056" y="0"/>
            <a:ext cx="1656578" cy="2276872"/>
          </a:xfrm>
          <a:prstGeom prst="rect">
            <a:avLst/>
          </a:prstGeom>
        </p:spPr>
      </p:pic>
      <p:pic>
        <p:nvPicPr>
          <p:cNvPr id="6" name="Picture 5"/>
          <p:cNvPicPr>
            <a:picLocks noChangeAspect="1"/>
          </p:cNvPicPr>
          <p:nvPr/>
        </p:nvPicPr>
        <p:blipFill>
          <a:blip r:embed="rId5"/>
          <a:stretch>
            <a:fillRect/>
          </a:stretch>
        </p:blipFill>
        <p:spPr>
          <a:xfrm>
            <a:off x="7020272" y="-29027"/>
            <a:ext cx="2125586" cy="1873851"/>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800" decel="100000"/>
                                        <p:tgtEl>
                                          <p:spTgt spid="2"/>
                                        </p:tgtEl>
                                      </p:cBhvr>
                                    </p:animEffect>
                                    <p:anim calcmode="lin" valueType="num">
                                      <p:cBhvr>
                                        <p:cTn id="34" dur="800" decel="100000" fill="hold"/>
                                        <p:tgtEl>
                                          <p:spTgt spid="2"/>
                                        </p:tgtEl>
                                        <p:attrNameLst>
                                          <p:attrName>style.rotation</p:attrName>
                                        </p:attrNameLst>
                                      </p:cBhvr>
                                      <p:tavLst>
                                        <p:tav tm="0">
                                          <p:val>
                                            <p:fltVal val="-90"/>
                                          </p:val>
                                        </p:tav>
                                        <p:tav tm="100000">
                                          <p:val>
                                            <p:fltVal val="0"/>
                                          </p:val>
                                        </p:tav>
                                      </p:tavLst>
                                    </p:anim>
                                    <p:anim calcmode="lin" valueType="num">
                                      <p:cBhvr>
                                        <p:cTn id="35" dur="800" decel="100000" fill="hold"/>
                                        <p:tgtEl>
                                          <p:spTgt spid="2"/>
                                        </p:tgtEl>
                                        <p:attrNameLst>
                                          <p:attrName>ppt_x</p:attrName>
                                        </p:attrNameLst>
                                      </p:cBhvr>
                                      <p:tavLst>
                                        <p:tav tm="0">
                                          <p:val>
                                            <p:strVal val="#ppt_x+0.4"/>
                                          </p:val>
                                        </p:tav>
                                        <p:tav tm="100000">
                                          <p:val>
                                            <p:strVal val="#ppt_x-0.05"/>
                                          </p:val>
                                        </p:tav>
                                      </p:tavLst>
                                    </p:anim>
                                    <p:anim calcmode="lin" valueType="num">
                                      <p:cBhvr>
                                        <p:cTn id="36" dur="800" decel="100000" fill="hold"/>
                                        <p:tgtEl>
                                          <p:spTgt spid="2"/>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924944"/>
            <a:ext cx="8352928" cy="3170099"/>
          </a:xfrm>
          <a:prstGeom prst="rect">
            <a:avLst/>
          </a:prstGeom>
          <a:noFill/>
        </p:spPr>
        <p:txBody>
          <a:bodyPr wrap="square" rtlCol="0">
            <a:spAutoFit/>
          </a:bodyPr>
          <a:lstStyle/>
          <a:p>
            <a:pPr algn="just"/>
            <a:r>
              <a:rPr lang="en-US" sz="4000" dirty="0" smtClean="0"/>
              <a:t>Let us start with reading </a:t>
            </a:r>
            <a:r>
              <a:rPr lang="en-US" sz="4000" dirty="0"/>
              <a:t>the </a:t>
            </a:r>
            <a:r>
              <a:rPr lang="en-US" sz="4000" dirty="0" smtClean="0"/>
              <a:t>first cell of the first column which is </a:t>
            </a:r>
            <a:r>
              <a:rPr lang="en-US" sz="4000" dirty="0"/>
              <a:t>glass-plastic cell (1</a:t>
            </a:r>
            <a:r>
              <a:rPr lang="en-US" sz="4000" dirty="0" smtClean="0"/>
              <a:t>). it </a:t>
            </a:r>
            <a:r>
              <a:rPr lang="en-US" sz="4000" dirty="0"/>
              <a:t>means that </a:t>
            </a:r>
            <a:r>
              <a:rPr lang="en-US" sz="4000" dirty="0" smtClean="0"/>
              <a:t>this consumer prefers </a:t>
            </a:r>
            <a:r>
              <a:rPr lang="en-US" sz="4000" dirty="0"/>
              <a:t>glass to plastic. </a:t>
            </a:r>
            <a:endParaRPr lang="en-US" sz="4000" dirty="0" smtClean="0"/>
          </a:p>
        </p:txBody>
      </p:sp>
      <p:sp>
        <p:nvSpPr>
          <p:cNvPr id="3" name="Rectangle 2"/>
          <p:cNvSpPr/>
          <p:nvPr/>
        </p:nvSpPr>
        <p:spPr>
          <a:xfrm>
            <a:off x="179512" y="188640"/>
            <a:ext cx="8496944" cy="2554545"/>
          </a:xfrm>
          <a:prstGeom prst="rect">
            <a:avLst/>
          </a:prstGeom>
        </p:spPr>
        <p:txBody>
          <a:bodyPr wrap="square">
            <a:spAutoFit/>
          </a:bodyPr>
          <a:lstStyle/>
          <a:p>
            <a:r>
              <a:rPr lang="en-US" sz="3200" b="1" u="sng" dirty="0" smtClean="0"/>
              <a:t>Material</a:t>
            </a:r>
            <a:r>
              <a:rPr lang="en-US" sz="3200" b="1" u="sng" dirty="0"/>
              <a:t>	</a:t>
            </a:r>
            <a:r>
              <a:rPr lang="en-US" sz="3200" b="1" u="sng" dirty="0" smtClean="0"/>
              <a:t>Glass</a:t>
            </a:r>
            <a:r>
              <a:rPr lang="en-US" sz="3200" b="1" u="sng" dirty="0"/>
              <a:t> </a:t>
            </a:r>
            <a:r>
              <a:rPr lang="en-US" sz="3200" b="1" u="sng" dirty="0" smtClean="0"/>
              <a:t>  Plastic</a:t>
            </a:r>
            <a:r>
              <a:rPr lang="en-US" sz="3200" b="1" u="sng" dirty="0"/>
              <a:t> </a:t>
            </a:r>
            <a:r>
              <a:rPr lang="en-US" sz="3200" b="1" u="sng" dirty="0" smtClean="0"/>
              <a:t>    Can</a:t>
            </a:r>
            <a:r>
              <a:rPr lang="en-US" sz="3200" b="1" u="sng" dirty="0"/>
              <a:t>	</a:t>
            </a:r>
            <a:r>
              <a:rPr lang="en-US" sz="3200" b="1" u="sng" dirty="0" smtClean="0"/>
              <a:t>  Carton</a:t>
            </a:r>
            <a:endParaRPr lang="en-US" sz="3200" b="1" u="sng" dirty="0"/>
          </a:p>
          <a:p>
            <a:r>
              <a:rPr lang="en-US" sz="3200" dirty="0" smtClean="0"/>
              <a:t>Glass</a:t>
            </a:r>
            <a:r>
              <a:rPr lang="en-US" sz="3200" dirty="0"/>
              <a:t>	</a:t>
            </a:r>
            <a:r>
              <a:rPr lang="en-US" sz="3200" dirty="0" smtClean="0"/>
              <a:t>    -           0</a:t>
            </a:r>
            <a:r>
              <a:rPr lang="en-US" sz="3200" dirty="0"/>
              <a:t>	</a:t>
            </a:r>
            <a:r>
              <a:rPr lang="en-US" sz="3200" dirty="0" smtClean="0"/>
              <a:t>       1</a:t>
            </a:r>
            <a:r>
              <a:rPr lang="en-US" sz="3200" dirty="0"/>
              <a:t>	</a:t>
            </a:r>
            <a:r>
              <a:rPr lang="en-US" sz="3200" dirty="0" smtClean="0"/>
              <a:t>      0</a:t>
            </a:r>
            <a:endParaRPr lang="en-US" sz="3200" dirty="0"/>
          </a:p>
          <a:p>
            <a:r>
              <a:rPr lang="en-US" sz="3200" dirty="0" smtClean="0"/>
              <a:t>Plastic</a:t>
            </a:r>
            <a:r>
              <a:rPr lang="en-US" sz="3200" dirty="0"/>
              <a:t>	</a:t>
            </a:r>
            <a:r>
              <a:rPr lang="en-US" sz="3200" dirty="0" smtClean="0"/>
              <a:t>    1</a:t>
            </a:r>
            <a:r>
              <a:rPr lang="en-US" sz="3200" dirty="0"/>
              <a:t>	</a:t>
            </a:r>
            <a:r>
              <a:rPr lang="en-US" sz="3200" dirty="0" smtClean="0"/>
              <a:t>         -</a:t>
            </a:r>
            <a:r>
              <a:rPr lang="en-US" sz="3200" dirty="0"/>
              <a:t>	</a:t>
            </a:r>
            <a:r>
              <a:rPr lang="en-US" sz="3200" dirty="0" smtClean="0"/>
              <a:t>       1</a:t>
            </a:r>
            <a:r>
              <a:rPr lang="en-US" sz="3200" dirty="0"/>
              <a:t>	</a:t>
            </a:r>
            <a:r>
              <a:rPr lang="en-US" sz="3200" dirty="0" smtClean="0"/>
              <a:t>      1</a:t>
            </a:r>
            <a:endParaRPr lang="en-US" sz="3200" dirty="0"/>
          </a:p>
          <a:p>
            <a:r>
              <a:rPr lang="en-US" sz="3200" dirty="0" smtClean="0"/>
              <a:t>Can</a:t>
            </a:r>
            <a:r>
              <a:rPr lang="en-US" sz="3200" dirty="0"/>
              <a:t>	</a:t>
            </a:r>
            <a:r>
              <a:rPr lang="en-US" sz="3200" dirty="0" smtClean="0"/>
              <a:t>           0</a:t>
            </a:r>
            <a:r>
              <a:rPr lang="en-US" sz="3200" dirty="0"/>
              <a:t>	</a:t>
            </a:r>
            <a:r>
              <a:rPr lang="en-US" sz="3200" dirty="0" smtClean="0"/>
              <a:t>         0</a:t>
            </a:r>
            <a:r>
              <a:rPr lang="en-US" sz="3200" dirty="0"/>
              <a:t>	</a:t>
            </a:r>
            <a:r>
              <a:rPr lang="en-US" sz="3200" dirty="0" smtClean="0"/>
              <a:t>        -</a:t>
            </a:r>
            <a:r>
              <a:rPr lang="en-US" sz="3200" dirty="0"/>
              <a:t>	</a:t>
            </a:r>
            <a:r>
              <a:rPr lang="en-US" sz="3200" dirty="0" smtClean="0"/>
              <a:t>      0</a:t>
            </a:r>
            <a:endParaRPr lang="en-US" sz="3200" dirty="0"/>
          </a:p>
          <a:p>
            <a:r>
              <a:rPr lang="en-US" sz="3200" dirty="0" smtClean="0"/>
              <a:t>Carton</a:t>
            </a:r>
            <a:r>
              <a:rPr lang="en-US" sz="3200" dirty="0"/>
              <a:t>	</a:t>
            </a:r>
            <a:r>
              <a:rPr lang="en-US" sz="3200" dirty="0" smtClean="0"/>
              <a:t>    1</a:t>
            </a:r>
            <a:r>
              <a:rPr lang="en-US" sz="3200" dirty="0"/>
              <a:t>	</a:t>
            </a:r>
            <a:r>
              <a:rPr lang="en-US" sz="3200" dirty="0" smtClean="0"/>
              <a:t>         0</a:t>
            </a:r>
            <a:r>
              <a:rPr lang="en-US" sz="3200" dirty="0"/>
              <a:t>	</a:t>
            </a:r>
            <a:r>
              <a:rPr lang="en-US" sz="3200" dirty="0" smtClean="0"/>
              <a:t>       1</a:t>
            </a:r>
            <a:r>
              <a:rPr lang="en-US" sz="3200" dirty="0"/>
              <a:t>	</a:t>
            </a:r>
            <a:r>
              <a:rPr lang="en-US" sz="3200" dirty="0" smtClean="0"/>
              <a:t>       -</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060848"/>
            <a:ext cx="8352928" cy="4401205"/>
          </a:xfrm>
          <a:prstGeom prst="rect">
            <a:avLst/>
          </a:prstGeom>
          <a:noFill/>
        </p:spPr>
        <p:txBody>
          <a:bodyPr wrap="square" rtlCol="0">
            <a:spAutoFit/>
          </a:bodyPr>
          <a:lstStyle/>
          <a:p>
            <a:pPr algn="just"/>
            <a:endParaRPr lang="en-US" sz="4000" dirty="0"/>
          </a:p>
          <a:p>
            <a:pPr algn="just"/>
            <a:r>
              <a:rPr lang="en-US" sz="4000" dirty="0" smtClean="0"/>
              <a:t>Glass-can cell </a:t>
            </a:r>
            <a:r>
              <a:rPr lang="en-US" sz="4000" dirty="0"/>
              <a:t>is </a:t>
            </a:r>
            <a:r>
              <a:rPr lang="en-US" sz="4000" dirty="0" smtClean="0"/>
              <a:t>(</a:t>
            </a:r>
            <a:r>
              <a:rPr lang="en-US" sz="4000" dirty="0"/>
              <a:t>0) </a:t>
            </a:r>
            <a:r>
              <a:rPr lang="en-US" sz="4000" dirty="0" smtClean="0"/>
              <a:t>so, the consumer prefers </a:t>
            </a:r>
            <a:r>
              <a:rPr lang="en-US" sz="4000" dirty="0"/>
              <a:t>glass </a:t>
            </a:r>
            <a:r>
              <a:rPr lang="en-US" sz="4000" dirty="0" smtClean="0"/>
              <a:t>to can. Also Glass-carton cell is </a:t>
            </a:r>
            <a:r>
              <a:rPr lang="en-US" sz="4000" dirty="0"/>
              <a:t>(1</a:t>
            </a:r>
            <a:r>
              <a:rPr lang="en-US" sz="4000" dirty="0" smtClean="0"/>
              <a:t>). So the consumer prefers the glass to carton.</a:t>
            </a:r>
          </a:p>
          <a:p>
            <a:pPr algn="just"/>
            <a:endParaRPr lang="en-US" sz="4000" dirty="0"/>
          </a:p>
        </p:txBody>
      </p:sp>
      <p:sp>
        <p:nvSpPr>
          <p:cNvPr id="3" name="Rectangle 2"/>
          <p:cNvSpPr/>
          <p:nvPr/>
        </p:nvSpPr>
        <p:spPr>
          <a:xfrm>
            <a:off x="323528" y="30832"/>
            <a:ext cx="8496944" cy="2554545"/>
          </a:xfrm>
          <a:prstGeom prst="rect">
            <a:avLst/>
          </a:prstGeom>
        </p:spPr>
        <p:txBody>
          <a:bodyPr wrap="square">
            <a:spAutoFit/>
          </a:bodyPr>
          <a:lstStyle/>
          <a:p>
            <a:r>
              <a:rPr lang="en-US" sz="3200" b="1" u="sng" dirty="0" smtClean="0"/>
              <a:t>Material</a:t>
            </a:r>
            <a:r>
              <a:rPr lang="en-US" sz="3200" b="1" u="sng" dirty="0"/>
              <a:t>	</a:t>
            </a:r>
            <a:r>
              <a:rPr lang="en-US" sz="3200" b="1" u="sng" dirty="0" smtClean="0"/>
              <a:t>Glass</a:t>
            </a:r>
            <a:r>
              <a:rPr lang="en-US" sz="3200" b="1" u="sng" dirty="0"/>
              <a:t> </a:t>
            </a:r>
            <a:r>
              <a:rPr lang="en-US" sz="3200" b="1" u="sng" dirty="0" smtClean="0"/>
              <a:t>  Plastic</a:t>
            </a:r>
            <a:r>
              <a:rPr lang="en-US" sz="3200" b="1" u="sng" dirty="0"/>
              <a:t> </a:t>
            </a:r>
            <a:r>
              <a:rPr lang="en-US" sz="3200" b="1" u="sng" dirty="0" smtClean="0"/>
              <a:t>    Can</a:t>
            </a:r>
            <a:r>
              <a:rPr lang="en-US" sz="3200" b="1" u="sng" dirty="0"/>
              <a:t>	</a:t>
            </a:r>
            <a:r>
              <a:rPr lang="en-US" sz="3200" b="1" u="sng" dirty="0" smtClean="0"/>
              <a:t>  Carton</a:t>
            </a:r>
            <a:endParaRPr lang="en-US" sz="3200" b="1" u="sng" dirty="0"/>
          </a:p>
          <a:p>
            <a:r>
              <a:rPr lang="en-US" sz="3200" dirty="0" smtClean="0"/>
              <a:t>Glass</a:t>
            </a:r>
            <a:r>
              <a:rPr lang="en-US" sz="3200" dirty="0"/>
              <a:t>	</a:t>
            </a:r>
            <a:r>
              <a:rPr lang="en-US" sz="3200" dirty="0" smtClean="0"/>
              <a:t>    -           0</a:t>
            </a:r>
            <a:r>
              <a:rPr lang="en-US" sz="3200" dirty="0"/>
              <a:t>	</a:t>
            </a:r>
            <a:r>
              <a:rPr lang="en-US" sz="3200" dirty="0" smtClean="0"/>
              <a:t>       1</a:t>
            </a:r>
            <a:r>
              <a:rPr lang="en-US" sz="3200" dirty="0"/>
              <a:t>	</a:t>
            </a:r>
            <a:r>
              <a:rPr lang="en-US" sz="3200" dirty="0" smtClean="0"/>
              <a:t>      0</a:t>
            </a:r>
            <a:endParaRPr lang="en-US" sz="3200" dirty="0"/>
          </a:p>
          <a:p>
            <a:r>
              <a:rPr lang="en-US" sz="3200" dirty="0" smtClean="0"/>
              <a:t>Plastic</a:t>
            </a:r>
            <a:r>
              <a:rPr lang="en-US" sz="3200" dirty="0"/>
              <a:t>	</a:t>
            </a:r>
            <a:r>
              <a:rPr lang="en-US" sz="3200" dirty="0" smtClean="0"/>
              <a:t>    1</a:t>
            </a:r>
            <a:r>
              <a:rPr lang="en-US" sz="3200" dirty="0"/>
              <a:t>	</a:t>
            </a:r>
            <a:r>
              <a:rPr lang="en-US" sz="3200" dirty="0" smtClean="0"/>
              <a:t>         -</a:t>
            </a:r>
            <a:r>
              <a:rPr lang="en-US" sz="3200" dirty="0"/>
              <a:t>	</a:t>
            </a:r>
            <a:r>
              <a:rPr lang="en-US" sz="3200" dirty="0" smtClean="0"/>
              <a:t>       1</a:t>
            </a:r>
            <a:r>
              <a:rPr lang="en-US" sz="3200" dirty="0"/>
              <a:t>	</a:t>
            </a:r>
            <a:r>
              <a:rPr lang="en-US" sz="3200" dirty="0" smtClean="0"/>
              <a:t>      1</a:t>
            </a:r>
            <a:endParaRPr lang="en-US" sz="3200" dirty="0"/>
          </a:p>
          <a:p>
            <a:r>
              <a:rPr lang="en-US" sz="3200" dirty="0" smtClean="0"/>
              <a:t>Can</a:t>
            </a:r>
            <a:r>
              <a:rPr lang="en-US" sz="3200" dirty="0"/>
              <a:t>	</a:t>
            </a:r>
            <a:r>
              <a:rPr lang="en-US" sz="3200" dirty="0" smtClean="0"/>
              <a:t>           0</a:t>
            </a:r>
            <a:r>
              <a:rPr lang="en-US" sz="3200" dirty="0"/>
              <a:t>	</a:t>
            </a:r>
            <a:r>
              <a:rPr lang="en-US" sz="3200" dirty="0" smtClean="0"/>
              <a:t>         0</a:t>
            </a:r>
            <a:r>
              <a:rPr lang="en-US" sz="3200" dirty="0"/>
              <a:t>	</a:t>
            </a:r>
            <a:r>
              <a:rPr lang="en-US" sz="3200" dirty="0" smtClean="0"/>
              <a:t>        -</a:t>
            </a:r>
            <a:r>
              <a:rPr lang="en-US" sz="3200" dirty="0"/>
              <a:t>	</a:t>
            </a:r>
            <a:r>
              <a:rPr lang="en-US" sz="3200" dirty="0" smtClean="0"/>
              <a:t>      0</a:t>
            </a:r>
            <a:endParaRPr lang="en-US" sz="3200" dirty="0"/>
          </a:p>
          <a:p>
            <a:r>
              <a:rPr lang="en-US" sz="3200" dirty="0" smtClean="0"/>
              <a:t>Carton</a:t>
            </a:r>
            <a:r>
              <a:rPr lang="en-US" sz="3200" dirty="0"/>
              <a:t>	</a:t>
            </a:r>
            <a:r>
              <a:rPr lang="en-US" sz="3200" dirty="0" smtClean="0"/>
              <a:t>    1</a:t>
            </a:r>
            <a:r>
              <a:rPr lang="en-US" sz="3200" dirty="0"/>
              <a:t>	</a:t>
            </a:r>
            <a:r>
              <a:rPr lang="en-US" sz="3200" dirty="0" smtClean="0"/>
              <a:t>         0</a:t>
            </a:r>
            <a:r>
              <a:rPr lang="en-US" sz="3200" dirty="0"/>
              <a:t>	</a:t>
            </a:r>
            <a:r>
              <a:rPr lang="en-US" sz="3200" dirty="0" smtClean="0"/>
              <a:t>       1</a:t>
            </a:r>
            <a:r>
              <a:rPr lang="en-US" sz="3200" dirty="0"/>
              <a:t>	</a:t>
            </a:r>
            <a:r>
              <a:rPr lang="en-US" sz="3200" dirty="0" smtClean="0"/>
              <a:t>       -</a:t>
            </a:r>
            <a:endParaRPr lang="en-US" sz="3200" dirty="0"/>
          </a:p>
        </p:txBody>
      </p:sp>
    </p:spTree>
    <p:extLst>
      <p:ext uri="{BB962C8B-B14F-4D97-AF65-F5344CB8AC3E}">
        <p14:creationId xmlns:p14="http://schemas.microsoft.com/office/powerpoint/2010/main" val="22417783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800" decel="100000"/>
                                        <p:tgtEl>
                                          <p:spTgt spid="2">
                                            <p:txEl>
                                              <p:pRg st="1" end="1"/>
                                            </p:txEl>
                                          </p:spTgt>
                                        </p:tgtEl>
                                      </p:cBhvr>
                                    </p:animEffect>
                                    <p:anim calcmode="lin" valueType="num">
                                      <p:cBhvr>
                                        <p:cTn id="8"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44824"/>
            <a:ext cx="8496944" cy="3170099"/>
          </a:xfrm>
          <a:prstGeom prst="rect">
            <a:avLst/>
          </a:prstGeom>
        </p:spPr>
        <p:txBody>
          <a:bodyPr wrap="square">
            <a:spAutoFit/>
          </a:bodyPr>
          <a:lstStyle/>
          <a:p>
            <a:pPr algn="just"/>
            <a:r>
              <a:rPr lang="en-US" sz="4000" dirty="0"/>
              <a:t>100 consumers were asked to fill this table and the result is as in the table. it looks like wherein glass, cardboard, etc. are preferred.</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568952" cy="5324534"/>
          </a:xfrm>
          <a:prstGeom prst="rect">
            <a:avLst/>
          </a:prstGeom>
        </p:spPr>
        <p:txBody>
          <a:bodyPr wrap="square">
            <a:spAutoFit/>
          </a:bodyPr>
          <a:lstStyle/>
          <a:p>
            <a:pPr algn="ctr"/>
            <a:r>
              <a:rPr lang="en-US" sz="6000" dirty="0">
                <a:solidFill>
                  <a:srgbClr val="FF0000"/>
                </a:solidFill>
              </a:rPr>
              <a:t>Primary scales of </a:t>
            </a:r>
            <a:r>
              <a:rPr lang="en-US" sz="6000" dirty="0" smtClean="0">
                <a:solidFill>
                  <a:srgbClr val="FF0000"/>
                </a:solidFill>
              </a:rPr>
              <a:t>measurement</a:t>
            </a:r>
            <a:endParaRPr lang="en-US" sz="4800" dirty="0"/>
          </a:p>
          <a:p>
            <a:pPr algn="just"/>
            <a:r>
              <a:rPr lang="en-US" sz="4400" dirty="0"/>
              <a:t>There are four primary scales of measurement: nominal, ordinal, interval and ratio</a:t>
            </a:r>
            <a:r>
              <a:rPr lang="en-US" sz="4400" dirty="0" smtClean="0"/>
              <a:t>. First two are nonmetric the other two are metric. </a:t>
            </a:r>
            <a:endParaRPr lang="en-US" sz="44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
                                        <p:tgtEl>
                                          <p:spTgt spid="2">
                                            <p:txEl>
                                              <p:pRg st="1" end="1"/>
                                            </p:txEl>
                                          </p:spTgt>
                                        </p:tgtEl>
                                      </p:cBhvr>
                                    </p:animEffect>
                                    <p:anim calcmode="lin" valueType="num">
                                      <p:cBhvr>
                                        <p:cTn id="15"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352928" cy="954107"/>
          </a:xfrm>
          <a:prstGeom prst="rect">
            <a:avLst/>
          </a:prstGeom>
        </p:spPr>
        <p:txBody>
          <a:bodyPr wrap="square">
            <a:spAutoFit/>
          </a:bodyPr>
          <a:lstStyle/>
          <a:p>
            <a:r>
              <a:rPr lang="en-US" sz="2800" dirty="0" smtClean="0"/>
              <a:t>Preference of 4 Packing Material by100 Consumers.</a:t>
            </a:r>
            <a:endParaRPr lang="en-US" sz="2800" dirty="0"/>
          </a:p>
        </p:txBody>
      </p:sp>
      <p:sp>
        <p:nvSpPr>
          <p:cNvPr id="3" name="Rectangle 2"/>
          <p:cNvSpPr/>
          <p:nvPr/>
        </p:nvSpPr>
        <p:spPr>
          <a:xfrm>
            <a:off x="251520" y="1916832"/>
            <a:ext cx="8892480" cy="2677656"/>
          </a:xfrm>
          <a:prstGeom prst="rect">
            <a:avLst/>
          </a:prstGeom>
        </p:spPr>
        <p:txBody>
          <a:bodyPr wrap="square">
            <a:spAutoFit/>
          </a:bodyPr>
          <a:lstStyle/>
          <a:p>
            <a:r>
              <a:rPr lang="en-US" sz="2400" b="1" dirty="0" smtClean="0"/>
              <a:t>Material</a:t>
            </a:r>
            <a:r>
              <a:rPr lang="en-US" sz="2400" b="1" dirty="0"/>
              <a:t>	</a:t>
            </a:r>
            <a:r>
              <a:rPr lang="en-US" sz="2400" b="1" dirty="0" smtClean="0"/>
              <a:t>Packing Materials</a:t>
            </a:r>
            <a:r>
              <a:rPr lang="en-US" sz="2400" b="1" dirty="0"/>
              <a:t>	</a:t>
            </a:r>
            <a:r>
              <a:rPr lang="en-US" sz="2400" b="1" dirty="0" smtClean="0"/>
              <a:t>			Total</a:t>
            </a:r>
            <a:endParaRPr lang="en-US" sz="2400" b="1" dirty="0"/>
          </a:p>
          <a:p>
            <a:r>
              <a:rPr lang="en-US" sz="2400" b="1" dirty="0"/>
              <a:t>	 </a:t>
            </a:r>
            <a:r>
              <a:rPr lang="en-US" sz="2400" b="1" dirty="0" smtClean="0"/>
              <a:t>       Glass</a:t>
            </a:r>
            <a:r>
              <a:rPr lang="en-US" sz="2400" b="1" dirty="0"/>
              <a:t>	</a:t>
            </a:r>
            <a:r>
              <a:rPr lang="en-US" sz="2400" b="1" dirty="0" smtClean="0"/>
              <a:t>Plastic</a:t>
            </a:r>
            <a:r>
              <a:rPr lang="en-US" sz="2400" b="1" dirty="0"/>
              <a:t> </a:t>
            </a:r>
            <a:r>
              <a:rPr lang="en-US" sz="2400" b="1" dirty="0" smtClean="0"/>
              <a:t>   Can      Carton</a:t>
            </a:r>
            <a:r>
              <a:rPr lang="en-US" sz="2400" b="1" dirty="0"/>
              <a:t>	</a:t>
            </a:r>
          </a:p>
          <a:p>
            <a:r>
              <a:rPr lang="en-US" sz="2400" b="1" dirty="0" smtClean="0"/>
              <a:t>Glass</a:t>
            </a:r>
            <a:r>
              <a:rPr lang="en-US" sz="2400" b="1" dirty="0"/>
              <a:t>	</a:t>
            </a:r>
            <a:r>
              <a:rPr lang="en-US" sz="2400" b="1" dirty="0" smtClean="0"/>
              <a:t>	  </a:t>
            </a:r>
            <a:r>
              <a:rPr lang="en-US" sz="2400" dirty="0" smtClean="0"/>
              <a:t>-</a:t>
            </a:r>
            <a:r>
              <a:rPr lang="en-US" sz="2400" dirty="0"/>
              <a:t>	</a:t>
            </a:r>
            <a:r>
              <a:rPr lang="en-US" sz="2400" dirty="0" smtClean="0"/>
              <a:t>  20</a:t>
            </a:r>
            <a:r>
              <a:rPr lang="en-US" sz="2400" dirty="0"/>
              <a:t>	</a:t>
            </a:r>
            <a:r>
              <a:rPr lang="en-US" sz="2400" dirty="0" smtClean="0"/>
              <a:t>      75</a:t>
            </a:r>
            <a:r>
              <a:rPr lang="en-US" sz="2400" dirty="0"/>
              <a:t>	</a:t>
            </a:r>
            <a:r>
              <a:rPr lang="en-US" sz="2400" dirty="0" smtClean="0"/>
              <a:t> 40</a:t>
            </a:r>
            <a:r>
              <a:rPr lang="en-US" sz="2400" dirty="0"/>
              <a:t>	</a:t>
            </a:r>
            <a:r>
              <a:rPr lang="en-US" sz="2400" dirty="0" smtClean="0"/>
              <a:t>	</a:t>
            </a:r>
            <a:r>
              <a:rPr lang="en-US" sz="2400" b="1" dirty="0" smtClean="0"/>
              <a:t>135</a:t>
            </a:r>
            <a:endParaRPr lang="en-US" sz="2400" b="1" dirty="0"/>
          </a:p>
          <a:p>
            <a:r>
              <a:rPr lang="en-US" sz="2400" b="1" dirty="0" smtClean="0"/>
              <a:t>Plastic</a:t>
            </a:r>
            <a:r>
              <a:rPr lang="en-US" sz="2400" b="1" dirty="0"/>
              <a:t>	</a:t>
            </a:r>
            <a:r>
              <a:rPr lang="en-US" sz="2400" dirty="0"/>
              <a:t>80	</a:t>
            </a:r>
            <a:r>
              <a:rPr lang="en-US" sz="2400" dirty="0" smtClean="0"/>
              <a:t>    -</a:t>
            </a:r>
            <a:r>
              <a:rPr lang="en-US" sz="2400" dirty="0"/>
              <a:t>	</a:t>
            </a:r>
            <a:r>
              <a:rPr lang="en-US" sz="2400" dirty="0" smtClean="0"/>
              <a:t>      90</a:t>
            </a:r>
            <a:r>
              <a:rPr lang="en-US" sz="2400" dirty="0"/>
              <a:t>	</a:t>
            </a:r>
            <a:r>
              <a:rPr lang="en-US" sz="2400" dirty="0" smtClean="0"/>
              <a:t> 70</a:t>
            </a:r>
            <a:r>
              <a:rPr lang="en-US" sz="2400" dirty="0"/>
              <a:t>	</a:t>
            </a:r>
            <a:r>
              <a:rPr lang="en-US" sz="2400" dirty="0" smtClean="0"/>
              <a:t>         </a:t>
            </a:r>
            <a:r>
              <a:rPr lang="en-US" sz="2400" b="1" dirty="0" smtClean="0"/>
              <a:t> 240</a:t>
            </a:r>
            <a:endParaRPr lang="en-US" sz="2400" b="1" dirty="0"/>
          </a:p>
          <a:p>
            <a:r>
              <a:rPr lang="en-US" sz="2400" b="1" dirty="0" smtClean="0"/>
              <a:t>Can</a:t>
            </a:r>
            <a:r>
              <a:rPr lang="en-US" sz="2400" b="1" dirty="0"/>
              <a:t>	</a:t>
            </a:r>
            <a:r>
              <a:rPr lang="en-US" sz="2400" b="1" dirty="0" smtClean="0"/>
              <a:t>          </a:t>
            </a:r>
            <a:r>
              <a:rPr lang="en-US" sz="2400" dirty="0" smtClean="0"/>
              <a:t>25</a:t>
            </a:r>
            <a:r>
              <a:rPr lang="en-US" sz="2400" dirty="0"/>
              <a:t>	</a:t>
            </a:r>
            <a:r>
              <a:rPr lang="en-US" sz="2400" dirty="0" smtClean="0"/>
              <a:t>  10</a:t>
            </a:r>
            <a:r>
              <a:rPr lang="en-US" sz="2400" dirty="0"/>
              <a:t>	</a:t>
            </a:r>
            <a:r>
              <a:rPr lang="en-US" sz="2400" dirty="0" smtClean="0"/>
              <a:t>        -</a:t>
            </a:r>
            <a:r>
              <a:rPr lang="en-US" sz="2400" dirty="0"/>
              <a:t>	</a:t>
            </a:r>
            <a:r>
              <a:rPr lang="en-US" sz="2400" dirty="0" smtClean="0"/>
              <a:t>           35</a:t>
            </a:r>
            <a:r>
              <a:rPr lang="en-US" sz="2400" dirty="0"/>
              <a:t>	</a:t>
            </a:r>
            <a:r>
              <a:rPr lang="en-US" sz="2400" dirty="0" smtClean="0"/>
              <a:t>            </a:t>
            </a:r>
            <a:r>
              <a:rPr lang="en-US" sz="2400" b="1" dirty="0" smtClean="0"/>
              <a:t>70</a:t>
            </a:r>
            <a:endParaRPr lang="en-US" sz="2400" b="1" dirty="0"/>
          </a:p>
          <a:p>
            <a:r>
              <a:rPr lang="en-US" sz="2400" b="1" dirty="0" smtClean="0"/>
              <a:t>Carton</a:t>
            </a:r>
            <a:r>
              <a:rPr lang="en-US" sz="2400" b="1" dirty="0"/>
              <a:t>	</a:t>
            </a:r>
            <a:r>
              <a:rPr lang="en-US" sz="2400" dirty="0"/>
              <a:t>60	</a:t>
            </a:r>
            <a:r>
              <a:rPr lang="en-US" sz="2400" dirty="0" smtClean="0"/>
              <a:t>  30</a:t>
            </a:r>
            <a:r>
              <a:rPr lang="en-US" sz="2400" dirty="0"/>
              <a:t>	</a:t>
            </a:r>
            <a:r>
              <a:rPr lang="en-US" sz="2400" dirty="0" smtClean="0"/>
              <a:t>       65</a:t>
            </a:r>
            <a:r>
              <a:rPr lang="en-US" sz="2400" dirty="0"/>
              <a:t>	</a:t>
            </a:r>
            <a:r>
              <a:rPr lang="en-US" sz="2400" dirty="0" smtClean="0"/>
              <a:t>   -</a:t>
            </a:r>
            <a:r>
              <a:rPr lang="en-US" sz="2400" dirty="0"/>
              <a:t>	</a:t>
            </a:r>
            <a:r>
              <a:rPr lang="en-US" sz="2400" dirty="0" smtClean="0"/>
              <a:t>          </a:t>
            </a:r>
            <a:r>
              <a:rPr lang="en-US" sz="2400" b="1" dirty="0" smtClean="0"/>
              <a:t>155</a:t>
            </a:r>
            <a:endParaRPr lang="en-US" sz="2400" b="1" dirty="0"/>
          </a:p>
          <a:p>
            <a:r>
              <a:rPr lang="en-US" sz="2400" b="1" dirty="0" smtClean="0"/>
              <a:t>Total</a:t>
            </a:r>
            <a:r>
              <a:rPr lang="en-US" sz="2400" b="1" dirty="0"/>
              <a:t>	</a:t>
            </a:r>
            <a:r>
              <a:rPr lang="en-US" sz="2400" b="1" dirty="0" smtClean="0"/>
              <a:t>        165</a:t>
            </a:r>
            <a:r>
              <a:rPr lang="en-US" sz="2400" b="1" dirty="0"/>
              <a:t>	</a:t>
            </a:r>
            <a:r>
              <a:rPr lang="en-US" sz="2400" b="1" dirty="0" smtClean="0"/>
              <a:t>  60</a:t>
            </a:r>
            <a:r>
              <a:rPr lang="en-US" sz="2400" b="1" dirty="0"/>
              <a:t>	</a:t>
            </a:r>
            <a:r>
              <a:rPr lang="en-US" sz="2400" b="1" dirty="0" smtClean="0"/>
              <a:t>     230</a:t>
            </a:r>
            <a:r>
              <a:rPr lang="en-US" sz="2400" b="1" dirty="0"/>
              <a:t>	145	</a:t>
            </a:r>
            <a:r>
              <a:rPr lang="en-US" sz="2400" b="1" dirty="0" smtClean="0"/>
              <a:t>           595</a:t>
            </a:r>
            <a:endParaRPr lang="en-US" sz="1100" b="1"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280920" cy="5262980"/>
          </a:xfrm>
          <a:prstGeom prst="rect">
            <a:avLst/>
          </a:prstGeom>
        </p:spPr>
        <p:txBody>
          <a:bodyPr wrap="square">
            <a:spAutoFit/>
          </a:bodyPr>
          <a:lstStyle/>
          <a:p>
            <a:pPr algn="just"/>
            <a:r>
              <a:rPr lang="en-US" sz="2800" dirty="0" smtClean="0"/>
              <a:t>This means that 80 consumers preferred the glass to the plastic, 25 the glass to can and 60 the glass to the carton. </a:t>
            </a:r>
          </a:p>
          <a:p>
            <a:pPr algn="just"/>
            <a:endParaRPr lang="en-US" sz="2800" dirty="0"/>
          </a:p>
          <a:p>
            <a:pPr algn="just"/>
            <a:r>
              <a:rPr lang="en-US" sz="2800" dirty="0" smtClean="0"/>
              <a:t>In another words 100 consumers preferred the glass </a:t>
            </a:r>
            <a:r>
              <a:rPr lang="en-US" sz="2800" dirty="0"/>
              <a:t>165 </a:t>
            </a:r>
            <a:r>
              <a:rPr lang="en-US" sz="2800" dirty="0" smtClean="0"/>
              <a:t>times, the plastic 60 times, the can 230 times and the carton 145 times to </a:t>
            </a:r>
            <a:r>
              <a:rPr lang="en-US" sz="2800" dirty="0"/>
              <a:t>other materials</a:t>
            </a:r>
            <a:r>
              <a:rPr lang="en-US" sz="2800" dirty="0" smtClean="0"/>
              <a:t> . </a:t>
            </a:r>
          </a:p>
          <a:p>
            <a:pPr algn="just"/>
            <a:endParaRPr lang="en-US" sz="2800" dirty="0"/>
          </a:p>
          <a:p>
            <a:pPr algn="just"/>
            <a:r>
              <a:rPr lang="en-US" sz="2800" dirty="0" smtClean="0"/>
              <a:t>Accordingly</a:t>
            </a:r>
            <a:r>
              <a:rPr lang="en-US" sz="2800" dirty="0"/>
              <a:t>, </a:t>
            </a:r>
            <a:r>
              <a:rPr lang="en-US" sz="2800" dirty="0" smtClean="0"/>
              <a:t>it is easy to say that the can is the most and the plastic is the least preferred package materials.</a:t>
            </a:r>
            <a:endParaRPr lang="en-US" sz="28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26662"/>
            <a:ext cx="4770506"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dirty="0" err="1"/>
              <a:t>S</a:t>
            </a:r>
            <a:r>
              <a:rPr lang="fr-FR" sz="4000" dirty="0" err="1" smtClean="0"/>
              <a:t>caling</a:t>
            </a:r>
            <a:r>
              <a:rPr lang="fr-FR" sz="4000" dirty="0" smtClean="0"/>
              <a:t> </a:t>
            </a:r>
            <a:r>
              <a:rPr lang="fr-FR" sz="4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5" name="Straight Arrow Connector 4"/>
          <p:cNvCxnSpPr/>
          <p:nvPr/>
        </p:nvCxnSpPr>
        <p:spPr>
          <a:xfrm>
            <a:off x="1619672" y="220486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411760"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spTree>
    <p:extLst>
      <p:ext uri="{BB962C8B-B14F-4D97-AF65-F5344CB8AC3E}">
        <p14:creationId xmlns:p14="http://schemas.microsoft.com/office/powerpoint/2010/main" val="37629373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800" decel="100000"/>
                                        <p:tgtEl>
                                          <p:spTgt spid="6"/>
                                        </p:tgtEl>
                                      </p:cBhvr>
                                    </p:animEffect>
                                    <p:anim calcmode="lin" valueType="num">
                                      <p:cBhvr>
                                        <p:cTn id="27" dur="800" decel="100000" fill="hold"/>
                                        <p:tgtEl>
                                          <p:spTgt spid="6"/>
                                        </p:tgtEl>
                                        <p:attrNameLst>
                                          <p:attrName>style.rotation</p:attrName>
                                        </p:attrNameLst>
                                      </p:cBhvr>
                                      <p:tavLst>
                                        <p:tav tm="0">
                                          <p:val>
                                            <p:fltVal val="-90"/>
                                          </p:val>
                                        </p:tav>
                                        <p:tav tm="100000">
                                          <p:val>
                                            <p:fltVal val="0"/>
                                          </p:val>
                                        </p:tav>
                                      </p:tavLst>
                                    </p:anim>
                                    <p:anim calcmode="lin" valueType="num">
                                      <p:cBhvr>
                                        <p:cTn id="28" dur="800" decel="100000" fill="hold"/>
                                        <p:tgtEl>
                                          <p:spTgt spid="6"/>
                                        </p:tgtEl>
                                        <p:attrNameLst>
                                          <p:attrName>ppt_x</p:attrName>
                                        </p:attrNameLst>
                                      </p:cBhvr>
                                      <p:tavLst>
                                        <p:tav tm="0">
                                          <p:val>
                                            <p:strVal val="#ppt_x+0.4"/>
                                          </p:val>
                                        </p:tav>
                                        <p:tav tm="100000">
                                          <p:val>
                                            <p:strVal val="#ppt_x-0.05"/>
                                          </p:val>
                                        </p:tav>
                                      </p:tavLst>
                                    </p:anim>
                                    <p:anim calcmode="lin" valueType="num">
                                      <p:cBhvr>
                                        <p:cTn id="29" dur="800" decel="100000" fill="hold"/>
                                        <p:tgtEl>
                                          <p:spTgt spid="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800" decel="100000"/>
                                        <p:tgtEl>
                                          <p:spTgt spid="5"/>
                                        </p:tgtEl>
                                      </p:cBhvr>
                                    </p:animEffect>
                                    <p:anim calcmode="lin" valueType="num">
                                      <p:cBhvr>
                                        <p:cTn id="37" dur="800" decel="100000" fill="hold"/>
                                        <p:tgtEl>
                                          <p:spTgt spid="5"/>
                                        </p:tgtEl>
                                        <p:attrNameLst>
                                          <p:attrName>style.rotation</p:attrName>
                                        </p:attrNameLst>
                                      </p:cBhvr>
                                      <p:tavLst>
                                        <p:tav tm="0">
                                          <p:val>
                                            <p:fltVal val="-90"/>
                                          </p:val>
                                        </p:tav>
                                        <p:tav tm="100000">
                                          <p:val>
                                            <p:fltVal val="0"/>
                                          </p:val>
                                        </p:tav>
                                      </p:tavLst>
                                    </p:anim>
                                    <p:anim calcmode="lin" valueType="num">
                                      <p:cBhvr>
                                        <p:cTn id="38" dur="800" decel="100000" fill="hold"/>
                                        <p:tgtEl>
                                          <p:spTgt spid="5"/>
                                        </p:tgtEl>
                                        <p:attrNameLst>
                                          <p:attrName>ppt_x</p:attrName>
                                        </p:attrNameLst>
                                      </p:cBhvr>
                                      <p:tavLst>
                                        <p:tav tm="0">
                                          <p:val>
                                            <p:strVal val="#ppt_x+0.4"/>
                                          </p:val>
                                        </p:tav>
                                        <p:tav tm="100000">
                                          <p:val>
                                            <p:strVal val="#ppt_x-0.05"/>
                                          </p:val>
                                        </p:tav>
                                      </p:tavLst>
                                    </p:anim>
                                    <p:anim calcmode="lin" valueType="num">
                                      <p:cBhvr>
                                        <p:cTn id="39" dur="800" decel="100000" fill="hold"/>
                                        <p:tgtEl>
                                          <p:spTgt spid="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568952" cy="4524316"/>
          </a:xfrm>
          <a:prstGeom prst="rect">
            <a:avLst/>
          </a:prstGeom>
        </p:spPr>
        <p:txBody>
          <a:bodyPr wrap="square">
            <a:spAutoFit/>
          </a:bodyPr>
          <a:lstStyle/>
          <a:p>
            <a:pPr algn="just"/>
            <a:r>
              <a:rPr lang="en-US" sz="3600" dirty="0"/>
              <a:t>R</a:t>
            </a:r>
            <a:r>
              <a:rPr lang="en-US" sz="3600" dirty="0" smtClean="0"/>
              <a:t>espondents </a:t>
            </a:r>
            <a:r>
              <a:rPr lang="en-US" sz="3600" dirty="0"/>
              <a:t>are presented with several objects simultaneously and asked to order or rank them according to some criterion. For example, respondents may be asked to rank brands of cars according to overall </a:t>
            </a:r>
            <a:r>
              <a:rPr lang="en-US" sz="3600" dirty="0" smtClean="0"/>
              <a:t>preference</a:t>
            </a:r>
            <a:r>
              <a:rPr lang="en-US" sz="3600" dirty="0"/>
              <a:t>. </a:t>
            </a:r>
            <a:r>
              <a:rPr lang="en-US" sz="3600" dirty="0" smtClean="0"/>
              <a:t>There is no paired comparison. </a:t>
            </a:r>
            <a:endParaRPr lang="en-US" sz="3600" dirty="0"/>
          </a:p>
        </p:txBody>
      </p:sp>
      <p:sp>
        <p:nvSpPr>
          <p:cNvPr id="3" name="Rectangle 2"/>
          <p:cNvSpPr/>
          <p:nvPr/>
        </p:nvSpPr>
        <p:spPr>
          <a:xfrm>
            <a:off x="1835696" y="404664"/>
            <a:ext cx="5254714" cy="7694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4400" dirty="0" smtClean="0"/>
              <a:t>Rank Order </a:t>
            </a:r>
            <a:r>
              <a:rPr lang="en-US" sz="4400" dirty="0"/>
              <a:t>scaling</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764704"/>
            <a:ext cx="7128792" cy="1815882"/>
          </a:xfrm>
          <a:prstGeom prst="rect">
            <a:avLst/>
          </a:prstGeom>
          <a:noFill/>
        </p:spPr>
        <p:txBody>
          <a:bodyPr wrap="square" rtlCol="0">
            <a:spAutoFit/>
          </a:bodyPr>
          <a:lstStyle/>
          <a:p>
            <a:r>
              <a:rPr lang="en-US" sz="2800" dirty="0" smtClean="0">
                <a:solidFill>
                  <a:srgbClr val="FF6600"/>
                </a:solidFill>
              </a:rPr>
              <a:t>Example: </a:t>
            </a:r>
            <a:r>
              <a:rPr lang="en-US" sz="2800" dirty="0" smtClean="0"/>
              <a:t>10 consumers asked to rank 4 different brands by severity, from most important to less important.</a:t>
            </a:r>
          </a:p>
          <a:p>
            <a:endParaRPr lang="en-US" sz="2800" dirty="0"/>
          </a:p>
        </p:txBody>
      </p:sp>
      <p:sp>
        <p:nvSpPr>
          <p:cNvPr id="5" name="Rectangle 4"/>
          <p:cNvSpPr/>
          <p:nvPr/>
        </p:nvSpPr>
        <p:spPr>
          <a:xfrm>
            <a:off x="1259632" y="2370361"/>
            <a:ext cx="8640960" cy="4154983"/>
          </a:xfrm>
          <a:prstGeom prst="rect">
            <a:avLst/>
          </a:prstGeom>
        </p:spPr>
        <p:txBody>
          <a:bodyPr wrap="square">
            <a:spAutoFit/>
          </a:bodyPr>
          <a:lstStyle/>
          <a:p>
            <a:r>
              <a:rPr lang="en-US" sz="2400" b="1" dirty="0" smtClean="0"/>
              <a:t>Consumers</a:t>
            </a:r>
            <a:r>
              <a:rPr lang="en-US" sz="2400" b="1" dirty="0"/>
              <a:t>	</a:t>
            </a:r>
            <a:r>
              <a:rPr lang="en-US" sz="2400" b="1" dirty="0" smtClean="0"/>
              <a:t>	A</a:t>
            </a:r>
            <a:r>
              <a:rPr lang="en-US" sz="2400" b="1" dirty="0"/>
              <a:t>	B	C	D</a:t>
            </a:r>
          </a:p>
          <a:p>
            <a:pPr marL="342900" indent="-342900">
              <a:buAutoNum type="arabicPeriod"/>
            </a:pPr>
            <a:r>
              <a:rPr lang="en-US" sz="2400" dirty="0" smtClean="0"/>
              <a:t>Consumer</a:t>
            </a:r>
            <a:r>
              <a:rPr lang="en-US" sz="2400" dirty="0"/>
              <a:t>	</a:t>
            </a:r>
            <a:r>
              <a:rPr lang="en-US" sz="2400" dirty="0" smtClean="0"/>
              <a:t>	2</a:t>
            </a:r>
            <a:r>
              <a:rPr lang="en-US" sz="2400" dirty="0"/>
              <a:t>	1	3	4</a:t>
            </a:r>
          </a:p>
          <a:p>
            <a:pPr marL="342900" indent="-342900">
              <a:buAutoNum type="arabicPeriod"/>
            </a:pPr>
            <a:r>
              <a:rPr lang="en-US" sz="2400" dirty="0" smtClean="0"/>
              <a:t>Consumer</a:t>
            </a:r>
            <a:r>
              <a:rPr lang="en-US" sz="2400" dirty="0"/>
              <a:t>	</a:t>
            </a:r>
            <a:r>
              <a:rPr lang="en-US" sz="2400" dirty="0" smtClean="0"/>
              <a:t>	1</a:t>
            </a:r>
            <a:r>
              <a:rPr lang="en-US" sz="2400" dirty="0"/>
              <a:t>	2	4	3</a:t>
            </a:r>
          </a:p>
          <a:p>
            <a:r>
              <a:rPr lang="en-US" sz="2400" dirty="0"/>
              <a:t>3. </a:t>
            </a:r>
            <a:r>
              <a:rPr lang="en-US" sz="2400" dirty="0" smtClean="0"/>
              <a:t>Consumer</a:t>
            </a:r>
            <a:r>
              <a:rPr lang="en-US" sz="2400" dirty="0"/>
              <a:t>	2	1	3	4</a:t>
            </a:r>
          </a:p>
          <a:p>
            <a:r>
              <a:rPr lang="en-US" sz="2400" dirty="0"/>
              <a:t>4. </a:t>
            </a:r>
            <a:r>
              <a:rPr lang="en-US" sz="2400" dirty="0" smtClean="0"/>
              <a:t>Consumer</a:t>
            </a:r>
            <a:r>
              <a:rPr lang="en-US" sz="2400" dirty="0"/>
              <a:t>	4	2	1	3</a:t>
            </a:r>
          </a:p>
          <a:p>
            <a:r>
              <a:rPr lang="en-US" sz="2400" dirty="0"/>
              <a:t>5. </a:t>
            </a:r>
            <a:r>
              <a:rPr lang="en-US" sz="2400" dirty="0" smtClean="0"/>
              <a:t>Consumer</a:t>
            </a:r>
            <a:r>
              <a:rPr lang="en-US" sz="2400" dirty="0"/>
              <a:t>	3	1	2	4</a:t>
            </a:r>
          </a:p>
          <a:p>
            <a:r>
              <a:rPr lang="en-US" sz="2400" dirty="0"/>
              <a:t>6. </a:t>
            </a:r>
            <a:r>
              <a:rPr lang="en-US" sz="2400" dirty="0" smtClean="0"/>
              <a:t>Consumer</a:t>
            </a:r>
            <a:r>
              <a:rPr lang="en-US" sz="2400" dirty="0"/>
              <a:t>	2	1	3	4</a:t>
            </a:r>
          </a:p>
          <a:p>
            <a:r>
              <a:rPr lang="en-US" sz="2400" dirty="0"/>
              <a:t>7</a:t>
            </a:r>
            <a:r>
              <a:rPr lang="en-US" sz="2400" dirty="0" smtClean="0"/>
              <a:t>. Consumer</a:t>
            </a:r>
            <a:r>
              <a:rPr lang="en-US" sz="2400" dirty="0"/>
              <a:t>	1	3	2	4</a:t>
            </a:r>
          </a:p>
          <a:p>
            <a:r>
              <a:rPr lang="en-US" sz="2400" dirty="0"/>
              <a:t>8. </a:t>
            </a:r>
            <a:r>
              <a:rPr lang="en-US" sz="2400" dirty="0" smtClean="0"/>
              <a:t>Consumer</a:t>
            </a:r>
            <a:r>
              <a:rPr lang="en-US" sz="2400" dirty="0"/>
              <a:t>	4	2	1	3</a:t>
            </a:r>
          </a:p>
          <a:p>
            <a:r>
              <a:rPr lang="en-US" sz="2400" dirty="0"/>
              <a:t>9. </a:t>
            </a:r>
            <a:r>
              <a:rPr lang="en-US" sz="2400" dirty="0" smtClean="0"/>
              <a:t>Consumer</a:t>
            </a:r>
            <a:r>
              <a:rPr lang="en-US" sz="2400" dirty="0"/>
              <a:t>	2	1	4	3</a:t>
            </a:r>
          </a:p>
          <a:p>
            <a:r>
              <a:rPr lang="en-US" sz="2400" dirty="0"/>
              <a:t>10</a:t>
            </a:r>
            <a:r>
              <a:rPr lang="en-US" sz="2400" dirty="0" smtClean="0"/>
              <a:t>.Consumer</a:t>
            </a:r>
            <a:r>
              <a:rPr lang="en-US" sz="2400" dirty="0"/>
              <a:t>	3	1	4	2</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7200800" cy="523220"/>
          </a:xfrm>
          <a:prstGeom prst="rect">
            <a:avLst/>
          </a:prstGeom>
          <a:noFill/>
        </p:spPr>
        <p:txBody>
          <a:bodyPr wrap="square" rtlCol="0">
            <a:spAutoFit/>
          </a:bodyPr>
          <a:lstStyle/>
          <a:p>
            <a:r>
              <a:rPr lang="en-US" sz="2800" dirty="0" smtClean="0"/>
              <a:t>The classification of the Data</a:t>
            </a:r>
            <a:endParaRPr lang="en-US" sz="2800" dirty="0"/>
          </a:p>
        </p:txBody>
      </p:sp>
      <p:sp>
        <p:nvSpPr>
          <p:cNvPr id="3" name="Rectangle 2"/>
          <p:cNvSpPr/>
          <p:nvPr/>
        </p:nvSpPr>
        <p:spPr>
          <a:xfrm>
            <a:off x="611560" y="2551837"/>
            <a:ext cx="8136904" cy="2554545"/>
          </a:xfrm>
          <a:prstGeom prst="rect">
            <a:avLst/>
          </a:prstGeom>
        </p:spPr>
        <p:txBody>
          <a:bodyPr wrap="square">
            <a:spAutoFit/>
          </a:bodyPr>
          <a:lstStyle/>
          <a:p>
            <a:r>
              <a:rPr lang="en-US" sz="3200" b="1" dirty="0" smtClean="0"/>
              <a:t>Brands</a:t>
            </a:r>
            <a:r>
              <a:rPr lang="en-US" sz="3200" b="1" dirty="0"/>
              <a:t>	</a:t>
            </a:r>
            <a:r>
              <a:rPr lang="en-US" sz="3200" b="1" dirty="0" smtClean="0"/>
              <a:t>First</a:t>
            </a:r>
            <a:r>
              <a:rPr lang="en-US" sz="3200" b="1" dirty="0"/>
              <a:t>	</a:t>
            </a:r>
            <a:r>
              <a:rPr lang="en-US" sz="3200" b="1" dirty="0" smtClean="0"/>
              <a:t>   Second</a:t>
            </a:r>
            <a:r>
              <a:rPr lang="en-US" sz="3200" b="1" dirty="0"/>
              <a:t>	</a:t>
            </a:r>
            <a:r>
              <a:rPr lang="en-US" sz="3200" b="1" dirty="0" smtClean="0"/>
              <a:t>   Third</a:t>
            </a:r>
            <a:r>
              <a:rPr lang="en-US" sz="3200" b="1" dirty="0"/>
              <a:t>	</a:t>
            </a:r>
            <a:r>
              <a:rPr lang="en-US" sz="3200" b="1" dirty="0" smtClean="0"/>
              <a:t>Fourth</a:t>
            </a:r>
            <a:endParaRPr lang="en-US" sz="3200" b="1" dirty="0"/>
          </a:p>
          <a:p>
            <a:r>
              <a:rPr lang="en-US" sz="3200" b="1" dirty="0"/>
              <a:t>A	</a:t>
            </a:r>
            <a:r>
              <a:rPr lang="en-US" sz="3200" b="1" dirty="0" smtClean="0"/>
              <a:t>          </a:t>
            </a:r>
            <a:r>
              <a:rPr lang="en-US" sz="3200" dirty="0" smtClean="0"/>
              <a:t>2</a:t>
            </a:r>
            <a:r>
              <a:rPr lang="en-US" sz="3200" dirty="0"/>
              <a:t>	</a:t>
            </a:r>
            <a:r>
              <a:rPr lang="en-US" sz="3200" dirty="0" smtClean="0"/>
              <a:t>       4</a:t>
            </a:r>
            <a:r>
              <a:rPr lang="en-US" sz="3200" dirty="0"/>
              <a:t>	</a:t>
            </a:r>
            <a:r>
              <a:rPr lang="en-US" sz="3200" dirty="0" smtClean="0"/>
              <a:t>      2</a:t>
            </a:r>
            <a:r>
              <a:rPr lang="en-US" sz="3200" dirty="0"/>
              <a:t>	</a:t>
            </a:r>
            <a:r>
              <a:rPr lang="en-US" sz="3200" dirty="0" smtClean="0"/>
              <a:t>    2</a:t>
            </a:r>
            <a:endParaRPr lang="en-US" sz="3200" dirty="0"/>
          </a:p>
          <a:p>
            <a:r>
              <a:rPr lang="en-US" sz="3200" b="1" dirty="0"/>
              <a:t>B	</a:t>
            </a:r>
            <a:r>
              <a:rPr lang="en-US" sz="3200" b="1" dirty="0" smtClean="0"/>
              <a:t>          </a:t>
            </a:r>
            <a:r>
              <a:rPr lang="en-US" sz="3200" dirty="0" smtClean="0"/>
              <a:t>6</a:t>
            </a:r>
            <a:r>
              <a:rPr lang="en-US" sz="3200" dirty="0"/>
              <a:t>	</a:t>
            </a:r>
            <a:r>
              <a:rPr lang="en-US" sz="3200" dirty="0" smtClean="0"/>
              <a:t>       3</a:t>
            </a:r>
            <a:r>
              <a:rPr lang="en-US" sz="3200" dirty="0"/>
              <a:t>	</a:t>
            </a:r>
            <a:r>
              <a:rPr lang="en-US" sz="3200" dirty="0" smtClean="0"/>
              <a:t>      1</a:t>
            </a:r>
            <a:r>
              <a:rPr lang="en-US" sz="3200" dirty="0"/>
              <a:t>	</a:t>
            </a:r>
            <a:r>
              <a:rPr lang="en-US" sz="3200" dirty="0" smtClean="0"/>
              <a:t>    0</a:t>
            </a:r>
            <a:endParaRPr lang="en-US" sz="3200" dirty="0"/>
          </a:p>
          <a:p>
            <a:r>
              <a:rPr lang="en-US" sz="3200" b="1" dirty="0"/>
              <a:t>C	</a:t>
            </a:r>
            <a:r>
              <a:rPr lang="en-US" sz="3200" b="1" dirty="0" smtClean="0"/>
              <a:t>          </a:t>
            </a:r>
            <a:r>
              <a:rPr lang="en-US" sz="3200" dirty="0" smtClean="0"/>
              <a:t>2</a:t>
            </a:r>
            <a:r>
              <a:rPr lang="en-US" sz="3200" dirty="0"/>
              <a:t>	</a:t>
            </a:r>
            <a:r>
              <a:rPr lang="en-US" sz="3200" dirty="0" smtClean="0"/>
              <a:t>       2</a:t>
            </a:r>
            <a:r>
              <a:rPr lang="en-US" sz="3200" dirty="0"/>
              <a:t>	</a:t>
            </a:r>
            <a:r>
              <a:rPr lang="en-US" sz="3200" dirty="0" smtClean="0"/>
              <a:t>      3</a:t>
            </a:r>
            <a:r>
              <a:rPr lang="en-US" sz="3200" dirty="0"/>
              <a:t>	</a:t>
            </a:r>
            <a:r>
              <a:rPr lang="en-US" sz="3200" dirty="0" smtClean="0"/>
              <a:t>    3</a:t>
            </a:r>
            <a:endParaRPr lang="en-US" sz="3200" dirty="0"/>
          </a:p>
          <a:p>
            <a:r>
              <a:rPr lang="en-US" sz="3200" b="1" dirty="0"/>
              <a:t>D	</a:t>
            </a:r>
            <a:r>
              <a:rPr lang="en-US" sz="3200" b="1" dirty="0" smtClean="0"/>
              <a:t>          </a:t>
            </a:r>
            <a:r>
              <a:rPr lang="en-US" sz="3200" dirty="0" smtClean="0"/>
              <a:t>0</a:t>
            </a:r>
            <a:r>
              <a:rPr lang="en-US" sz="3200" dirty="0"/>
              <a:t>	</a:t>
            </a:r>
            <a:r>
              <a:rPr lang="en-US" sz="3200" dirty="0" smtClean="0"/>
              <a:t>       1</a:t>
            </a:r>
            <a:r>
              <a:rPr lang="en-US" sz="3200" dirty="0"/>
              <a:t>	</a:t>
            </a:r>
            <a:r>
              <a:rPr lang="en-US" sz="3200" dirty="0" smtClean="0"/>
              <a:t>      4</a:t>
            </a:r>
            <a:r>
              <a:rPr lang="en-US" sz="3200" dirty="0"/>
              <a:t>	</a:t>
            </a:r>
            <a:r>
              <a:rPr lang="en-US" sz="3200" dirty="0" smtClean="0"/>
              <a:t>    5</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136904" cy="1815882"/>
          </a:xfrm>
          <a:prstGeom prst="rect">
            <a:avLst/>
          </a:prstGeom>
          <a:noFill/>
        </p:spPr>
        <p:txBody>
          <a:bodyPr wrap="square" rtlCol="0">
            <a:spAutoFit/>
          </a:bodyPr>
          <a:lstStyle/>
          <a:p>
            <a:pPr algn="just"/>
            <a:r>
              <a:rPr lang="en-US" sz="2800" dirty="0" smtClean="0"/>
              <a:t>Given 4 point to be first, 3 points to be second, 2 points to be third and 1 point to be fourth, we can calculate the weight of preference for each brand. </a:t>
            </a:r>
            <a:endParaRPr lang="en-US" sz="2800" dirty="0"/>
          </a:p>
        </p:txBody>
      </p:sp>
      <p:pic>
        <p:nvPicPr>
          <p:cNvPr id="3" name="Picture 2" descr="Screen Shot 2013-10-19 at 18.06.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8208912" cy="3456384"/>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560840" cy="2062103"/>
          </a:xfrm>
          <a:prstGeom prst="rect">
            <a:avLst/>
          </a:prstGeom>
          <a:noFill/>
        </p:spPr>
        <p:txBody>
          <a:bodyPr wrap="square" rtlCol="0">
            <a:spAutoFit/>
          </a:bodyPr>
          <a:lstStyle/>
          <a:p>
            <a:pPr algn="just"/>
            <a:r>
              <a:rPr lang="en-US" sz="3200" dirty="0" smtClean="0"/>
              <a:t>It is easy to say that brand B ranks first, A ranks second, C ranks third and D ranks last. </a:t>
            </a:r>
            <a:r>
              <a:rPr lang="tr-TR" sz="3200" dirty="0" err="1" smtClean="0"/>
              <a:t>Therefore</a:t>
            </a:r>
            <a:r>
              <a:rPr lang="tr-TR" sz="3200" dirty="0" smtClean="0"/>
              <a:t>, B&gt;A&gt;C&gt;D.</a:t>
            </a:r>
            <a:endParaRPr lang="en-US" sz="3200" dirty="0"/>
          </a:p>
        </p:txBody>
      </p:sp>
      <p:sp>
        <p:nvSpPr>
          <p:cNvPr id="3" name="TextBox 2"/>
          <p:cNvSpPr txBox="1"/>
          <p:nvPr/>
        </p:nvSpPr>
        <p:spPr>
          <a:xfrm>
            <a:off x="827584" y="3068960"/>
            <a:ext cx="7344816" cy="2954655"/>
          </a:xfrm>
          <a:prstGeom prst="rect">
            <a:avLst/>
          </a:prstGeom>
          <a:noFill/>
        </p:spPr>
        <p:txBody>
          <a:bodyPr wrap="square" rtlCol="0">
            <a:spAutoFit/>
          </a:bodyPr>
          <a:lstStyle/>
          <a:p>
            <a:pPr algn="just"/>
            <a:r>
              <a:rPr lang="en-US" sz="2800" dirty="0" smtClean="0"/>
              <a:t>Calculating the distance among the brands also is possible</a:t>
            </a:r>
          </a:p>
          <a:p>
            <a:pPr algn="just"/>
            <a:endParaRPr lang="en-US" sz="2800" dirty="0"/>
          </a:p>
          <a:p>
            <a:pPr algn="just"/>
            <a:r>
              <a:rPr lang="tr-TR" sz="2800" dirty="0" err="1" smtClean="0"/>
              <a:t>Between</a:t>
            </a:r>
            <a:r>
              <a:rPr lang="tr-TR" sz="2800" dirty="0" smtClean="0"/>
              <a:t> B &amp; A</a:t>
            </a:r>
            <a:r>
              <a:rPr lang="tr-TR" sz="2800" dirty="0"/>
              <a:t>	35-26 = 9 </a:t>
            </a:r>
            <a:r>
              <a:rPr lang="tr-TR" sz="2800" dirty="0" err="1" smtClean="0"/>
              <a:t>Units</a:t>
            </a:r>
            <a:endParaRPr lang="tr-TR" sz="2800" dirty="0" smtClean="0"/>
          </a:p>
          <a:p>
            <a:pPr algn="just"/>
            <a:r>
              <a:rPr lang="tr-TR" sz="2800" dirty="0" err="1" smtClean="0"/>
              <a:t>Between</a:t>
            </a:r>
            <a:r>
              <a:rPr lang="tr-TR" sz="2800" dirty="0" smtClean="0"/>
              <a:t> A &amp; C</a:t>
            </a:r>
            <a:r>
              <a:rPr lang="en-US" sz="2800" dirty="0"/>
              <a:t> </a:t>
            </a:r>
            <a:r>
              <a:rPr lang="en-US" sz="2800" dirty="0" smtClean="0"/>
              <a:t>  </a:t>
            </a:r>
            <a:r>
              <a:rPr lang="tr-TR" sz="2800" dirty="0" smtClean="0"/>
              <a:t>26</a:t>
            </a:r>
            <a:r>
              <a:rPr lang="tr-TR" sz="2800" dirty="0"/>
              <a:t>-23 = 3 </a:t>
            </a:r>
            <a:r>
              <a:rPr lang="tr-TR" sz="2800" dirty="0" err="1" smtClean="0"/>
              <a:t>Units</a:t>
            </a:r>
            <a:endParaRPr lang="tr-TR" sz="2800" dirty="0" smtClean="0"/>
          </a:p>
          <a:p>
            <a:pPr algn="just"/>
            <a:r>
              <a:rPr lang="tr-TR" sz="2800" dirty="0" err="1" smtClean="0"/>
              <a:t>Between</a:t>
            </a:r>
            <a:r>
              <a:rPr lang="tr-TR" sz="2800" dirty="0" smtClean="0"/>
              <a:t> C &amp; D </a:t>
            </a:r>
            <a:r>
              <a:rPr lang="en-US" sz="2800" dirty="0"/>
              <a:t> </a:t>
            </a:r>
            <a:r>
              <a:rPr lang="en-US" sz="2800" dirty="0" smtClean="0"/>
              <a:t> </a:t>
            </a:r>
            <a:r>
              <a:rPr lang="tr-TR" sz="2800" dirty="0" smtClean="0"/>
              <a:t>23</a:t>
            </a:r>
            <a:r>
              <a:rPr lang="tr-TR" sz="2800" dirty="0"/>
              <a:t>-16 = 7 </a:t>
            </a:r>
            <a:r>
              <a:rPr lang="tr-TR" sz="2800" dirty="0" err="1" smtClean="0"/>
              <a:t>Units</a:t>
            </a:r>
            <a:endParaRPr lang="en-US" sz="2800" dirty="0"/>
          </a:p>
          <a:p>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800" decel="100000"/>
                                        <p:tgtEl>
                                          <p:spTgt spid="3">
                                            <p:txEl>
                                              <p:pRg st="0" end="0"/>
                                            </p:txEl>
                                          </p:spTgt>
                                        </p:tgtEl>
                                      </p:cBhvr>
                                    </p:animEffect>
                                    <p:anim calcmode="lin" valueType="num">
                                      <p:cBhvr>
                                        <p:cTn id="2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800" decel="100000"/>
                                        <p:tgtEl>
                                          <p:spTgt spid="3">
                                            <p:txEl>
                                              <p:pRg st="4" end="4"/>
                                            </p:txEl>
                                          </p:spTgt>
                                        </p:tgtEl>
                                      </p:cBhvr>
                                    </p:animEffect>
                                    <p:anim calcmode="lin" valueType="num">
                                      <p:cBhvr>
                                        <p:cTn id="5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0"/>
            <a:ext cx="4770506"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dirty="0" err="1"/>
              <a:t>S</a:t>
            </a:r>
            <a:r>
              <a:rPr lang="fr-FR" sz="4000" dirty="0" err="1" smtClean="0"/>
              <a:t>caling</a:t>
            </a:r>
            <a:r>
              <a:rPr lang="fr-FR" sz="4000" dirty="0" smtClean="0"/>
              <a:t> </a:t>
            </a:r>
            <a:r>
              <a:rPr lang="fr-FR" sz="4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5" name="Straight Arrow Connector 4"/>
          <p:cNvCxnSpPr/>
          <p:nvPr/>
        </p:nvCxnSpPr>
        <p:spPr>
          <a:xfrm>
            <a:off x="3347864" y="220486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411760"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spTree>
    <p:extLst>
      <p:ext uri="{BB962C8B-B14F-4D97-AF65-F5344CB8AC3E}">
        <p14:creationId xmlns:p14="http://schemas.microsoft.com/office/powerpoint/2010/main" val="1570599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32528"/>
            <a:ext cx="8496944" cy="1200328"/>
          </a:xfrm>
          <a:prstGeom prst="rect">
            <a:avLst/>
          </a:prstGeom>
        </p:spPr>
        <p:txBody>
          <a:bodyPr wrap="square">
            <a:spAutoFit/>
          </a:bodyPr>
          <a:lstStyle/>
          <a:p>
            <a:pPr algn="just"/>
            <a:r>
              <a:rPr lang="en-US" sz="3600" baseline="30000" dirty="0" smtClean="0"/>
              <a:t>In </a:t>
            </a:r>
            <a:r>
              <a:rPr lang="en-US" sz="3600" baseline="30000" dirty="0"/>
              <a:t>constant sum scaling, respondents allocate a constant sum of units, such as </a:t>
            </a:r>
            <a:r>
              <a:rPr lang="en-US" sz="3600" baseline="30000" dirty="0" smtClean="0"/>
              <a:t>points, </a:t>
            </a:r>
            <a:r>
              <a:rPr lang="en-US" sz="3600" baseline="30000" dirty="0"/>
              <a:t>among a set of stimulus objects with respect to some criterion.</a:t>
            </a:r>
            <a:endParaRPr lang="en-US" sz="3600" dirty="0"/>
          </a:p>
        </p:txBody>
      </p:sp>
      <p:sp>
        <p:nvSpPr>
          <p:cNvPr id="3" name="Rectangle 2"/>
          <p:cNvSpPr/>
          <p:nvPr/>
        </p:nvSpPr>
        <p:spPr>
          <a:xfrm>
            <a:off x="467544" y="1844824"/>
            <a:ext cx="8352928" cy="4401205"/>
          </a:xfrm>
          <a:prstGeom prst="rect">
            <a:avLst/>
          </a:prstGeom>
        </p:spPr>
        <p:txBody>
          <a:bodyPr wrap="square">
            <a:spAutoFit/>
          </a:bodyPr>
          <a:lstStyle/>
          <a:p>
            <a:r>
              <a:rPr lang="fr-FR" sz="2800" dirty="0" err="1" smtClean="0"/>
              <a:t>Example</a:t>
            </a:r>
            <a:endParaRPr lang="fr-FR" sz="2800" dirty="0"/>
          </a:p>
          <a:p>
            <a:pPr algn="just"/>
            <a:r>
              <a:rPr lang="en-US" sz="2800" dirty="0"/>
              <a:t>Below are </a:t>
            </a:r>
            <a:r>
              <a:rPr lang="en-US" sz="2800" dirty="0" smtClean="0"/>
              <a:t>three attributes of four supermarkets. </a:t>
            </a:r>
            <a:r>
              <a:rPr lang="en-US" sz="2800" dirty="0"/>
              <a:t>Please allocate 100 points among the attributes so that your allocation reflects the relative importance you attach to each attribute. The more points an attribute receives, the more important an attribute is. If an attribute is not at all important, assign it no points. If an attribute is twice as important as some other attribute, it should receive twice as many points.</a:t>
            </a:r>
          </a:p>
        </p:txBody>
      </p:sp>
      <p:sp>
        <p:nvSpPr>
          <p:cNvPr id="4" name="Rectangle 3"/>
          <p:cNvSpPr/>
          <p:nvPr/>
        </p:nvSpPr>
        <p:spPr>
          <a:xfrm>
            <a:off x="395536" y="116632"/>
            <a:ext cx="5438007" cy="707886"/>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just"/>
            <a:r>
              <a:rPr lang="ro-RO" sz="4000" dirty="0"/>
              <a:t>Constant sum scaling</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548680"/>
            <a:ext cx="4248472" cy="584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dirty="0" smtClean="0"/>
              <a:t>Measurement Scales</a:t>
            </a:r>
            <a:endParaRPr lang="en-US" sz="3200" dirty="0"/>
          </a:p>
        </p:txBody>
      </p:sp>
      <p:sp>
        <p:nvSpPr>
          <p:cNvPr id="3" name="TextBox 2"/>
          <p:cNvSpPr txBox="1"/>
          <p:nvPr/>
        </p:nvSpPr>
        <p:spPr>
          <a:xfrm>
            <a:off x="1403648" y="234016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smtClean="0">
                <a:solidFill>
                  <a:schemeClr val="tx1"/>
                </a:solidFill>
              </a:rPr>
              <a:t>Nonmetric</a:t>
            </a:r>
            <a:endParaRPr lang="en-US" sz="3200" dirty="0">
              <a:solidFill>
                <a:schemeClr val="tx1"/>
              </a:solidFill>
            </a:endParaRPr>
          </a:p>
        </p:txBody>
      </p:sp>
      <p:sp>
        <p:nvSpPr>
          <p:cNvPr id="4" name="TextBox 3"/>
          <p:cNvSpPr txBox="1"/>
          <p:nvPr/>
        </p:nvSpPr>
        <p:spPr>
          <a:xfrm>
            <a:off x="5580112" y="234016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a:solidFill>
                  <a:schemeClr val="tx1"/>
                </a:solidFill>
              </a:rPr>
              <a:t>M</a:t>
            </a:r>
            <a:r>
              <a:rPr lang="en-US" sz="3200" dirty="0" smtClean="0">
                <a:solidFill>
                  <a:schemeClr val="tx1"/>
                </a:solidFill>
              </a:rPr>
              <a:t>etric</a:t>
            </a:r>
            <a:endParaRPr lang="en-US" sz="3200" dirty="0">
              <a:solidFill>
                <a:schemeClr val="tx1"/>
              </a:solidFill>
            </a:endParaRPr>
          </a:p>
        </p:txBody>
      </p:sp>
      <p:sp>
        <p:nvSpPr>
          <p:cNvPr id="5" name="TextBox 4"/>
          <p:cNvSpPr txBox="1"/>
          <p:nvPr/>
        </p:nvSpPr>
        <p:spPr>
          <a:xfrm>
            <a:off x="4572000" y="422108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smtClean="0">
                <a:solidFill>
                  <a:srgbClr val="008000"/>
                </a:solidFill>
              </a:rPr>
              <a:t>Interval</a:t>
            </a:r>
            <a:endParaRPr lang="en-US" sz="3200" dirty="0">
              <a:solidFill>
                <a:srgbClr val="008000"/>
              </a:solidFill>
            </a:endParaRPr>
          </a:p>
        </p:txBody>
      </p:sp>
      <p:sp>
        <p:nvSpPr>
          <p:cNvPr id="6" name="TextBox 5"/>
          <p:cNvSpPr txBox="1"/>
          <p:nvPr/>
        </p:nvSpPr>
        <p:spPr>
          <a:xfrm>
            <a:off x="6911752" y="422108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smtClean="0">
                <a:solidFill>
                  <a:srgbClr val="008000"/>
                </a:solidFill>
              </a:rPr>
              <a:t>Ratio</a:t>
            </a:r>
            <a:endParaRPr lang="en-US" sz="3200" dirty="0">
              <a:solidFill>
                <a:srgbClr val="008000"/>
              </a:solidFill>
            </a:endParaRPr>
          </a:p>
        </p:txBody>
      </p:sp>
      <p:sp>
        <p:nvSpPr>
          <p:cNvPr id="7" name="TextBox 6"/>
          <p:cNvSpPr txBox="1"/>
          <p:nvPr/>
        </p:nvSpPr>
        <p:spPr>
          <a:xfrm>
            <a:off x="2267744" y="422108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smtClean="0">
                <a:solidFill>
                  <a:srgbClr val="0000FF"/>
                </a:solidFill>
              </a:rPr>
              <a:t>Ordinal</a:t>
            </a:r>
            <a:endParaRPr lang="en-US" sz="3200" dirty="0">
              <a:solidFill>
                <a:srgbClr val="0000FF"/>
              </a:solidFill>
            </a:endParaRPr>
          </a:p>
        </p:txBody>
      </p:sp>
      <p:sp>
        <p:nvSpPr>
          <p:cNvPr id="8" name="TextBox 7"/>
          <p:cNvSpPr txBox="1"/>
          <p:nvPr/>
        </p:nvSpPr>
        <p:spPr>
          <a:xfrm>
            <a:off x="-29753" y="4221088"/>
            <a:ext cx="2232248"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smtClean="0">
                <a:solidFill>
                  <a:srgbClr val="0000FF"/>
                </a:solidFill>
              </a:rPr>
              <a:t>Nominal</a:t>
            </a:r>
            <a:endParaRPr lang="en-US" sz="3200" dirty="0">
              <a:solidFill>
                <a:srgbClr val="0000FF"/>
              </a:solidFill>
            </a:endParaRPr>
          </a:p>
        </p:txBody>
      </p:sp>
      <p:cxnSp>
        <p:nvCxnSpPr>
          <p:cNvPr id="10" name="Straight Connector 9"/>
          <p:cNvCxnSpPr>
            <a:stCxn id="2" idx="2"/>
            <a:endCxn id="3" idx="0"/>
          </p:cNvCxnSpPr>
          <p:nvPr/>
        </p:nvCxnSpPr>
        <p:spPr>
          <a:xfrm flipH="1">
            <a:off x="2519772" y="1133456"/>
            <a:ext cx="2016224" cy="120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 idx="2"/>
            <a:endCxn id="4" idx="0"/>
          </p:cNvCxnSpPr>
          <p:nvPr/>
        </p:nvCxnSpPr>
        <p:spPr>
          <a:xfrm>
            <a:off x="4535996" y="1133456"/>
            <a:ext cx="2160240" cy="1206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3" idx="2"/>
            <a:endCxn id="8" idx="0"/>
          </p:cNvCxnSpPr>
          <p:nvPr/>
        </p:nvCxnSpPr>
        <p:spPr>
          <a:xfrm flipH="1">
            <a:off x="1086371" y="2924944"/>
            <a:ext cx="1433401" cy="1296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3" idx="2"/>
            <a:endCxn id="7" idx="0"/>
          </p:cNvCxnSpPr>
          <p:nvPr/>
        </p:nvCxnSpPr>
        <p:spPr>
          <a:xfrm>
            <a:off x="2519772" y="2924944"/>
            <a:ext cx="864096" cy="1296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4" idx="2"/>
            <a:endCxn id="5" idx="0"/>
          </p:cNvCxnSpPr>
          <p:nvPr/>
        </p:nvCxnSpPr>
        <p:spPr>
          <a:xfrm flipH="1">
            <a:off x="5688124" y="2924944"/>
            <a:ext cx="1008112" cy="1296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 idx="2"/>
            <a:endCxn id="6" idx="0"/>
          </p:cNvCxnSpPr>
          <p:nvPr/>
        </p:nvCxnSpPr>
        <p:spPr>
          <a:xfrm>
            <a:off x="6696236" y="2924944"/>
            <a:ext cx="1331640" cy="12961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320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
                                        <p:tgtEl>
                                          <p:spTgt spid="10"/>
                                        </p:tgtEl>
                                      </p:cBhvr>
                                    </p:animEffect>
                                    <p:anim calcmode="lin" valueType="num">
                                      <p:cBhvr>
                                        <p:cTn id="17" dur="400" fill="hold"/>
                                        <p:tgtEl>
                                          <p:spTgt spid="10"/>
                                        </p:tgtEl>
                                        <p:attrNameLst>
                                          <p:attrName>ppt_x</p:attrName>
                                        </p:attrNameLst>
                                      </p:cBhvr>
                                      <p:tavLst>
                                        <p:tav tm="0">
                                          <p:val>
                                            <p:strVal val="#ppt_x"/>
                                          </p:val>
                                        </p:tav>
                                        <p:tav tm="100000">
                                          <p:val>
                                            <p:strVal val="#ppt_x"/>
                                          </p:val>
                                        </p:tav>
                                      </p:tavLst>
                                    </p:anim>
                                    <p:anim calcmode="lin" valueType="num">
                                      <p:cBhvr>
                                        <p:cTn id="18" dur="400" fill="hold"/>
                                        <p:tgtEl>
                                          <p:spTgt spid="10"/>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
                                        <p:tgtEl>
                                          <p:spTgt spid="3"/>
                                        </p:tgtEl>
                                      </p:cBhvr>
                                    </p:animEffect>
                                    <p:anim calcmode="lin" valueType="num">
                                      <p:cBhvr>
                                        <p:cTn id="26" dur="400" fill="hold"/>
                                        <p:tgtEl>
                                          <p:spTgt spid="3"/>
                                        </p:tgtEl>
                                        <p:attrNameLst>
                                          <p:attrName>ppt_x</p:attrName>
                                        </p:attrNameLst>
                                      </p:cBhvr>
                                      <p:tavLst>
                                        <p:tav tm="0">
                                          <p:val>
                                            <p:strVal val="#ppt_x"/>
                                          </p:val>
                                        </p:tav>
                                        <p:tav tm="100000">
                                          <p:val>
                                            <p:strVal val="#ppt_x"/>
                                          </p:val>
                                        </p:tav>
                                      </p:tavLst>
                                    </p:anim>
                                    <p:anim calcmode="lin" valueType="num">
                                      <p:cBhvr>
                                        <p:cTn id="27" dur="400" fill="hold"/>
                                        <p:tgtEl>
                                          <p:spTgt spid="3"/>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
                                        <p:tgtEl>
                                          <p:spTgt spid="24"/>
                                        </p:tgtEl>
                                      </p:cBhvr>
                                    </p:animEffect>
                                    <p:anim calcmode="lin" valueType="num">
                                      <p:cBhvr>
                                        <p:cTn id="35" dur="400" fill="hold"/>
                                        <p:tgtEl>
                                          <p:spTgt spid="24"/>
                                        </p:tgtEl>
                                        <p:attrNameLst>
                                          <p:attrName>ppt_x</p:attrName>
                                        </p:attrNameLst>
                                      </p:cBhvr>
                                      <p:tavLst>
                                        <p:tav tm="0">
                                          <p:val>
                                            <p:strVal val="#ppt_x"/>
                                          </p:val>
                                        </p:tav>
                                        <p:tav tm="100000">
                                          <p:val>
                                            <p:strVal val="#ppt_x"/>
                                          </p:val>
                                        </p:tav>
                                      </p:tavLst>
                                    </p:anim>
                                    <p:anim calcmode="lin" valueType="num">
                                      <p:cBhvr>
                                        <p:cTn id="36" dur="400" fill="hold"/>
                                        <p:tgtEl>
                                          <p:spTgt spid="24"/>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
                                        <p:tgtEl>
                                          <p:spTgt spid="4"/>
                                        </p:tgtEl>
                                      </p:cBhvr>
                                    </p:animEffect>
                                    <p:anim calcmode="lin" valueType="num">
                                      <p:cBhvr>
                                        <p:cTn id="44" dur="400" fill="hold"/>
                                        <p:tgtEl>
                                          <p:spTgt spid="4"/>
                                        </p:tgtEl>
                                        <p:attrNameLst>
                                          <p:attrName>ppt_x</p:attrName>
                                        </p:attrNameLst>
                                      </p:cBhvr>
                                      <p:tavLst>
                                        <p:tav tm="0">
                                          <p:val>
                                            <p:strVal val="#ppt_x"/>
                                          </p:val>
                                        </p:tav>
                                        <p:tav tm="100000">
                                          <p:val>
                                            <p:strVal val="#ppt_x"/>
                                          </p:val>
                                        </p:tav>
                                      </p:tavLst>
                                    </p:anim>
                                    <p:anim calcmode="lin" valueType="num">
                                      <p:cBhvr>
                                        <p:cTn id="45" dur="400" fill="hold"/>
                                        <p:tgtEl>
                                          <p:spTgt spid="4"/>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79" dur="1000" fill="hold"/>
                                        <p:tgtEl>
                                          <p:spTgt spid="28"/>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91" dur="1000" fill="hold"/>
                                        <p:tgtEl>
                                          <p:spTgt spid="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3" dur="1000" fill="hold"/>
                                        <p:tgtEl>
                                          <p:spTgt spid="30"/>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5" presetClass="entr" presetSubtype="0" fill="hold" grpId="0" nodeType="click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15" dur="1000" fill="hold"/>
                                        <p:tgtEl>
                                          <p:spTgt spid="5"/>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5"/>
                                        </p:tgtEl>
                                      </p:cBhvr>
                                    </p:animEffect>
                                  </p:childTnLst>
                                </p:cTn>
                              </p:par>
                            </p:childTnLst>
                          </p:cTn>
                        </p:par>
                      </p:childTnLst>
                    </p:cTn>
                  </p:par>
                  <p:par>
                    <p:cTn id="120" fill="hold">
                      <p:stCondLst>
                        <p:cond delay="indefinite"/>
                      </p:stCondLst>
                      <p:childTnLst>
                        <p:par>
                          <p:cTn id="121" fill="hold">
                            <p:stCondLst>
                              <p:cond delay="0"/>
                            </p:stCondLst>
                            <p:childTnLst>
                              <p:par>
                                <p:cTn id="122" presetID="25" presetClass="entr" presetSubtype="0" fill="hold" nodeType="click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27" dur="1000" fill="hold"/>
                                        <p:tgtEl>
                                          <p:spTgt spid="32"/>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25" presetClass="entr" presetSubtype="0" fill="hold" grpId="0" nodeType="click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p:cTn id="1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39" dur="1000" fill="hold"/>
                                        <p:tgtEl>
                                          <p:spTgt spid="6"/>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00808"/>
            <a:ext cx="8892480" cy="4031873"/>
          </a:xfrm>
          <a:prstGeom prst="rect">
            <a:avLst/>
          </a:prstGeom>
        </p:spPr>
        <p:txBody>
          <a:bodyPr wrap="square">
            <a:spAutoFit/>
          </a:bodyPr>
          <a:lstStyle/>
          <a:p>
            <a:r>
              <a:rPr lang="en-US" sz="2400" b="1" dirty="0" smtClean="0">
                <a:solidFill>
                  <a:srgbClr val="FF0000"/>
                </a:solidFill>
              </a:rPr>
              <a:t>Brands</a:t>
            </a:r>
            <a:r>
              <a:rPr lang="en-US" sz="2400" b="1" dirty="0"/>
              <a:t>	</a:t>
            </a:r>
            <a:r>
              <a:rPr lang="en-US" sz="2400" b="1" dirty="0" smtClean="0"/>
              <a:t>		</a:t>
            </a:r>
            <a:r>
              <a:rPr lang="en-US" sz="2400" b="1" dirty="0" smtClean="0">
                <a:solidFill>
                  <a:srgbClr val="FF0000"/>
                </a:solidFill>
              </a:rPr>
              <a:t>Criteria </a:t>
            </a:r>
            <a:endParaRPr lang="en-US" sz="2400" b="1" dirty="0">
              <a:solidFill>
                <a:srgbClr val="FF0000"/>
              </a:solidFill>
            </a:endParaRPr>
          </a:p>
          <a:p>
            <a:r>
              <a:rPr lang="en-US" sz="2400" b="1" dirty="0"/>
              <a:t>	</a:t>
            </a:r>
            <a:r>
              <a:rPr lang="en-US" sz="2400" b="1" dirty="0" smtClean="0"/>
              <a:t>	Staff                               Product </a:t>
            </a:r>
          </a:p>
          <a:p>
            <a:r>
              <a:rPr lang="en-US" sz="2400" b="1" dirty="0"/>
              <a:t>	</a:t>
            </a:r>
            <a:r>
              <a:rPr lang="en-US" sz="2400" b="1" dirty="0" smtClean="0"/>
              <a:t>	</a:t>
            </a:r>
            <a:r>
              <a:rPr lang="en-US" sz="2400" b="1" dirty="0"/>
              <a:t>Behavior </a:t>
            </a:r>
            <a:r>
              <a:rPr lang="en-US" sz="2400" b="1" dirty="0" smtClean="0"/>
              <a:t>	Cheapness	Assortment     Total</a:t>
            </a:r>
          </a:p>
          <a:p>
            <a:r>
              <a:rPr lang="en-US" sz="2400" b="1" dirty="0" smtClean="0"/>
              <a:t>			</a:t>
            </a:r>
            <a:r>
              <a:rPr lang="en-US" sz="2400" b="1" dirty="0"/>
              <a:t>		</a:t>
            </a:r>
          </a:p>
          <a:p>
            <a:r>
              <a:rPr lang="en-US" sz="2000" b="1" dirty="0"/>
              <a:t>A Market	</a:t>
            </a:r>
            <a:r>
              <a:rPr lang="en-US" sz="2000" b="1" dirty="0" smtClean="0"/>
              <a:t> </a:t>
            </a:r>
            <a:r>
              <a:rPr lang="en-US" sz="3200" b="1" dirty="0" smtClean="0"/>
              <a:t> </a:t>
            </a:r>
            <a:r>
              <a:rPr lang="en-US" sz="3200" dirty="0" smtClean="0"/>
              <a:t>30</a:t>
            </a:r>
            <a:r>
              <a:rPr lang="en-US" sz="3200" dirty="0"/>
              <a:t>	</a:t>
            </a:r>
            <a:r>
              <a:rPr lang="en-US" sz="3200" dirty="0" smtClean="0"/>
              <a:t>	    40</a:t>
            </a:r>
            <a:r>
              <a:rPr lang="en-US" sz="3200" dirty="0"/>
              <a:t>	</a:t>
            </a:r>
            <a:r>
              <a:rPr lang="en-US" sz="3200" dirty="0" smtClean="0"/>
              <a:t>        40     110</a:t>
            </a:r>
            <a:endParaRPr lang="en-US" sz="3200" dirty="0"/>
          </a:p>
          <a:p>
            <a:r>
              <a:rPr lang="en-US" sz="2000" b="1" dirty="0"/>
              <a:t>B Market</a:t>
            </a:r>
            <a:r>
              <a:rPr lang="en-US" sz="3200" b="1" dirty="0"/>
              <a:t>	</a:t>
            </a:r>
            <a:r>
              <a:rPr lang="en-US" sz="3200" b="1" dirty="0" smtClean="0"/>
              <a:t>  </a:t>
            </a:r>
            <a:r>
              <a:rPr lang="en-US" sz="3200" dirty="0" smtClean="0"/>
              <a:t>40</a:t>
            </a:r>
            <a:r>
              <a:rPr lang="en-US" sz="3200" dirty="0"/>
              <a:t>	</a:t>
            </a:r>
            <a:r>
              <a:rPr lang="en-US" sz="3200" dirty="0" smtClean="0"/>
              <a:t>           10</a:t>
            </a:r>
            <a:r>
              <a:rPr lang="en-US" sz="3200" dirty="0"/>
              <a:t>	</a:t>
            </a:r>
            <a:r>
              <a:rPr lang="en-US" sz="3200" dirty="0" smtClean="0"/>
              <a:t>        40       90</a:t>
            </a:r>
            <a:endParaRPr lang="en-US" sz="3200" dirty="0"/>
          </a:p>
          <a:p>
            <a:r>
              <a:rPr lang="en-US" sz="2000" b="1" dirty="0"/>
              <a:t>C Market</a:t>
            </a:r>
            <a:r>
              <a:rPr lang="en-US" sz="3200" b="1" dirty="0"/>
              <a:t>	</a:t>
            </a:r>
            <a:r>
              <a:rPr lang="en-US" sz="3200" b="1" dirty="0" smtClean="0"/>
              <a:t>  </a:t>
            </a:r>
            <a:r>
              <a:rPr lang="en-US" sz="3200" dirty="0" smtClean="0"/>
              <a:t>10</a:t>
            </a:r>
            <a:r>
              <a:rPr lang="en-US" sz="3200" dirty="0"/>
              <a:t>	</a:t>
            </a:r>
            <a:r>
              <a:rPr lang="en-US" sz="3200" dirty="0" smtClean="0"/>
              <a:t>           20</a:t>
            </a:r>
            <a:r>
              <a:rPr lang="en-US" sz="3200" dirty="0"/>
              <a:t>	</a:t>
            </a:r>
            <a:r>
              <a:rPr lang="en-US" sz="3200" dirty="0" smtClean="0"/>
              <a:t>          5       35</a:t>
            </a:r>
            <a:endParaRPr lang="en-US" sz="3200" dirty="0"/>
          </a:p>
          <a:p>
            <a:r>
              <a:rPr lang="en-US" sz="2000" b="1" dirty="0"/>
              <a:t>D Market</a:t>
            </a:r>
            <a:r>
              <a:rPr lang="en-US" sz="3200" b="1" dirty="0"/>
              <a:t>	</a:t>
            </a:r>
            <a:r>
              <a:rPr lang="en-US" sz="3200" b="1" dirty="0" smtClean="0"/>
              <a:t>  </a:t>
            </a:r>
            <a:r>
              <a:rPr lang="en-US" sz="3200" dirty="0" smtClean="0"/>
              <a:t>20</a:t>
            </a:r>
            <a:r>
              <a:rPr lang="en-US" sz="3200" dirty="0"/>
              <a:t>	</a:t>
            </a:r>
            <a:r>
              <a:rPr lang="en-US" sz="3200" dirty="0" smtClean="0"/>
              <a:t>           30</a:t>
            </a:r>
            <a:r>
              <a:rPr lang="en-US" sz="3200" dirty="0"/>
              <a:t>	</a:t>
            </a:r>
            <a:r>
              <a:rPr lang="en-US" sz="3200" dirty="0" smtClean="0"/>
              <a:t>        15       65</a:t>
            </a:r>
            <a:endParaRPr lang="en-US" sz="3200" dirty="0"/>
          </a:p>
          <a:p>
            <a:r>
              <a:rPr lang="en-US" sz="3200" b="1" dirty="0" smtClean="0"/>
              <a:t>Total</a:t>
            </a:r>
            <a:r>
              <a:rPr lang="en-US" sz="3200" dirty="0"/>
              <a:t>	</a:t>
            </a:r>
            <a:r>
              <a:rPr lang="en-US" sz="3200" b="1" dirty="0" smtClean="0"/>
              <a:t>100</a:t>
            </a:r>
            <a:r>
              <a:rPr lang="en-US" sz="3200" b="1" dirty="0"/>
              <a:t>	</a:t>
            </a:r>
            <a:r>
              <a:rPr lang="en-US" sz="3200" b="1" dirty="0" smtClean="0"/>
              <a:t>          100</a:t>
            </a:r>
            <a:r>
              <a:rPr lang="en-US" sz="3200" b="1" dirty="0"/>
              <a:t>	</a:t>
            </a:r>
            <a:r>
              <a:rPr lang="en-US" sz="3200" b="1" dirty="0" smtClean="0"/>
              <a:t>      100</a:t>
            </a:r>
            <a:endParaRPr lang="en-US" sz="3200" b="1" dirty="0"/>
          </a:p>
        </p:txBody>
      </p:sp>
      <p:sp>
        <p:nvSpPr>
          <p:cNvPr id="3" name="TextBox 2"/>
          <p:cNvSpPr txBox="1"/>
          <p:nvPr/>
        </p:nvSpPr>
        <p:spPr>
          <a:xfrm>
            <a:off x="755576" y="548680"/>
            <a:ext cx="7488832" cy="1077218"/>
          </a:xfrm>
          <a:prstGeom prst="rect">
            <a:avLst/>
          </a:prstGeom>
          <a:noFill/>
        </p:spPr>
        <p:txBody>
          <a:bodyPr wrap="square" rtlCol="0">
            <a:spAutoFit/>
          </a:bodyPr>
          <a:lstStyle/>
          <a:p>
            <a:pPr algn="ctr"/>
            <a:r>
              <a:rPr lang="en-US" sz="3200" dirty="0" smtClean="0"/>
              <a:t>Average Points of Evaluating 3 Supermarkets By 3 Criteria</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132856"/>
            <a:ext cx="7992888" cy="1938992"/>
          </a:xfrm>
          <a:prstGeom prst="rect">
            <a:avLst/>
          </a:prstGeom>
          <a:noFill/>
        </p:spPr>
        <p:txBody>
          <a:bodyPr wrap="square" rtlCol="0">
            <a:spAutoFit/>
          </a:bodyPr>
          <a:lstStyle/>
          <a:p>
            <a:pPr algn="just"/>
            <a:r>
              <a:rPr lang="en-US" sz="4000" dirty="0" smtClean="0"/>
              <a:t>It is clear that supermarket A ranks first then market B then D and finally C.   </a:t>
            </a:r>
            <a:endParaRPr lang="en-US" sz="40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16632"/>
            <a:ext cx="4770506"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dirty="0" err="1"/>
              <a:t>S</a:t>
            </a:r>
            <a:r>
              <a:rPr lang="fr-FR" sz="4000" dirty="0" err="1" smtClean="0"/>
              <a:t>caling</a:t>
            </a:r>
            <a:r>
              <a:rPr lang="fr-FR" sz="4000" dirty="0" smtClean="0"/>
              <a:t> </a:t>
            </a:r>
            <a:r>
              <a:rPr lang="fr-FR" sz="4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5" name="Straight Arrow Connector 4"/>
          <p:cNvCxnSpPr/>
          <p:nvPr/>
        </p:nvCxnSpPr>
        <p:spPr>
          <a:xfrm>
            <a:off x="4716016" y="220486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411760"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spTree>
    <p:extLst>
      <p:ext uri="{BB962C8B-B14F-4D97-AF65-F5344CB8AC3E}">
        <p14:creationId xmlns:p14="http://schemas.microsoft.com/office/powerpoint/2010/main" val="41682085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800" decel="100000"/>
                                        <p:tgtEl>
                                          <p:spTgt spid="5"/>
                                        </p:tgtEl>
                                      </p:cBhvr>
                                    </p:animEffect>
                                    <p:anim calcmode="lin" valueType="num">
                                      <p:cBhvr>
                                        <p:cTn id="36" dur="800" decel="100000" fill="hold"/>
                                        <p:tgtEl>
                                          <p:spTgt spid="5"/>
                                        </p:tgtEl>
                                        <p:attrNameLst>
                                          <p:attrName>style.rotation</p:attrName>
                                        </p:attrNameLst>
                                      </p:cBhvr>
                                      <p:tavLst>
                                        <p:tav tm="0">
                                          <p:val>
                                            <p:fltVal val="-90"/>
                                          </p:val>
                                        </p:tav>
                                        <p:tav tm="100000">
                                          <p:val>
                                            <p:fltVal val="0"/>
                                          </p:val>
                                        </p:tav>
                                      </p:tavLst>
                                    </p:anim>
                                    <p:anim calcmode="lin" valueType="num">
                                      <p:cBhvr>
                                        <p:cTn id="37" dur="800" decel="100000" fill="hold"/>
                                        <p:tgtEl>
                                          <p:spTgt spid="5"/>
                                        </p:tgtEl>
                                        <p:attrNameLst>
                                          <p:attrName>ppt_x</p:attrName>
                                        </p:attrNameLst>
                                      </p:cBhvr>
                                      <p:tavLst>
                                        <p:tav tm="0">
                                          <p:val>
                                            <p:strVal val="#ppt_x+0.4"/>
                                          </p:val>
                                        </p:tav>
                                        <p:tav tm="100000">
                                          <p:val>
                                            <p:strVal val="#ppt_x-0.05"/>
                                          </p:val>
                                        </p:tav>
                                      </p:tavLst>
                                    </p:anim>
                                    <p:anim calcmode="lin" valueType="num">
                                      <p:cBhvr>
                                        <p:cTn id="38" dur="800" decel="100000" fill="hold"/>
                                        <p:tgtEl>
                                          <p:spTgt spid="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060848"/>
            <a:ext cx="8208912" cy="2677656"/>
          </a:xfrm>
          <a:prstGeom prst="rect">
            <a:avLst/>
          </a:prstGeom>
        </p:spPr>
        <p:txBody>
          <a:bodyPr wrap="square">
            <a:spAutoFit/>
          </a:bodyPr>
          <a:lstStyle/>
          <a:p>
            <a:pPr algn="just"/>
            <a:r>
              <a:rPr lang="en-US" sz="2800" dirty="0" smtClean="0"/>
              <a:t>Q</a:t>
            </a:r>
            <a:r>
              <a:rPr lang="en-US" sz="2800" dirty="0"/>
              <a:t>-sort scaling was developed to discriminate among a relatively large number of objects quickly. This technique uses a rank order procedure in which objects are sorted into piles based on similarity with respect to some criterion. </a:t>
            </a:r>
          </a:p>
        </p:txBody>
      </p:sp>
      <p:sp>
        <p:nvSpPr>
          <p:cNvPr id="3" name="Rectangle 2"/>
          <p:cNvSpPr/>
          <p:nvPr/>
        </p:nvSpPr>
        <p:spPr>
          <a:xfrm>
            <a:off x="1420473" y="332656"/>
            <a:ext cx="5703805" cy="584776"/>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just"/>
            <a:r>
              <a:rPr lang="en-US" sz="3200" dirty="0">
                <a:solidFill>
                  <a:schemeClr val="tx1"/>
                </a:solidFill>
              </a:rPr>
              <a:t>Q-sort and other procedures</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136904" cy="5693867"/>
          </a:xfrm>
          <a:prstGeom prst="rect">
            <a:avLst/>
          </a:prstGeom>
        </p:spPr>
        <p:txBody>
          <a:bodyPr wrap="square">
            <a:spAutoFit/>
          </a:bodyPr>
          <a:lstStyle/>
          <a:p>
            <a:pPr algn="just"/>
            <a:r>
              <a:rPr lang="en-US" sz="2800" dirty="0"/>
              <a:t>For example, respondents are given 100 attitude statements on individual cards and asked to place them into 11 groups, ranging from ‘most highly agreed with’ to ‘least highly agreed with’. </a:t>
            </a:r>
            <a:endParaRPr lang="en-US" sz="2800" dirty="0" smtClean="0"/>
          </a:p>
          <a:p>
            <a:pPr algn="just"/>
            <a:endParaRPr lang="en-US" sz="2800" dirty="0"/>
          </a:p>
          <a:p>
            <a:pPr algn="just"/>
            <a:r>
              <a:rPr lang="en-US" sz="2800" dirty="0" smtClean="0"/>
              <a:t>The </a:t>
            </a:r>
            <a:r>
              <a:rPr lang="en-US" sz="2800" dirty="0"/>
              <a:t>number of objects to be sorted should not be less than 60 nor more than 140; a reasonable range is 60 to 90 objects.15 The number of objects to be placed in each group is </a:t>
            </a:r>
            <a:r>
              <a:rPr lang="en-US" sz="2800" dirty="0" smtClean="0"/>
              <a:t>pre-specified</a:t>
            </a:r>
            <a:r>
              <a:rPr lang="en-US" sz="2800" dirty="0"/>
              <a:t>, often to result in a roughly normal distribution of objects over the whole set.</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6" name="Straight Arrow Connector 5"/>
          <p:cNvCxnSpPr/>
          <p:nvPr/>
        </p:nvCxnSpPr>
        <p:spPr>
          <a:xfrm>
            <a:off x="6516216"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spTree>
    <p:extLst>
      <p:ext uri="{BB962C8B-B14F-4D97-AF65-F5344CB8AC3E}">
        <p14:creationId xmlns:p14="http://schemas.microsoft.com/office/powerpoint/2010/main" val="2535194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208912" cy="4524315"/>
          </a:xfrm>
          <a:prstGeom prst="rect">
            <a:avLst/>
          </a:prstGeom>
        </p:spPr>
        <p:txBody>
          <a:bodyPr wrap="square">
            <a:spAutoFit/>
          </a:bodyPr>
          <a:lstStyle/>
          <a:p>
            <a:pPr algn="just"/>
            <a:r>
              <a:rPr lang="en-US" sz="3200" dirty="0" smtClean="0"/>
              <a:t>Respondents </a:t>
            </a:r>
            <a:r>
              <a:rPr lang="en-US" sz="3200" dirty="0"/>
              <a:t>using a non-comparative scale employ whatever rating standard seems appropriate to them. </a:t>
            </a:r>
            <a:endParaRPr lang="en-US" sz="3200" dirty="0" smtClean="0"/>
          </a:p>
          <a:p>
            <a:pPr algn="just"/>
            <a:endParaRPr lang="en-US" sz="3200" dirty="0"/>
          </a:p>
          <a:p>
            <a:pPr algn="just"/>
            <a:r>
              <a:rPr lang="en-US" sz="3200" dirty="0" smtClean="0"/>
              <a:t>They </a:t>
            </a:r>
            <a:r>
              <a:rPr lang="en-US" sz="3200" dirty="0"/>
              <a:t>do not compare the object being rated either with another object or to some specified standard, such as ‘your ideal brand’. They evaluate only one object at a </a:t>
            </a:r>
            <a:r>
              <a:rPr lang="en-US" sz="3200" dirty="0" smtClean="0"/>
              <a:t>time.</a:t>
            </a:r>
            <a:endParaRPr lang="en-US" sz="3200" dirty="0"/>
          </a:p>
        </p:txBody>
      </p:sp>
      <p:sp>
        <p:nvSpPr>
          <p:cNvPr id="3" name="Rectangle 2"/>
          <p:cNvSpPr/>
          <p:nvPr/>
        </p:nvSpPr>
        <p:spPr>
          <a:xfrm>
            <a:off x="395536" y="620688"/>
            <a:ext cx="8235623" cy="646331"/>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r-FR" sz="3600" dirty="0">
                <a:solidFill>
                  <a:srgbClr val="000000"/>
                </a:solidFill>
              </a:rPr>
              <a:t>Non-comparative </a:t>
            </a:r>
            <a:r>
              <a:rPr lang="fr-FR" sz="3600" dirty="0" err="1" smtClean="0">
                <a:solidFill>
                  <a:srgbClr val="000000"/>
                </a:solidFill>
              </a:rPr>
              <a:t>Scaling</a:t>
            </a:r>
            <a:r>
              <a:rPr lang="fr-FR" sz="3600" dirty="0" smtClean="0">
                <a:solidFill>
                  <a:srgbClr val="000000"/>
                </a:solidFill>
              </a:rPr>
              <a:t> Techniques</a:t>
            </a:r>
            <a:endParaRPr lang="fr-FR" sz="3600" dirty="0">
              <a:solidFill>
                <a:srgbClr val="000000"/>
              </a:solidFill>
            </a:endParaRP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800" decel="100000"/>
                                        <p:tgtEl>
                                          <p:spTgt spid="2">
                                            <p:txEl>
                                              <p:pRg st="2" end="2"/>
                                            </p:txEl>
                                          </p:spTgt>
                                        </p:tgtEl>
                                      </p:cBhvr>
                                    </p:animEffect>
                                    <p:anim calcmode="lin" valueType="num">
                                      <p:cBhvr>
                                        <p:cTn id="2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2" y="705951"/>
            <a:ext cx="9127611" cy="6180956"/>
          </a:xfrm>
          <a:prstGeom prst="rect">
            <a:avLst/>
          </a:prstGeom>
        </p:spPr>
      </p:pic>
      <p:cxnSp>
        <p:nvCxnSpPr>
          <p:cNvPr id="6" name="Straight Arrow Connector 5"/>
          <p:cNvCxnSpPr/>
          <p:nvPr/>
        </p:nvCxnSpPr>
        <p:spPr>
          <a:xfrm>
            <a:off x="6516216" y="1124744"/>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cxnSp>
        <p:nvCxnSpPr>
          <p:cNvPr id="8" name="Straight Arrow Connector 7"/>
          <p:cNvCxnSpPr/>
          <p:nvPr/>
        </p:nvCxnSpPr>
        <p:spPr>
          <a:xfrm>
            <a:off x="5580112" y="357301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986979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96752"/>
            <a:ext cx="8136904" cy="4401205"/>
          </a:xfrm>
          <a:prstGeom prst="rect">
            <a:avLst/>
          </a:prstGeom>
        </p:spPr>
        <p:txBody>
          <a:bodyPr wrap="square">
            <a:spAutoFit/>
          </a:bodyPr>
          <a:lstStyle/>
          <a:p>
            <a:pPr algn="just"/>
            <a:r>
              <a:rPr lang="en-US" sz="2800" dirty="0" smtClean="0"/>
              <a:t>In </a:t>
            </a:r>
            <a:r>
              <a:rPr lang="en-US" sz="2800" dirty="0"/>
              <a:t>a continuous rating scale, also referred to as a graphic rating scale, respondents rate the objects by placing a mark at the appropriate position on a line that runs from one extreme of the criterion variable to the other. </a:t>
            </a:r>
            <a:endParaRPr lang="en-US" sz="2800" dirty="0" smtClean="0"/>
          </a:p>
          <a:p>
            <a:pPr algn="just"/>
            <a:endParaRPr lang="en-US" sz="2800" dirty="0"/>
          </a:p>
          <a:p>
            <a:pPr algn="just"/>
            <a:r>
              <a:rPr lang="en-US" sz="2800" dirty="0" smtClean="0"/>
              <a:t>Thus</a:t>
            </a:r>
            <a:r>
              <a:rPr lang="en-US" sz="2800" dirty="0"/>
              <a:t>, the respondents are not restricted to selecting from marks previously set by the researcher. The form of the continuous scale may vary considerably.</a:t>
            </a:r>
          </a:p>
        </p:txBody>
      </p:sp>
      <p:sp>
        <p:nvSpPr>
          <p:cNvPr id="3" name="Rectangle 2"/>
          <p:cNvSpPr/>
          <p:nvPr/>
        </p:nvSpPr>
        <p:spPr>
          <a:xfrm>
            <a:off x="1554618" y="260648"/>
            <a:ext cx="5341426" cy="646331"/>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just"/>
            <a:r>
              <a:rPr lang="en-US" sz="3600" dirty="0">
                <a:solidFill>
                  <a:srgbClr val="000000"/>
                </a:solidFill>
              </a:rPr>
              <a:t>Continuous rating scale</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800" decel="100000"/>
                                        <p:tgtEl>
                                          <p:spTgt spid="2">
                                            <p:txEl>
                                              <p:pRg st="0" end="0"/>
                                            </p:txEl>
                                          </p:spTgt>
                                        </p:tgtEl>
                                      </p:cBhvr>
                                    </p:animEffect>
                                    <p:anim calcmode="lin" valueType="num">
                                      <p:cBhvr>
                                        <p:cTn id="2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800" decel="100000"/>
                                        <p:tgtEl>
                                          <p:spTgt spid="2">
                                            <p:txEl>
                                              <p:pRg st="2" end="2"/>
                                            </p:txEl>
                                          </p:spTgt>
                                        </p:tgtEl>
                                      </p:cBhvr>
                                    </p:animEffect>
                                    <p:anim calcmode="lin" valueType="num">
                                      <p:cBhvr>
                                        <p:cTn id="36"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19 at 21.26.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1296144"/>
          </a:xfrm>
          <a:prstGeom prst="rect">
            <a:avLst/>
          </a:prstGeom>
        </p:spPr>
      </p:pic>
      <p:sp>
        <p:nvSpPr>
          <p:cNvPr id="5" name="TextBox 4"/>
          <p:cNvSpPr txBox="1"/>
          <p:nvPr/>
        </p:nvSpPr>
        <p:spPr>
          <a:xfrm>
            <a:off x="827584" y="836712"/>
            <a:ext cx="7848872" cy="523220"/>
          </a:xfrm>
          <a:prstGeom prst="rect">
            <a:avLst/>
          </a:prstGeom>
          <a:noFill/>
        </p:spPr>
        <p:txBody>
          <a:bodyPr wrap="square" rtlCol="0">
            <a:spAutoFit/>
          </a:bodyPr>
          <a:lstStyle/>
          <a:p>
            <a:r>
              <a:rPr lang="en-US" sz="2800" dirty="0" smtClean="0"/>
              <a:t>How would you evaluate our Hotel? </a:t>
            </a:r>
            <a:endParaRPr lang="en-US" sz="2800" dirty="0"/>
          </a:p>
        </p:txBody>
      </p:sp>
      <p:sp>
        <p:nvSpPr>
          <p:cNvPr id="6" name="TextBox 5"/>
          <p:cNvSpPr txBox="1"/>
          <p:nvPr/>
        </p:nvSpPr>
        <p:spPr>
          <a:xfrm>
            <a:off x="179512" y="3429000"/>
            <a:ext cx="8712968" cy="523220"/>
          </a:xfrm>
          <a:prstGeom prst="rect">
            <a:avLst/>
          </a:prstGeom>
          <a:noFill/>
        </p:spPr>
        <p:txBody>
          <a:bodyPr wrap="square" rtlCol="0">
            <a:spAutoFit/>
          </a:bodyPr>
          <a:lstStyle/>
          <a:p>
            <a:r>
              <a:rPr lang="en-US" sz="2800" dirty="0" smtClean="0"/>
              <a:t>How do you compare Coca Cola with Pepsi Cola?</a:t>
            </a:r>
            <a:endParaRPr lang="en-US" sz="2800" dirty="0"/>
          </a:p>
        </p:txBody>
      </p:sp>
      <p:pic>
        <p:nvPicPr>
          <p:cNvPr id="10" name="Picture 9" descr="Screen Shot 2013-10-19 at 21.3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293096"/>
            <a:ext cx="6624736" cy="1081177"/>
          </a:xfrm>
          <a:prstGeom prst="rect">
            <a:avLst/>
          </a:prstGeom>
        </p:spPr>
      </p:pic>
      <p:sp>
        <p:nvSpPr>
          <p:cNvPr id="11" name="TextBox 10"/>
          <p:cNvSpPr txBox="1"/>
          <p:nvPr/>
        </p:nvSpPr>
        <p:spPr>
          <a:xfrm>
            <a:off x="-36512" y="4221088"/>
            <a:ext cx="1619672" cy="830997"/>
          </a:xfrm>
          <a:prstGeom prst="rect">
            <a:avLst/>
          </a:prstGeom>
          <a:noFill/>
        </p:spPr>
        <p:txBody>
          <a:bodyPr wrap="square" rtlCol="0">
            <a:spAutoFit/>
          </a:bodyPr>
          <a:lstStyle/>
          <a:p>
            <a:r>
              <a:rPr lang="en-US" sz="2400" b="1" dirty="0" smtClean="0">
                <a:solidFill>
                  <a:srgbClr val="000000"/>
                </a:solidFill>
              </a:rPr>
              <a:t>Totally Different</a:t>
            </a:r>
            <a:endParaRPr lang="en-US" sz="2400" b="1" dirty="0">
              <a:solidFill>
                <a:srgbClr val="000000"/>
              </a:solidFill>
            </a:endParaRPr>
          </a:p>
        </p:txBody>
      </p:sp>
      <p:sp>
        <p:nvSpPr>
          <p:cNvPr id="12" name="TextBox 11"/>
          <p:cNvSpPr txBox="1"/>
          <p:nvPr/>
        </p:nvSpPr>
        <p:spPr>
          <a:xfrm>
            <a:off x="7956376" y="4221088"/>
            <a:ext cx="1619672" cy="830997"/>
          </a:xfrm>
          <a:prstGeom prst="rect">
            <a:avLst/>
          </a:prstGeom>
          <a:noFill/>
        </p:spPr>
        <p:txBody>
          <a:bodyPr wrap="square" rtlCol="0">
            <a:spAutoFit/>
          </a:bodyPr>
          <a:lstStyle/>
          <a:p>
            <a:r>
              <a:rPr lang="en-US" sz="2400" b="1" dirty="0" smtClean="0">
                <a:solidFill>
                  <a:srgbClr val="000000"/>
                </a:solidFill>
              </a:rPr>
              <a:t>Totally Same</a:t>
            </a:r>
            <a:endParaRPr lang="en-US" sz="2400" b="1" dirty="0">
              <a:solidFill>
                <a:srgbClr val="000000"/>
              </a:solidFill>
            </a:endParaRP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800" decel="100000"/>
                                        <p:tgtEl>
                                          <p:spTgt spid="11"/>
                                        </p:tgtEl>
                                      </p:cBhvr>
                                    </p:animEffect>
                                    <p:anim calcmode="lin" valueType="num">
                                      <p:cBhvr>
                                        <p:cTn id="46" dur="800" decel="100000" fill="hold"/>
                                        <p:tgtEl>
                                          <p:spTgt spid="11"/>
                                        </p:tgtEl>
                                        <p:attrNameLst>
                                          <p:attrName>style.rotation</p:attrName>
                                        </p:attrNameLst>
                                      </p:cBhvr>
                                      <p:tavLst>
                                        <p:tav tm="0">
                                          <p:val>
                                            <p:fltVal val="-90"/>
                                          </p:val>
                                        </p:tav>
                                        <p:tav tm="100000">
                                          <p:val>
                                            <p:fltVal val="0"/>
                                          </p:val>
                                        </p:tav>
                                      </p:tavLst>
                                    </p:anim>
                                    <p:anim calcmode="lin" valueType="num">
                                      <p:cBhvr>
                                        <p:cTn id="47" dur="800" decel="100000" fill="hold"/>
                                        <p:tgtEl>
                                          <p:spTgt spid="11"/>
                                        </p:tgtEl>
                                        <p:attrNameLst>
                                          <p:attrName>ppt_x</p:attrName>
                                        </p:attrNameLst>
                                      </p:cBhvr>
                                      <p:tavLst>
                                        <p:tav tm="0">
                                          <p:val>
                                            <p:strVal val="#ppt_x+0.4"/>
                                          </p:val>
                                        </p:tav>
                                        <p:tav tm="100000">
                                          <p:val>
                                            <p:strVal val="#ppt_x-0.05"/>
                                          </p:val>
                                        </p:tav>
                                      </p:tavLst>
                                    </p:anim>
                                    <p:anim calcmode="lin" valueType="num">
                                      <p:cBhvr>
                                        <p:cTn id="48" dur="800" decel="100000" fill="hold"/>
                                        <p:tgtEl>
                                          <p:spTgt spid="11"/>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800" decel="100000"/>
                                        <p:tgtEl>
                                          <p:spTgt spid="12"/>
                                        </p:tgtEl>
                                      </p:cBhvr>
                                    </p:animEffect>
                                    <p:anim calcmode="lin" valueType="num">
                                      <p:cBhvr>
                                        <p:cTn id="56" dur="800" decel="100000" fill="hold"/>
                                        <p:tgtEl>
                                          <p:spTgt spid="12"/>
                                        </p:tgtEl>
                                        <p:attrNameLst>
                                          <p:attrName>style.rotation</p:attrName>
                                        </p:attrNameLst>
                                      </p:cBhvr>
                                      <p:tavLst>
                                        <p:tav tm="0">
                                          <p:val>
                                            <p:fltVal val="-90"/>
                                          </p:val>
                                        </p:tav>
                                        <p:tav tm="100000">
                                          <p:val>
                                            <p:fltVal val="0"/>
                                          </p:val>
                                        </p:tav>
                                      </p:tavLst>
                                    </p:anim>
                                    <p:anim calcmode="lin" valueType="num">
                                      <p:cBhvr>
                                        <p:cTn id="57" dur="800" decel="100000" fill="hold"/>
                                        <p:tgtEl>
                                          <p:spTgt spid="12"/>
                                        </p:tgtEl>
                                        <p:attrNameLst>
                                          <p:attrName>ppt_x</p:attrName>
                                        </p:attrNameLst>
                                      </p:cBhvr>
                                      <p:tavLst>
                                        <p:tav tm="0">
                                          <p:val>
                                            <p:strVal val="#ppt_x+0.4"/>
                                          </p:val>
                                        </p:tav>
                                        <p:tav tm="100000">
                                          <p:val>
                                            <p:strVal val="#ppt_x-0.05"/>
                                          </p:val>
                                        </p:tav>
                                      </p:tavLst>
                                    </p:anim>
                                    <p:anim calcmode="lin" valueType="num">
                                      <p:cBhvr>
                                        <p:cTn id="58" dur="800" decel="100000" fill="hold"/>
                                        <p:tgtEl>
                                          <p:spTgt spid="1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332656"/>
            <a:ext cx="8064896" cy="4708982"/>
          </a:xfrm>
          <a:prstGeom prst="rect">
            <a:avLst/>
          </a:prstGeom>
        </p:spPr>
        <p:txBody>
          <a:bodyPr wrap="square">
            <a:spAutoFit/>
          </a:bodyPr>
          <a:lstStyle/>
          <a:p>
            <a:pPr algn="just"/>
            <a:r>
              <a:rPr lang="it-IT" sz="4800" dirty="0" err="1">
                <a:solidFill>
                  <a:srgbClr val="FF0000"/>
                </a:solidFill>
              </a:rPr>
              <a:t>Nominal</a:t>
            </a:r>
            <a:r>
              <a:rPr lang="it-IT" sz="4800" dirty="0">
                <a:solidFill>
                  <a:srgbClr val="FF0000"/>
                </a:solidFill>
              </a:rPr>
              <a:t> scale</a:t>
            </a:r>
          </a:p>
          <a:p>
            <a:pPr algn="just"/>
            <a:r>
              <a:rPr lang="en-US" sz="2800" dirty="0"/>
              <a:t>A nominal scale is a figurative </a:t>
            </a:r>
            <a:r>
              <a:rPr lang="en-US" sz="2800" dirty="0" err="1"/>
              <a:t>labelling</a:t>
            </a:r>
            <a:r>
              <a:rPr lang="en-US" sz="2800" dirty="0"/>
              <a:t> </a:t>
            </a:r>
            <a:r>
              <a:rPr lang="en-US" sz="2800" dirty="0" smtClean="0"/>
              <a:t>scheme</a:t>
            </a:r>
            <a:r>
              <a:rPr lang="en-US" sz="1600" dirty="0" smtClean="0"/>
              <a:t>(plan)</a:t>
            </a:r>
            <a:r>
              <a:rPr lang="en-US" sz="2800" dirty="0" smtClean="0"/>
              <a:t>in </a:t>
            </a:r>
            <a:r>
              <a:rPr lang="en-US" sz="2800" dirty="0"/>
              <a:t>which the numbers serve only as </a:t>
            </a:r>
            <a:r>
              <a:rPr lang="en-US" sz="2800" dirty="0" smtClean="0"/>
              <a:t>labels </a:t>
            </a:r>
            <a:r>
              <a:rPr lang="en-US" sz="2800" dirty="0"/>
              <a:t>for identifying and classifying objects. </a:t>
            </a:r>
            <a:endParaRPr lang="en-US" sz="2800" dirty="0" smtClean="0"/>
          </a:p>
          <a:p>
            <a:pPr algn="just"/>
            <a:endParaRPr lang="en-US" sz="2800" dirty="0"/>
          </a:p>
          <a:p>
            <a:pPr algn="just"/>
            <a:r>
              <a:rPr lang="en-US" sz="2800" dirty="0" smtClean="0"/>
              <a:t>For </a:t>
            </a:r>
            <a:r>
              <a:rPr lang="en-US" sz="2800" dirty="0"/>
              <a:t>example, the numbers assigned to the respondents in a study </a:t>
            </a:r>
            <a:r>
              <a:rPr lang="en-US" sz="2800" dirty="0" smtClean="0"/>
              <a:t>constitute(</a:t>
            </a:r>
            <a:r>
              <a:rPr lang="en-US" sz="2800" dirty="0" err="1" smtClean="0"/>
              <a:t>oluşturmak</a:t>
            </a:r>
            <a:r>
              <a:rPr lang="en-US" sz="2800" dirty="0" smtClean="0"/>
              <a:t>)a </a:t>
            </a:r>
            <a:r>
              <a:rPr lang="en-US" sz="2800" dirty="0"/>
              <a:t>nominal scale, thus a female respondent may be assigned a number 1 and a male respondent 2.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620688"/>
            <a:ext cx="9127611" cy="6180956"/>
          </a:xfrm>
          <a:prstGeom prst="rect">
            <a:avLst/>
          </a:prstGeom>
        </p:spPr>
      </p:pic>
      <p:cxnSp>
        <p:nvCxnSpPr>
          <p:cNvPr id="6" name="Straight Arrow Connector 5"/>
          <p:cNvCxnSpPr/>
          <p:nvPr/>
        </p:nvCxnSpPr>
        <p:spPr>
          <a:xfrm>
            <a:off x="5940152" y="501317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cxnSp>
        <p:nvCxnSpPr>
          <p:cNvPr id="8" name="Straight Arrow Connector 7"/>
          <p:cNvCxnSpPr/>
          <p:nvPr/>
        </p:nvCxnSpPr>
        <p:spPr>
          <a:xfrm>
            <a:off x="7452320" y="357301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50882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208912" cy="5016757"/>
          </a:xfrm>
          <a:prstGeom prst="rect">
            <a:avLst/>
          </a:prstGeom>
        </p:spPr>
        <p:txBody>
          <a:bodyPr wrap="square">
            <a:spAutoFit/>
          </a:bodyPr>
          <a:lstStyle/>
          <a:p>
            <a:pPr algn="just"/>
            <a:r>
              <a:rPr lang="en-US" sz="3200" b="1" dirty="0" err="1">
                <a:solidFill>
                  <a:srgbClr val="AA5816"/>
                </a:solidFill>
              </a:rPr>
              <a:t>Likert</a:t>
            </a:r>
            <a:r>
              <a:rPr lang="en-US" sz="3200" b="1" dirty="0">
                <a:solidFill>
                  <a:srgbClr val="AA5816"/>
                </a:solidFill>
              </a:rPr>
              <a:t> scale </a:t>
            </a:r>
            <a:endParaRPr lang="en-US" sz="3200" b="1" dirty="0" smtClean="0">
              <a:solidFill>
                <a:srgbClr val="AA5816"/>
              </a:solidFill>
            </a:endParaRPr>
          </a:p>
          <a:p>
            <a:pPr algn="just"/>
            <a:r>
              <a:rPr lang="en-US" sz="3200" dirty="0" smtClean="0"/>
              <a:t>is </a:t>
            </a:r>
            <a:r>
              <a:rPr lang="en-US" sz="3200" dirty="0"/>
              <a:t>a widely used rating scale that requires the respondents to indicate a degree of agreement or disagreement </a:t>
            </a:r>
            <a:r>
              <a:rPr lang="en-US" sz="3200" dirty="0" smtClean="0"/>
              <a:t>with each of a series of statements about the stimulus objects.</a:t>
            </a:r>
            <a:endParaRPr lang="en-US" sz="3200" dirty="0"/>
          </a:p>
          <a:p>
            <a:pPr algn="just"/>
            <a:endParaRPr lang="en-US" sz="3200" dirty="0" smtClean="0"/>
          </a:p>
          <a:p>
            <a:pPr algn="just"/>
            <a:r>
              <a:rPr lang="en-US" sz="3200" dirty="0" smtClean="0"/>
              <a:t>Typically</a:t>
            </a:r>
            <a:r>
              <a:rPr lang="en-US" sz="3200" dirty="0"/>
              <a:t>, each scale item has five response categories, ranging from ‘strongly disagree’ to ‘strongly agree’.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800" decel="100000"/>
                                        <p:tgtEl>
                                          <p:spTgt spid="2">
                                            <p:txEl>
                                              <p:pRg st="1" end="1"/>
                                            </p:txEl>
                                          </p:spTgt>
                                        </p:tgtEl>
                                      </p:cBhvr>
                                    </p:animEffect>
                                    <p:anim calcmode="lin" valueType="num">
                                      <p:cBhvr>
                                        <p:cTn id="2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800" decel="100000"/>
                                        <p:tgtEl>
                                          <p:spTgt spid="2">
                                            <p:txEl>
                                              <p:pRg st="3" end="3"/>
                                            </p:txEl>
                                          </p:spTgt>
                                        </p:tgtEl>
                                      </p:cBhvr>
                                    </p:animEffect>
                                    <p:anim calcmode="lin" valueType="num">
                                      <p:cBhvr>
                                        <p:cTn id="36"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132856"/>
            <a:ext cx="7416824" cy="1384995"/>
          </a:xfrm>
          <a:prstGeom prst="rect">
            <a:avLst/>
          </a:prstGeom>
          <a:noFill/>
        </p:spPr>
        <p:txBody>
          <a:bodyPr wrap="square" rtlCol="0">
            <a:spAutoFit/>
          </a:bodyPr>
          <a:lstStyle/>
          <a:p>
            <a:pPr algn="just"/>
            <a:r>
              <a:rPr lang="en-US" sz="2800" dirty="0" err="1" smtClean="0"/>
              <a:t>Likert</a:t>
            </a:r>
            <a:r>
              <a:rPr lang="en-US" sz="2800" dirty="0" smtClean="0"/>
              <a:t> scale is not a kind of question. It is a scale which measures an attitude or behavior.</a:t>
            </a:r>
            <a:endParaRPr lang="en-US" sz="28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9 at 23.0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92696"/>
            <a:ext cx="9144000" cy="5414934"/>
          </a:xfrm>
          <a:prstGeom prst="rect">
            <a:avLst/>
          </a:prstGeom>
        </p:spPr>
      </p:pic>
      <p:sp>
        <p:nvSpPr>
          <p:cNvPr id="3" name="TextBox 2"/>
          <p:cNvSpPr txBox="1"/>
          <p:nvPr/>
        </p:nvSpPr>
        <p:spPr>
          <a:xfrm>
            <a:off x="755576" y="188640"/>
            <a:ext cx="1728192" cy="461665"/>
          </a:xfrm>
          <a:prstGeom prst="rect">
            <a:avLst/>
          </a:prstGeom>
          <a:noFill/>
        </p:spPr>
        <p:txBody>
          <a:bodyPr wrap="square" rtlCol="0">
            <a:spAutoFit/>
          </a:bodyPr>
          <a:lstStyle/>
          <a:p>
            <a:r>
              <a:rPr lang="en-US" sz="2400" dirty="0" smtClean="0">
                <a:solidFill>
                  <a:schemeClr val="accent3">
                    <a:lumMod val="75000"/>
                  </a:schemeClr>
                </a:solidFill>
              </a:rPr>
              <a:t>Example</a:t>
            </a:r>
            <a:endParaRPr lang="en-US" sz="2400" dirty="0">
              <a:solidFill>
                <a:schemeClr val="accent3">
                  <a:lumMod val="75000"/>
                </a:schemeClr>
              </a:solidFill>
            </a:endParaRPr>
          </a:p>
        </p:txBody>
      </p:sp>
      <p:sp>
        <p:nvSpPr>
          <p:cNvPr id="5" name="TextBox 4"/>
          <p:cNvSpPr txBox="1"/>
          <p:nvPr/>
        </p:nvSpPr>
        <p:spPr>
          <a:xfrm>
            <a:off x="3851920" y="548680"/>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6" name="TextBox 5"/>
          <p:cNvSpPr txBox="1"/>
          <p:nvPr/>
        </p:nvSpPr>
        <p:spPr>
          <a:xfrm>
            <a:off x="611560" y="2780928"/>
            <a:ext cx="576064"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539552" y="2780928"/>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9" name="TextBox 8"/>
          <p:cNvSpPr txBox="1"/>
          <p:nvPr/>
        </p:nvSpPr>
        <p:spPr>
          <a:xfrm>
            <a:off x="539552" y="3429000"/>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10" name="TextBox 9"/>
          <p:cNvSpPr txBox="1"/>
          <p:nvPr/>
        </p:nvSpPr>
        <p:spPr>
          <a:xfrm>
            <a:off x="971600" y="4365104"/>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11" name="TextBox 10"/>
          <p:cNvSpPr txBox="1"/>
          <p:nvPr/>
        </p:nvSpPr>
        <p:spPr>
          <a:xfrm>
            <a:off x="539552" y="4797152"/>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12" name="TextBox 11"/>
          <p:cNvSpPr txBox="1"/>
          <p:nvPr/>
        </p:nvSpPr>
        <p:spPr>
          <a:xfrm>
            <a:off x="827584" y="5661248"/>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6" name="Straight Arrow Connector 5"/>
          <p:cNvCxnSpPr/>
          <p:nvPr/>
        </p:nvCxnSpPr>
        <p:spPr>
          <a:xfrm>
            <a:off x="6948264" y="501317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cxnSp>
        <p:nvCxnSpPr>
          <p:cNvPr id="8" name="Straight Arrow Connector 7"/>
          <p:cNvCxnSpPr/>
          <p:nvPr/>
        </p:nvCxnSpPr>
        <p:spPr>
          <a:xfrm>
            <a:off x="7452320" y="357301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49390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776864" cy="3970318"/>
          </a:xfrm>
          <a:prstGeom prst="rect">
            <a:avLst/>
          </a:prstGeom>
        </p:spPr>
        <p:txBody>
          <a:bodyPr wrap="square">
            <a:spAutoFit/>
          </a:bodyPr>
          <a:lstStyle/>
          <a:p>
            <a:pPr algn="just"/>
            <a:r>
              <a:rPr lang="en-US" sz="2800" dirty="0" smtClean="0"/>
              <a:t>The </a:t>
            </a:r>
            <a:r>
              <a:rPr lang="en-US" sz="2800" dirty="0"/>
              <a:t>semantic differential is a seven-point rating scale with end points associated with bipolar labels that have semantic meaning. </a:t>
            </a:r>
            <a:endParaRPr lang="en-US" sz="2800" dirty="0" smtClean="0"/>
          </a:p>
          <a:p>
            <a:pPr algn="just"/>
            <a:endParaRPr lang="en-US" sz="2800" dirty="0"/>
          </a:p>
          <a:p>
            <a:pPr algn="just"/>
            <a:r>
              <a:rPr lang="en-US" sz="2800" dirty="0" smtClean="0"/>
              <a:t>In </a:t>
            </a:r>
            <a:r>
              <a:rPr lang="en-US" sz="2800" dirty="0"/>
              <a:t>a typical application, respondents rate objects on a number of </a:t>
            </a:r>
            <a:r>
              <a:rPr lang="en-US" sz="2800" dirty="0" err="1"/>
              <a:t>itemised</a:t>
            </a:r>
            <a:r>
              <a:rPr lang="en-US" sz="2800" dirty="0"/>
              <a:t>, seven-point rating scales bounded at each end by one of two bipolar adjectives, such as ‘cold’ and ‘warm’.</a:t>
            </a:r>
          </a:p>
        </p:txBody>
      </p:sp>
      <p:sp>
        <p:nvSpPr>
          <p:cNvPr id="3" name="Rectangle 2"/>
          <p:cNvSpPr/>
          <p:nvPr/>
        </p:nvSpPr>
        <p:spPr>
          <a:xfrm>
            <a:off x="611560" y="548680"/>
            <a:ext cx="4863305" cy="523220"/>
          </a:xfrm>
          <a:prstGeom prst="rect">
            <a:avLst/>
          </a:prstGeom>
        </p:spPr>
        <p:txBody>
          <a:bodyPr wrap="none">
            <a:spAutoFit/>
          </a:bodyPr>
          <a:lstStyle/>
          <a:p>
            <a:r>
              <a:rPr lang="en-US" sz="2800" b="1" dirty="0">
                <a:solidFill>
                  <a:srgbClr val="AA5816"/>
                </a:solidFill>
              </a:rPr>
              <a:t>Semantic differential scale</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800" decel="100000"/>
                                        <p:tgtEl>
                                          <p:spTgt spid="2">
                                            <p:txEl>
                                              <p:pRg st="0" end="0"/>
                                            </p:txEl>
                                          </p:spTgt>
                                        </p:tgtEl>
                                      </p:cBhvr>
                                    </p:animEffect>
                                    <p:anim calcmode="lin" valueType="num">
                                      <p:cBhvr>
                                        <p:cTn id="1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800" decel="100000"/>
                                        <p:tgtEl>
                                          <p:spTgt spid="2">
                                            <p:txEl>
                                              <p:pRg st="2" end="2"/>
                                            </p:txEl>
                                          </p:spTgt>
                                        </p:tgtEl>
                                      </p:cBhvr>
                                    </p:animEffect>
                                    <p:anim calcmode="lin" valueType="num">
                                      <p:cBhvr>
                                        <p:cTn id="2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9 at 23.16.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608512"/>
          </a:xfrm>
          <a:prstGeom prst="rect">
            <a:avLst/>
          </a:prstGeom>
        </p:spPr>
      </p:pic>
      <p:sp>
        <p:nvSpPr>
          <p:cNvPr id="3" name="TextBox 2"/>
          <p:cNvSpPr txBox="1"/>
          <p:nvPr/>
        </p:nvSpPr>
        <p:spPr>
          <a:xfrm>
            <a:off x="1187624" y="1052736"/>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4" name="TextBox 3"/>
          <p:cNvSpPr txBox="1"/>
          <p:nvPr/>
        </p:nvSpPr>
        <p:spPr>
          <a:xfrm>
            <a:off x="1763688" y="1916832"/>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
        <p:nvSpPr>
          <p:cNvPr id="5" name="TextBox 4"/>
          <p:cNvSpPr txBox="1"/>
          <p:nvPr/>
        </p:nvSpPr>
        <p:spPr>
          <a:xfrm>
            <a:off x="35496" y="2924944"/>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188640"/>
            <a:ext cx="3241891" cy="50270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sz="4000" baseline="30000" dirty="0" err="1"/>
              <a:t>S</a:t>
            </a:r>
            <a:r>
              <a:rPr lang="fr-FR" sz="4000" baseline="30000" dirty="0" err="1" smtClean="0"/>
              <a:t>caling</a:t>
            </a:r>
            <a:r>
              <a:rPr lang="fr-FR" sz="4000" baseline="30000" dirty="0" smtClean="0"/>
              <a:t> </a:t>
            </a:r>
            <a:r>
              <a:rPr lang="fr-FR" sz="4000" baseline="30000" dirty="0"/>
              <a:t>techniques</a:t>
            </a:r>
            <a:endParaRPr lang="en-US" sz="4000" dirty="0"/>
          </a:p>
        </p:txBody>
      </p:sp>
      <p:pic>
        <p:nvPicPr>
          <p:cNvPr id="3" name="Picture 2" descr="Screen Shot 2013-10-13 at 22.5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 y="836712"/>
            <a:ext cx="9127611" cy="6180956"/>
          </a:xfrm>
          <a:prstGeom prst="rect">
            <a:avLst/>
          </a:prstGeom>
        </p:spPr>
      </p:pic>
      <p:cxnSp>
        <p:nvCxnSpPr>
          <p:cNvPr id="6" name="Straight Arrow Connector 5"/>
          <p:cNvCxnSpPr/>
          <p:nvPr/>
        </p:nvCxnSpPr>
        <p:spPr>
          <a:xfrm>
            <a:off x="7884368" y="501317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1115616" y="4581128"/>
            <a:ext cx="2794000" cy="1854200"/>
          </a:xfrm>
          <a:prstGeom prst="rect">
            <a:avLst/>
          </a:prstGeom>
        </p:spPr>
      </p:pic>
      <p:cxnSp>
        <p:nvCxnSpPr>
          <p:cNvPr id="8" name="Straight Arrow Connector 7"/>
          <p:cNvCxnSpPr/>
          <p:nvPr/>
        </p:nvCxnSpPr>
        <p:spPr>
          <a:xfrm>
            <a:off x="7452320" y="3573016"/>
            <a:ext cx="432048" cy="1008112"/>
          </a:xfrm>
          <a:prstGeom prst="straightConnector1">
            <a:avLst/>
          </a:prstGeom>
          <a:ln w="76200" cmpd="sng">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95275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708920"/>
            <a:ext cx="7848872" cy="3046988"/>
          </a:xfrm>
          <a:prstGeom prst="rect">
            <a:avLst/>
          </a:prstGeom>
        </p:spPr>
        <p:txBody>
          <a:bodyPr wrap="square">
            <a:spAutoFit/>
          </a:bodyPr>
          <a:lstStyle/>
          <a:p>
            <a:pPr algn="just"/>
            <a:r>
              <a:rPr lang="en-US" sz="3200" dirty="0" smtClean="0"/>
              <a:t>The </a:t>
            </a:r>
            <a:r>
              <a:rPr lang="en-US" sz="3200" dirty="0" err="1"/>
              <a:t>Stapel</a:t>
            </a:r>
            <a:r>
              <a:rPr lang="en-US" sz="3200" dirty="0"/>
              <a:t> scale, named after its developer, Jan </a:t>
            </a:r>
            <a:r>
              <a:rPr lang="en-US" sz="3200" dirty="0" err="1"/>
              <a:t>Stapel</a:t>
            </a:r>
            <a:r>
              <a:rPr lang="en-US" sz="3200" dirty="0"/>
              <a:t>, is a unipolar rating scale with 10 categories numbered from –5 to +5, without a neutral point (zero)</a:t>
            </a:r>
            <a:r>
              <a:rPr lang="en-US" sz="3200" dirty="0" smtClean="0"/>
              <a:t>. </a:t>
            </a:r>
            <a:r>
              <a:rPr lang="en-US" sz="3200" dirty="0"/>
              <a:t>This scale is usually presented vertically. </a:t>
            </a:r>
          </a:p>
        </p:txBody>
      </p:sp>
      <p:sp>
        <p:nvSpPr>
          <p:cNvPr id="3" name="Rectangle 2"/>
          <p:cNvSpPr/>
          <p:nvPr/>
        </p:nvSpPr>
        <p:spPr>
          <a:xfrm>
            <a:off x="539552" y="548680"/>
            <a:ext cx="2839690" cy="646331"/>
          </a:xfrm>
          <a:prstGeom prst="rect">
            <a:avLst/>
          </a:prstGeom>
        </p:spPr>
        <p:txBody>
          <a:bodyPr wrap="none">
            <a:spAutoFit/>
          </a:bodyPr>
          <a:lstStyle/>
          <a:p>
            <a:pPr algn="just"/>
            <a:r>
              <a:rPr lang="it-IT" sz="3600" dirty="0" err="1">
                <a:solidFill>
                  <a:srgbClr val="800000"/>
                </a:solidFill>
              </a:rPr>
              <a:t>Stapel</a:t>
            </a:r>
            <a:r>
              <a:rPr lang="it-IT" sz="3600" dirty="0">
                <a:solidFill>
                  <a:srgbClr val="800000"/>
                </a:solidFill>
              </a:rPr>
              <a:t> scale</a:t>
            </a:r>
          </a:p>
        </p:txBody>
      </p:sp>
      <p:pic>
        <p:nvPicPr>
          <p:cNvPr id="4" name="Picture 3"/>
          <p:cNvPicPr>
            <a:picLocks noChangeAspect="1"/>
          </p:cNvPicPr>
          <p:nvPr/>
        </p:nvPicPr>
        <p:blipFill>
          <a:blip r:embed="rId2"/>
          <a:stretch>
            <a:fillRect/>
          </a:stretch>
        </p:blipFill>
        <p:spPr>
          <a:xfrm>
            <a:off x="5724128" y="980728"/>
            <a:ext cx="2032000" cy="1549400"/>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800" decel="100000"/>
                                        <p:tgtEl>
                                          <p:spTgt spid="2">
                                            <p:txEl>
                                              <p:pRg st="0" end="0"/>
                                            </p:txEl>
                                          </p:spTgt>
                                        </p:tgtEl>
                                      </p:cBhvr>
                                    </p:animEffect>
                                    <p:anim calcmode="lin" valueType="num">
                                      <p:cBhvr>
                                        <p:cTn id="26"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8136904" cy="4031873"/>
          </a:xfrm>
          <a:prstGeom prst="rect">
            <a:avLst/>
          </a:prstGeom>
        </p:spPr>
        <p:txBody>
          <a:bodyPr wrap="square">
            <a:spAutoFit/>
          </a:bodyPr>
          <a:lstStyle/>
          <a:p>
            <a:pPr algn="just"/>
            <a:r>
              <a:rPr lang="en-US" sz="3200" dirty="0"/>
              <a:t>Respondents are asked to indicate by selecting an </a:t>
            </a:r>
            <a:r>
              <a:rPr lang="en-US" sz="3200" dirty="0" smtClean="0"/>
              <a:t>appropriate </a:t>
            </a:r>
            <a:r>
              <a:rPr lang="en-US" sz="3200" dirty="0"/>
              <a:t>numerical response category how accurately or inaccurately each term describes the object. </a:t>
            </a:r>
            <a:endParaRPr lang="en-US" sz="3200" dirty="0" smtClean="0"/>
          </a:p>
          <a:p>
            <a:pPr algn="just"/>
            <a:endParaRPr lang="en-US" sz="3200" dirty="0"/>
          </a:p>
          <a:p>
            <a:pPr algn="just"/>
            <a:r>
              <a:rPr lang="en-US" sz="3200" dirty="0" smtClean="0"/>
              <a:t>The </a:t>
            </a:r>
            <a:r>
              <a:rPr lang="en-US" sz="3200" dirty="0"/>
              <a:t>higher the number, the more accurately the term describes the </a:t>
            </a:r>
            <a:r>
              <a:rPr lang="en-US" sz="3200" dirty="0" smtClean="0"/>
              <a:t>object.</a:t>
            </a:r>
            <a:endParaRPr lang="en-US" sz="32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8280920" cy="5078314"/>
          </a:xfrm>
          <a:prstGeom prst="rect">
            <a:avLst/>
          </a:prstGeom>
        </p:spPr>
        <p:txBody>
          <a:bodyPr wrap="square">
            <a:spAutoFit/>
          </a:bodyPr>
          <a:lstStyle/>
          <a:p>
            <a:pPr algn="just"/>
            <a:r>
              <a:rPr lang="en-US" sz="3600" dirty="0"/>
              <a:t>When a nominal scale is used for the purpose of identification, there is a strict one-to-one correspondence between the numbers and the objects. </a:t>
            </a:r>
            <a:endParaRPr lang="en-US" sz="3600" dirty="0" smtClean="0"/>
          </a:p>
          <a:p>
            <a:pPr algn="just"/>
            <a:endParaRPr lang="en-US" sz="3600" dirty="0"/>
          </a:p>
          <a:p>
            <a:pPr algn="just"/>
            <a:r>
              <a:rPr lang="en-US" sz="3600" dirty="0" smtClean="0"/>
              <a:t>Each </a:t>
            </a:r>
            <a:r>
              <a:rPr lang="en-US" sz="3600" dirty="0"/>
              <a:t>number is assigned to only one object, and each object has only one number assigned to it.</a:t>
            </a:r>
          </a:p>
        </p:txBody>
      </p:sp>
    </p:spTree>
    <p:extLst>
      <p:ext uri="{BB962C8B-B14F-4D97-AF65-F5344CB8AC3E}">
        <p14:creationId xmlns:p14="http://schemas.microsoft.com/office/powerpoint/2010/main" val="3508505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
                                        <p:tgtEl>
                                          <p:spTgt spid="2">
                                            <p:txEl>
                                              <p:pRg st="2" end="2"/>
                                            </p:txEl>
                                          </p:spTgt>
                                        </p:tgtEl>
                                      </p:cBhvr>
                                    </p:animEffect>
                                    <p:anim calcmode="lin" valueType="num">
                                      <p:cBhvr>
                                        <p:cTn id="17"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0-20 at 19.16.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4412528"/>
          </a:xfrm>
          <a:prstGeom prst="rect">
            <a:avLst/>
          </a:prstGeom>
        </p:spPr>
      </p:pic>
      <p:sp>
        <p:nvSpPr>
          <p:cNvPr id="4" name="TextBox 3"/>
          <p:cNvSpPr txBox="1"/>
          <p:nvPr/>
        </p:nvSpPr>
        <p:spPr>
          <a:xfrm>
            <a:off x="5508104" y="2204864"/>
            <a:ext cx="7920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0 at 19.16.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6312437" cy="6213153"/>
          </a:xfrm>
          <a:prstGeom prst="rect">
            <a:avLst/>
          </a:prstGeom>
        </p:spPr>
      </p:pic>
      <p:sp>
        <p:nvSpPr>
          <p:cNvPr id="3" name="TextBox 2"/>
          <p:cNvSpPr txBox="1"/>
          <p:nvPr/>
        </p:nvSpPr>
        <p:spPr>
          <a:xfrm>
            <a:off x="3419872" y="620688"/>
            <a:ext cx="11521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708920"/>
            <a:ext cx="5832648"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4000" b="1" dirty="0" smtClean="0">
                <a:solidFill>
                  <a:schemeClr val="tx1"/>
                </a:solidFill>
              </a:rPr>
              <a:t>Reliability and Validity</a:t>
            </a:r>
            <a:endParaRPr lang="en-US" sz="4000" b="1" dirty="0">
              <a:solidFill>
                <a:schemeClr val="tx1"/>
              </a:solidFill>
            </a:endParaRP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2"/>
            <a:ext cx="8280920" cy="4524315"/>
          </a:xfrm>
          <a:prstGeom prst="rect">
            <a:avLst/>
          </a:prstGeom>
        </p:spPr>
        <p:txBody>
          <a:bodyPr wrap="square">
            <a:spAutoFit/>
          </a:bodyPr>
          <a:lstStyle/>
          <a:p>
            <a:pPr algn="just"/>
            <a:r>
              <a:rPr lang="en-US" sz="3200" b="1" dirty="0">
                <a:solidFill>
                  <a:schemeClr val="accent3"/>
                </a:solidFill>
              </a:rPr>
              <a:t>Reliability</a:t>
            </a:r>
            <a:r>
              <a:rPr lang="en-US" sz="3200" dirty="0"/>
              <a:t> refers to the extent to which a scale produces consistent results if repeated measurements are made</a:t>
            </a:r>
            <a:r>
              <a:rPr lang="en-US" sz="3200" dirty="0" smtClean="0"/>
              <a:t>. </a:t>
            </a:r>
          </a:p>
          <a:p>
            <a:pPr algn="just"/>
            <a:endParaRPr lang="en-US" sz="3200" dirty="0"/>
          </a:p>
          <a:p>
            <a:pPr algn="just"/>
            <a:r>
              <a:rPr lang="en-US" sz="3200" dirty="0" smtClean="0"/>
              <a:t>Systematic </a:t>
            </a:r>
            <a:r>
              <a:rPr lang="en-US" sz="3200" dirty="0"/>
              <a:t>sources of error do not have an adverse impact on reliability, because they affect the measurement in a constant way and do not lead to inconsistency. </a:t>
            </a:r>
          </a:p>
        </p:txBody>
      </p:sp>
      <p:pic>
        <p:nvPicPr>
          <p:cNvPr id="3" name="Picture 2"/>
          <p:cNvPicPr>
            <a:picLocks noChangeAspect="1"/>
          </p:cNvPicPr>
          <p:nvPr/>
        </p:nvPicPr>
        <p:blipFill>
          <a:blip r:embed="rId2"/>
          <a:stretch>
            <a:fillRect/>
          </a:stretch>
        </p:blipFill>
        <p:spPr>
          <a:xfrm>
            <a:off x="4067318" y="4077072"/>
            <a:ext cx="5113194" cy="2780927"/>
          </a:xfrm>
          <a:prstGeom prst="rect">
            <a:avLst/>
          </a:prstGeom>
        </p:spPr>
      </p:pic>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2656"/>
            <a:ext cx="8280920" cy="5016757"/>
          </a:xfrm>
          <a:prstGeom prst="rect">
            <a:avLst/>
          </a:prstGeom>
        </p:spPr>
        <p:txBody>
          <a:bodyPr wrap="square">
            <a:spAutoFit/>
          </a:bodyPr>
          <a:lstStyle/>
          <a:p>
            <a:pPr algn="just"/>
            <a:r>
              <a:rPr lang="en-US" sz="3200" dirty="0"/>
              <a:t>Reliability is assessed by determining the proportion of systematic variation in a scale. This is done by determining the association between scores obtained from </a:t>
            </a:r>
            <a:r>
              <a:rPr lang="en-US" sz="3200" dirty="0" smtClean="0"/>
              <a:t>different </a:t>
            </a:r>
            <a:r>
              <a:rPr lang="en-US" sz="3200" dirty="0"/>
              <a:t>administrations of the scale. </a:t>
            </a:r>
            <a:endParaRPr lang="en-US" sz="3200" dirty="0" smtClean="0"/>
          </a:p>
          <a:p>
            <a:pPr algn="just"/>
            <a:endParaRPr lang="en-US" sz="3200" dirty="0"/>
          </a:p>
          <a:p>
            <a:pPr algn="just"/>
            <a:r>
              <a:rPr lang="en-US" sz="3200" dirty="0" smtClean="0"/>
              <a:t>If </a:t>
            </a:r>
            <a:r>
              <a:rPr lang="en-US" sz="3200" dirty="0"/>
              <a:t>the association is high, the scale yields consistent results and is therefore reliable. </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68760"/>
            <a:ext cx="8352928" cy="3046988"/>
          </a:xfrm>
          <a:prstGeom prst="rect">
            <a:avLst/>
          </a:prstGeom>
        </p:spPr>
        <p:txBody>
          <a:bodyPr wrap="square">
            <a:spAutoFit/>
          </a:bodyPr>
          <a:lstStyle/>
          <a:p>
            <a:pPr algn="just"/>
            <a:r>
              <a:rPr lang="en-US" sz="3200" dirty="0" smtClean="0"/>
              <a:t>In contrast</a:t>
            </a:r>
            <a:r>
              <a:rPr lang="en-US" sz="3200" dirty="0"/>
              <a:t>, random error produces inconsistency, leading to lower reliability. Reliability can be defined as the extent to which measures are free from random error, X</a:t>
            </a:r>
            <a:r>
              <a:rPr lang="en-US" sz="3200" baseline="-25000" dirty="0"/>
              <a:t>R</a:t>
            </a:r>
            <a:r>
              <a:rPr lang="en-US" sz="3200" dirty="0"/>
              <a:t>. If X</a:t>
            </a:r>
            <a:r>
              <a:rPr lang="en-US" sz="3200" baseline="-25000" dirty="0"/>
              <a:t>R</a:t>
            </a:r>
            <a:r>
              <a:rPr lang="en-US" sz="3200" dirty="0"/>
              <a:t> = 0, the measure is perfectly reliable.</a:t>
            </a:r>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667" y="2589791"/>
            <a:ext cx="4370976"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dirty="0" smtClean="0"/>
              <a:t>Graphics and Pie Charts</a:t>
            </a:r>
            <a:endParaRPr lang="en-US" sz="4400" dirty="0"/>
          </a:p>
        </p:txBody>
      </p:sp>
    </p:spTree>
    <p:extLst>
      <p:ext uri="{BB962C8B-B14F-4D97-AF65-F5344CB8AC3E}">
        <p14:creationId xmlns:p14="http://schemas.microsoft.com/office/powerpoint/2010/main" val="416448781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4154151"/>
              </p:ext>
            </p:extLst>
          </p:nvPr>
        </p:nvGraphicFramePr>
        <p:xfrm>
          <a:off x="1055630" y="1435105"/>
          <a:ext cx="7043046" cy="4783693"/>
        </p:xfrm>
        <a:graphic>
          <a:graphicData uri="http://schemas.openxmlformats.org/drawingml/2006/table">
            <a:tbl>
              <a:tblPr firstRow="1" bandRow="1">
                <a:tableStyleId>{5C22544A-7EE6-4342-B048-85BDC9FD1C3A}</a:tableStyleId>
              </a:tblPr>
              <a:tblGrid>
                <a:gridCol w="3521523"/>
                <a:gridCol w="3521523"/>
              </a:tblGrid>
              <a:tr h="1151498">
                <a:tc>
                  <a:txBody>
                    <a:bodyPr/>
                    <a:lstStyle/>
                    <a:p>
                      <a:pPr algn="ctr"/>
                      <a:r>
                        <a:rPr lang="en-US" sz="3200" dirty="0" smtClean="0"/>
                        <a:t>Years</a:t>
                      </a:r>
                      <a:endParaRPr lang="en-US" sz="3200" dirty="0"/>
                    </a:p>
                  </a:txBody>
                  <a:tcPr/>
                </a:tc>
                <a:tc>
                  <a:txBody>
                    <a:bodyPr/>
                    <a:lstStyle/>
                    <a:p>
                      <a:pPr algn="ctr"/>
                      <a:r>
                        <a:rPr lang="en-US" sz="2400" dirty="0" smtClean="0"/>
                        <a:t>Unemployment</a:t>
                      </a:r>
                      <a:r>
                        <a:rPr lang="en-US" sz="2400" baseline="0" dirty="0" smtClean="0"/>
                        <a:t> in x Country</a:t>
                      </a:r>
                      <a:endParaRPr lang="en-US" sz="2400" dirty="0"/>
                    </a:p>
                  </a:txBody>
                  <a:tcPr/>
                </a:tc>
              </a:tr>
              <a:tr h="518885">
                <a:tc>
                  <a:txBody>
                    <a:bodyPr/>
                    <a:lstStyle/>
                    <a:p>
                      <a:pPr algn="ctr"/>
                      <a:r>
                        <a:rPr lang="en-US" sz="2800" dirty="0" smtClean="0"/>
                        <a:t>2007</a:t>
                      </a:r>
                      <a:endParaRPr lang="en-US" sz="2800" dirty="0"/>
                    </a:p>
                  </a:txBody>
                  <a:tcPr/>
                </a:tc>
                <a:tc>
                  <a:txBody>
                    <a:bodyPr/>
                    <a:lstStyle/>
                    <a:p>
                      <a:pPr algn="ctr"/>
                      <a:r>
                        <a:rPr lang="en-US" sz="2800" dirty="0" smtClean="0"/>
                        <a:t>5</a:t>
                      </a:r>
                      <a:endParaRPr lang="en-US" sz="2800" dirty="0"/>
                    </a:p>
                  </a:txBody>
                  <a:tcPr/>
                </a:tc>
              </a:tr>
              <a:tr h="518885">
                <a:tc>
                  <a:txBody>
                    <a:bodyPr/>
                    <a:lstStyle/>
                    <a:p>
                      <a:pPr algn="ctr"/>
                      <a:r>
                        <a:rPr lang="en-US" sz="2800" dirty="0" smtClean="0"/>
                        <a:t>2008</a:t>
                      </a:r>
                      <a:endParaRPr lang="en-US" sz="2800" dirty="0"/>
                    </a:p>
                  </a:txBody>
                  <a:tcPr/>
                </a:tc>
                <a:tc>
                  <a:txBody>
                    <a:bodyPr/>
                    <a:lstStyle/>
                    <a:p>
                      <a:pPr algn="ctr"/>
                      <a:r>
                        <a:rPr lang="en-US" sz="2800" dirty="0" smtClean="0"/>
                        <a:t>8</a:t>
                      </a:r>
                      <a:endParaRPr lang="en-US" sz="2800" dirty="0"/>
                    </a:p>
                  </a:txBody>
                  <a:tcPr/>
                </a:tc>
              </a:tr>
              <a:tr h="518885">
                <a:tc>
                  <a:txBody>
                    <a:bodyPr/>
                    <a:lstStyle/>
                    <a:p>
                      <a:pPr algn="ctr"/>
                      <a:r>
                        <a:rPr lang="en-US" sz="2800" dirty="0" smtClean="0"/>
                        <a:t>2009</a:t>
                      </a:r>
                      <a:endParaRPr lang="en-US" sz="2800" dirty="0"/>
                    </a:p>
                  </a:txBody>
                  <a:tcPr/>
                </a:tc>
                <a:tc>
                  <a:txBody>
                    <a:bodyPr/>
                    <a:lstStyle/>
                    <a:p>
                      <a:pPr algn="ctr"/>
                      <a:r>
                        <a:rPr lang="en-US" sz="2800" dirty="0" smtClean="0"/>
                        <a:t>10</a:t>
                      </a:r>
                      <a:endParaRPr lang="en-US" sz="2800" dirty="0"/>
                    </a:p>
                  </a:txBody>
                  <a:tcPr/>
                </a:tc>
              </a:tr>
              <a:tr h="518885">
                <a:tc>
                  <a:txBody>
                    <a:bodyPr/>
                    <a:lstStyle/>
                    <a:p>
                      <a:pPr algn="ctr"/>
                      <a:r>
                        <a:rPr lang="en-US" sz="2800" dirty="0" smtClean="0"/>
                        <a:t>2010</a:t>
                      </a:r>
                      <a:endParaRPr lang="en-US" sz="2800" dirty="0"/>
                    </a:p>
                  </a:txBody>
                  <a:tcPr/>
                </a:tc>
                <a:tc>
                  <a:txBody>
                    <a:bodyPr/>
                    <a:lstStyle/>
                    <a:p>
                      <a:pPr algn="ctr"/>
                      <a:r>
                        <a:rPr lang="en-US" sz="2800" dirty="0" smtClean="0"/>
                        <a:t>9</a:t>
                      </a:r>
                      <a:endParaRPr lang="en-US" sz="2800" dirty="0"/>
                    </a:p>
                  </a:txBody>
                  <a:tcPr/>
                </a:tc>
              </a:tr>
              <a:tr h="518885">
                <a:tc>
                  <a:txBody>
                    <a:bodyPr/>
                    <a:lstStyle/>
                    <a:p>
                      <a:pPr algn="ctr"/>
                      <a:r>
                        <a:rPr lang="en-US" sz="2800" dirty="0" smtClean="0"/>
                        <a:t>2011</a:t>
                      </a:r>
                      <a:endParaRPr lang="en-US" sz="2800" dirty="0"/>
                    </a:p>
                  </a:txBody>
                  <a:tcPr/>
                </a:tc>
                <a:tc>
                  <a:txBody>
                    <a:bodyPr/>
                    <a:lstStyle/>
                    <a:p>
                      <a:pPr algn="ctr"/>
                      <a:r>
                        <a:rPr lang="en-US" sz="2800" dirty="0" smtClean="0"/>
                        <a:t>8</a:t>
                      </a:r>
                      <a:endParaRPr lang="en-US" sz="2800" dirty="0"/>
                    </a:p>
                  </a:txBody>
                  <a:tcPr/>
                </a:tc>
              </a:tr>
              <a:tr h="518885">
                <a:tc>
                  <a:txBody>
                    <a:bodyPr/>
                    <a:lstStyle/>
                    <a:p>
                      <a:pPr algn="ctr"/>
                      <a:r>
                        <a:rPr lang="en-US" sz="2800" dirty="0" smtClean="0"/>
                        <a:t>2012</a:t>
                      </a:r>
                      <a:endParaRPr lang="en-US" sz="2800" dirty="0"/>
                    </a:p>
                  </a:txBody>
                  <a:tcPr/>
                </a:tc>
                <a:tc>
                  <a:txBody>
                    <a:bodyPr/>
                    <a:lstStyle/>
                    <a:p>
                      <a:pPr algn="ctr"/>
                      <a:r>
                        <a:rPr lang="en-US" sz="2800" dirty="0" smtClean="0"/>
                        <a:t>12</a:t>
                      </a:r>
                      <a:endParaRPr lang="en-US" sz="2800" dirty="0"/>
                    </a:p>
                  </a:txBody>
                  <a:tcPr/>
                </a:tc>
              </a:tr>
              <a:tr h="518885">
                <a:tc>
                  <a:txBody>
                    <a:bodyPr/>
                    <a:lstStyle/>
                    <a:p>
                      <a:pPr algn="ctr"/>
                      <a:r>
                        <a:rPr lang="en-US" sz="2800" dirty="0" smtClean="0"/>
                        <a:t>2013</a:t>
                      </a:r>
                      <a:endParaRPr lang="en-US" sz="2800" dirty="0"/>
                    </a:p>
                  </a:txBody>
                  <a:tcPr/>
                </a:tc>
                <a:tc>
                  <a:txBody>
                    <a:bodyPr/>
                    <a:lstStyle/>
                    <a:p>
                      <a:pPr algn="ctr"/>
                      <a:r>
                        <a:rPr lang="en-US" sz="2800" dirty="0" smtClean="0"/>
                        <a:t>10</a:t>
                      </a:r>
                      <a:endParaRPr lang="en-US" sz="2800" dirty="0"/>
                    </a:p>
                  </a:txBody>
                  <a:tcPr/>
                </a:tc>
              </a:tr>
            </a:tbl>
          </a:graphicData>
        </a:graphic>
      </p:graphicFrame>
      <p:sp>
        <p:nvSpPr>
          <p:cNvPr id="3" name="TextBox 2"/>
          <p:cNvSpPr txBox="1"/>
          <p:nvPr/>
        </p:nvSpPr>
        <p:spPr>
          <a:xfrm>
            <a:off x="1467988" y="676315"/>
            <a:ext cx="6498735" cy="584776"/>
          </a:xfrm>
          <a:prstGeom prst="rect">
            <a:avLst/>
          </a:prstGeom>
          <a:noFill/>
        </p:spPr>
        <p:txBody>
          <a:bodyPr wrap="square" rtlCol="0">
            <a:spAutoFit/>
          </a:bodyPr>
          <a:lstStyle/>
          <a:p>
            <a:r>
              <a:rPr lang="en-US" sz="3200" dirty="0" smtClean="0"/>
              <a:t>Unemployment Rates in x Country</a:t>
            </a:r>
            <a:endParaRPr lang="en-US" sz="3200" dirty="0"/>
          </a:p>
        </p:txBody>
      </p:sp>
    </p:spTree>
    <p:extLst>
      <p:ext uri="{BB962C8B-B14F-4D97-AF65-F5344CB8AC3E}">
        <p14:creationId xmlns:p14="http://schemas.microsoft.com/office/powerpoint/2010/main" val="424370863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7.51.02.png"/>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74206" y="677127"/>
            <a:ext cx="6442000" cy="5296809"/>
          </a:xfrm>
          <a:prstGeom prst="rect">
            <a:avLst/>
          </a:prstGeom>
        </p:spPr>
      </p:pic>
    </p:spTree>
    <p:extLst>
      <p:ext uri="{BB962C8B-B14F-4D97-AF65-F5344CB8AC3E}">
        <p14:creationId xmlns:p14="http://schemas.microsoft.com/office/powerpoint/2010/main" val="20809408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7.51.30.png"/>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05113" y="461874"/>
            <a:ext cx="7358505" cy="5651500"/>
          </a:xfrm>
          <a:prstGeom prst="rect">
            <a:avLst/>
          </a:prstGeom>
        </p:spPr>
      </p:pic>
    </p:spTree>
    <p:extLst>
      <p:ext uri="{BB962C8B-B14F-4D97-AF65-F5344CB8AC3E}">
        <p14:creationId xmlns:p14="http://schemas.microsoft.com/office/powerpoint/2010/main" val="423869187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12 at 20.0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 y="0"/>
            <a:ext cx="8931240" cy="3973585"/>
          </a:xfrm>
          <a:prstGeom prst="rect">
            <a:avLst/>
          </a:prstGeom>
        </p:spPr>
      </p:pic>
      <p:sp>
        <p:nvSpPr>
          <p:cNvPr id="5" name="TextBox 4"/>
          <p:cNvSpPr txBox="1"/>
          <p:nvPr/>
        </p:nvSpPr>
        <p:spPr>
          <a:xfrm>
            <a:off x="1331640" y="4725144"/>
            <a:ext cx="6480720" cy="1569660"/>
          </a:xfrm>
          <a:prstGeom prst="rect">
            <a:avLst/>
          </a:prstGeom>
          <a:noFill/>
        </p:spPr>
        <p:txBody>
          <a:bodyPr wrap="square" rtlCol="0">
            <a:spAutoFit/>
          </a:bodyPr>
          <a:lstStyle/>
          <a:p>
            <a:pPr algn="ctr"/>
            <a:r>
              <a:rPr lang="en-US" sz="4800" dirty="0" smtClean="0"/>
              <a:t>No matter which one is first or second</a:t>
            </a:r>
            <a:endParaRPr lang="en-US" sz="4800" dirty="0"/>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7.52.05.png"/>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72195" y="752676"/>
            <a:ext cx="6846080" cy="5257800"/>
          </a:xfrm>
          <a:prstGeom prst="rect">
            <a:avLst/>
          </a:prstGeom>
        </p:spPr>
      </p:pic>
    </p:spTree>
    <p:extLst>
      <p:ext uri="{BB962C8B-B14F-4D97-AF65-F5344CB8AC3E}">
        <p14:creationId xmlns:p14="http://schemas.microsoft.com/office/powerpoint/2010/main" val="45854217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7.52.21.png"/>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4828" y="0"/>
            <a:ext cx="8181148" cy="6858000"/>
          </a:xfrm>
          <a:prstGeom prst="rect">
            <a:avLst/>
          </a:prstGeom>
        </p:spPr>
      </p:pic>
    </p:spTree>
    <p:extLst>
      <p:ext uri="{BB962C8B-B14F-4D97-AF65-F5344CB8AC3E}">
        <p14:creationId xmlns:p14="http://schemas.microsoft.com/office/powerpoint/2010/main" val="203215800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7.52.40.png"/>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28463" y="0"/>
            <a:ext cx="8544797" cy="6858000"/>
          </a:xfrm>
          <a:prstGeom prst="rect">
            <a:avLst/>
          </a:prstGeom>
        </p:spPr>
      </p:pic>
      <p:cxnSp>
        <p:nvCxnSpPr>
          <p:cNvPr id="4" name="Straight Connector 3"/>
          <p:cNvCxnSpPr/>
          <p:nvPr/>
        </p:nvCxnSpPr>
        <p:spPr>
          <a:xfrm flipV="1">
            <a:off x="2160747" y="2375351"/>
            <a:ext cx="857701" cy="1253657"/>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3018448" y="1517585"/>
            <a:ext cx="923678" cy="85776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942126" y="1517585"/>
            <a:ext cx="857701" cy="42888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799827" y="1946468"/>
            <a:ext cx="890689" cy="42888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5690516" y="659820"/>
            <a:ext cx="907184" cy="171553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597700" y="659820"/>
            <a:ext cx="890690" cy="85776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566520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800" decel="100000"/>
                                        <p:tgtEl>
                                          <p:spTgt spid="14"/>
                                        </p:tgtEl>
                                      </p:cBhvr>
                                    </p:animEffect>
                                    <p:anim calcmode="lin" valueType="num">
                                      <p:cBhvr>
                                        <p:cTn id="48" dur="800" decel="100000" fill="hold"/>
                                        <p:tgtEl>
                                          <p:spTgt spid="14"/>
                                        </p:tgtEl>
                                        <p:attrNameLst>
                                          <p:attrName>style.rotation</p:attrName>
                                        </p:attrNameLst>
                                      </p:cBhvr>
                                      <p:tavLst>
                                        <p:tav tm="0">
                                          <p:val>
                                            <p:fltVal val="-90"/>
                                          </p:val>
                                        </p:tav>
                                        <p:tav tm="100000">
                                          <p:val>
                                            <p:fltVal val="0"/>
                                          </p:val>
                                        </p:tav>
                                      </p:tavLst>
                                    </p:anim>
                                    <p:anim calcmode="lin" valueType="num">
                                      <p:cBhvr>
                                        <p:cTn id="49" dur="800" decel="100000" fill="hold"/>
                                        <p:tgtEl>
                                          <p:spTgt spid="14"/>
                                        </p:tgtEl>
                                        <p:attrNameLst>
                                          <p:attrName>ppt_x</p:attrName>
                                        </p:attrNameLst>
                                      </p:cBhvr>
                                      <p:tavLst>
                                        <p:tav tm="0">
                                          <p:val>
                                            <p:strVal val="#ppt_x+0.4"/>
                                          </p:val>
                                        </p:tav>
                                        <p:tav tm="100000">
                                          <p:val>
                                            <p:strVal val="#ppt_x-0.05"/>
                                          </p:val>
                                        </p:tav>
                                      </p:tavLst>
                                    </p:anim>
                                    <p:anim calcmode="lin" valueType="num">
                                      <p:cBhvr>
                                        <p:cTn id="50" dur="800" decel="100000" fill="hold"/>
                                        <p:tgtEl>
                                          <p:spTgt spid="1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800" decel="100000"/>
                                        <p:tgtEl>
                                          <p:spTgt spid="16"/>
                                        </p:tgtEl>
                                      </p:cBhvr>
                                    </p:animEffect>
                                    <p:anim calcmode="lin" valueType="num">
                                      <p:cBhvr>
                                        <p:cTn id="58" dur="800" decel="100000" fill="hold"/>
                                        <p:tgtEl>
                                          <p:spTgt spid="16"/>
                                        </p:tgtEl>
                                        <p:attrNameLst>
                                          <p:attrName>style.rotation</p:attrName>
                                        </p:attrNameLst>
                                      </p:cBhvr>
                                      <p:tavLst>
                                        <p:tav tm="0">
                                          <p:val>
                                            <p:fltVal val="-90"/>
                                          </p:val>
                                        </p:tav>
                                        <p:tav tm="100000">
                                          <p:val>
                                            <p:fltVal val="0"/>
                                          </p:val>
                                        </p:tav>
                                      </p:tavLst>
                                    </p:anim>
                                    <p:anim calcmode="lin" valueType="num">
                                      <p:cBhvr>
                                        <p:cTn id="59" dur="800" decel="100000" fill="hold"/>
                                        <p:tgtEl>
                                          <p:spTgt spid="16"/>
                                        </p:tgtEl>
                                        <p:attrNameLst>
                                          <p:attrName>ppt_x</p:attrName>
                                        </p:attrNameLst>
                                      </p:cBhvr>
                                      <p:tavLst>
                                        <p:tav tm="0">
                                          <p:val>
                                            <p:strVal val="#ppt_x+0.4"/>
                                          </p:val>
                                        </p:tav>
                                        <p:tav tm="100000">
                                          <p:val>
                                            <p:strVal val="#ppt_x-0.05"/>
                                          </p:val>
                                        </p:tav>
                                      </p:tavLst>
                                    </p:anim>
                                    <p:anim calcmode="lin" valueType="num">
                                      <p:cBhvr>
                                        <p:cTn id="60" dur="800" decel="100000" fill="hold"/>
                                        <p:tgtEl>
                                          <p:spTgt spid="16"/>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48.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140" y="1959764"/>
            <a:ext cx="6794500" cy="4394200"/>
          </a:xfrm>
          <a:prstGeom prst="rect">
            <a:avLst/>
          </a:prstGeom>
        </p:spPr>
      </p:pic>
      <p:sp>
        <p:nvSpPr>
          <p:cNvPr id="3" name="TextBox 2"/>
          <p:cNvSpPr txBox="1"/>
          <p:nvPr/>
        </p:nvSpPr>
        <p:spPr>
          <a:xfrm>
            <a:off x="2688563" y="742297"/>
            <a:ext cx="333183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Line Graphs</a:t>
            </a:r>
            <a:endParaRPr lang="en-US" sz="4400" dirty="0"/>
          </a:p>
        </p:txBody>
      </p:sp>
    </p:spTree>
    <p:extLst>
      <p:ext uri="{BB962C8B-B14F-4D97-AF65-F5344CB8AC3E}">
        <p14:creationId xmlns:p14="http://schemas.microsoft.com/office/powerpoint/2010/main" val="354655865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49.0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77299" y="0"/>
            <a:ext cx="8065688" cy="6466232"/>
          </a:xfrm>
          <a:prstGeom prst="rect">
            <a:avLst/>
          </a:prstGeom>
        </p:spPr>
      </p:pic>
    </p:spTree>
    <p:extLst>
      <p:ext uri="{BB962C8B-B14F-4D97-AF65-F5344CB8AC3E}">
        <p14:creationId xmlns:p14="http://schemas.microsoft.com/office/powerpoint/2010/main" val="325209800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0.07.png"/>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4354" y="0"/>
            <a:ext cx="9059646" cy="6037349"/>
          </a:xfrm>
          <a:prstGeom prst="rect">
            <a:avLst/>
          </a:prstGeom>
        </p:spPr>
      </p:pic>
      <p:sp>
        <p:nvSpPr>
          <p:cNvPr id="3" name="TextBox 2"/>
          <p:cNvSpPr txBox="1"/>
          <p:nvPr/>
        </p:nvSpPr>
        <p:spPr>
          <a:xfrm>
            <a:off x="1467988" y="5394025"/>
            <a:ext cx="5542068" cy="369332"/>
          </a:xfrm>
          <a:prstGeom prst="rect">
            <a:avLst/>
          </a:prstGeom>
          <a:noFill/>
        </p:spPr>
        <p:txBody>
          <a:bodyPr wrap="square" rtlCol="0">
            <a:spAutoFit/>
          </a:bodyPr>
          <a:lstStyle/>
          <a:p>
            <a:r>
              <a:rPr lang="en-US" dirty="0" smtClean="0"/>
              <a:t>Unemployment By Years in X Country</a:t>
            </a:r>
            <a:endParaRPr lang="en-US" dirty="0"/>
          </a:p>
        </p:txBody>
      </p:sp>
    </p:spTree>
    <p:extLst>
      <p:ext uri="{BB962C8B-B14F-4D97-AF65-F5344CB8AC3E}">
        <p14:creationId xmlns:p14="http://schemas.microsoft.com/office/powerpoint/2010/main" val="384736593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8.20.png"/>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23678" y="1798008"/>
            <a:ext cx="7290459" cy="4533978"/>
          </a:xfrm>
          <a:prstGeom prst="rect">
            <a:avLst/>
          </a:prstGeom>
        </p:spPr>
      </p:pic>
      <p:sp>
        <p:nvSpPr>
          <p:cNvPr id="3" name="TextBox 2"/>
          <p:cNvSpPr txBox="1"/>
          <p:nvPr/>
        </p:nvSpPr>
        <p:spPr>
          <a:xfrm>
            <a:off x="1649426" y="791783"/>
            <a:ext cx="5674022" cy="58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smtClean="0"/>
              <a:t>Histogram With Two Varıables</a:t>
            </a:r>
            <a:endParaRPr lang="en-US" sz="3200" dirty="0"/>
          </a:p>
        </p:txBody>
      </p:sp>
    </p:spTree>
    <p:extLst>
      <p:ext uri="{BB962C8B-B14F-4D97-AF65-F5344CB8AC3E}">
        <p14:creationId xmlns:p14="http://schemas.microsoft.com/office/powerpoint/2010/main" val="242731726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8.37.png"/>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9253" y="725802"/>
            <a:ext cx="7650038" cy="5181600"/>
          </a:xfrm>
          <a:prstGeom prst="rect">
            <a:avLst/>
          </a:prstGeom>
        </p:spPr>
      </p:pic>
    </p:spTree>
    <p:extLst>
      <p:ext uri="{BB962C8B-B14F-4D97-AF65-F5344CB8AC3E}">
        <p14:creationId xmlns:p14="http://schemas.microsoft.com/office/powerpoint/2010/main" val="21335899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8.53.png"/>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26348" y="775288"/>
            <a:ext cx="7139340" cy="5105400"/>
          </a:xfrm>
          <a:prstGeom prst="rect">
            <a:avLst/>
          </a:prstGeom>
        </p:spPr>
      </p:pic>
    </p:spTree>
    <p:extLst>
      <p:ext uri="{BB962C8B-B14F-4D97-AF65-F5344CB8AC3E}">
        <p14:creationId xmlns:p14="http://schemas.microsoft.com/office/powerpoint/2010/main" val="312457349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9.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32" y="577937"/>
            <a:ext cx="7739862" cy="5525393"/>
          </a:xfrm>
          <a:prstGeom prst="rect">
            <a:avLst/>
          </a:prstGeom>
        </p:spPr>
      </p:pic>
    </p:spTree>
    <p:extLst>
      <p:ext uri="{BB962C8B-B14F-4D97-AF65-F5344CB8AC3E}">
        <p14:creationId xmlns:p14="http://schemas.microsoft.com/office/powerpoint/2010/main" val="327258073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24936" cy="3539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4800" baseline="30000" dirty="0"/>
              <a:t>Common examples include student registration numbers at their college or </a:t>
            </a:r>
            <a:r>
              <a:rPr lang="en-US" sz="4800" baseline="30000" dirty="0" smtClean="0"/>
              <a:t>university </a:t>
            </a:r>
            <a:r>
              <a:rPr lang="en-US" sz="4800" baseline="30000" dirty="0"/>
              <a:t>and numbers assigned to football players or jockeys in a horse race. In marketing research, nominal scales are used for identifying respondents, brands, attributes, banks and other objects.</a:t>
            </a:r>
            <a:endParaRPr lang="en-US" sz="4800" dirty="0"/>
          </a:p>
        </p:txBody>
      </p:sp>
      <p:pic>
        <p:nvPicPr>
          <p:cNvPr id="3" name="Picture 2"/>
          <p:cNvPicPr>
            <a:picLocks noChangeAspect="1"/>
          </p:cNvPicPr>
          <p:nvPr/>
        </p:nvPicPr>
        <p:blipFill>
          <a:blip r:embed="rId2"/>
          <a:stretch>
            <a:fillRect/>
          </a:stretch>
        </p:blipFill>
        <p:spPr>
          <a:xfrm>
            <a:off x="5222769" y="4034408"/>
            <a:ext cx="3901015" cy="2823592"/>
          </a:xfrm>
          <a:prstGeom prst="rect">
            <a:avLst/>
          </a:prstGeom>
        </p:spPr>
      </p:pic>
      <p:sp>
        <p:nvSpPr>
          <p:cNvPr id="8" name="Freeform 7"/>
          <p:cNvSpPr/>
          <p:nvPr/>
        </p:nvSpPr>
        <p:spPr>
          <a:xfrm>
            <a:off x="5604933" y="5926667"/>
            <a:ext cx="643467" cy="746797"/>
          </a:xfrm>
          <a:custGeom>
            <a:avLst/>
            <a:gdLst>
              <a:gd name="connsiteX0" fmla="*/ 0 w 643467"/>
              <a:gd name="connsiteY0" fmla="*/ 524933 h 746797"/>
              <a:gd name="connsiteX1" fmla="*/ 101600 w 643467"/>
              <a:gd name="connsiteY1" fmla="*/ 338666 h 746797"/>
              <a:gd name="connsiteX2" fmla="*/ 152400 w 643467"/>
              <a:gd name="connsiteY2" fmla="*/ 135466 h 746797"/>
              <a:gd name="connsiteX3" fmla="*/ 186267 w 643467"/>
              <a:gd name="connsiteY3" fmla="*/ 84666 h 746797"/>
              <a:gd name="connsiteX4" fmla="*/ 287867 w 643467"/>
              <a:gd name="connsiteY4" fmla="*/ 33866 h 746797"/>
              <a:gd name="connsiteX5" fmla="*/ 338667 w 643467"/>
              <a:gd name="connsiteY5" fmla="*/ 0 h 746797"/>
              <a:gd name="connsiteX6" fmla="*/ 541867 w 643467"/>
              <a:gd name="connsiteY6" fmla="*/ 16933 h 746797"/>
              <a:gd name="connsiteX7" fmla="*/ 592667 w 643467"/>
              <a:gd name="connsiteY7" fmla="*/ 33866 h 746797"/>
              <a:gd name="connsiteX8" fmla="*/ 626534 w 643467"/>
              <a:gd name="connsiteY8" fmla="*/ 84666 h 746797"/>
              <a:gd name="connsiteX9" fmla="*/ 643467 w 643467"/>
              <a:gd name="connsiteY9" fmla="*/ 135466 h 746797"/>
              <a:gd name="connsiteX10" fmla="*/ 609600 w 643467"/>
              <a:gd name="connsiteY10" fmla="*/ 304800 h 746797"/>
              <a:gd name="connsiteX11" fmla="*/ 575734 w 643467"/>
              <a:gd name="connsiteY11" fmla="*/ 355600 h 746797"/>
              <a:gd name="connsiteX12" fmla="*/ 558800 w 643467"/>
              <a:gd name="connsiteY12" fmla="*/ 406400 h 746797"/>
              <a:gd name="connsiteX13" fmla="*/ 524934 w 643467"/>
              <a:gd name="connsiteY13" fmla="*/ 457200 h 746797"/>
              <a:gd name="connsiteX14" fmla="*/ 474134 w 643467"/>
              <a:gd name="connsiteY14" fmla="*/ 609600 h 746797"/>
              <a:gd name="connsiteX15" fmla="*/ 457200 w 643467"/>
              <a:gd name="connsiteY15" fmla="*/ 660400 h 746797"/>
              <a:gd name="connsiteX16" fmla="*/ 304800 w 643467"/>
              <a:gd name="connsiteY16" fmla="*/ 728133 h 746797"/>
              <a:gd name="connsiteX17" fmla="*/ 237067 w 643467"/>
              <a:gd name="connsiteY17" fmla="*/ 745066 h 746797"/>
              <a:gd name="connsiteX18" fmla="*/ 84667 w 643467"/>
              <a:gd name="connsiteY18" fmla="*/ 745066 h 7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7" h="746797">
                <a:moveTo>
                  <a:pt x="0" y="524933"/>
                </a:moveTo>
                <a:cubicBezTo>
                  <a:pt x="61073" y="448592"/>
                  <a:pt x="84911" y="438796"/>
                  <a:pt x="101600" y="338666"/>
                </a:cubicBezTo>
                <a:cubicBezTo>
                  <a:pt x="110064" y="287885"/>
                  <a:pt x="122586" y="180186"/>
                  <a:pt x="152400" y="135466"/>
                </a:cubicBezTo>
                <a:cubicBezTo>
                  <a:pt x="163689" y="118533"/>
                  <a:pt x="171876" y="99057"/>
                  <a:pt x="186267" y="84666"/>
                </a:cubicBezTo>
                <a:cubicBezTo>
                  <a:pt x="234793" y="36141"/>
                  <a:pt x="232781" y="61409"/>
                  <a:pt x="287867" y="33866"/>
                </a:cubicBezTo>
                <a:cubicBezTo>
                  <a:pt x="306070" y="24765"/>
                  <a:pt x="321734" y="11289"/>
                  <a:pt x="338667" y="0"/>
                </a:cubicBezTo>
                <a:cubicBezTo>
                  <a:pt x="406400" y="5644"/>
                  <a:pt x="474495" y="7950"/>
                  <a:pt x="541867" y="16933"/>
                </a:cubicBezTo>
                <a:cubicBezTo>
                  <a:pt x="559560" y="19292"/>
                  <a:pt x="578729" y="22716"/>
                  <a:pt x="592667" y="33866"/>
                </a:cubicBezTo>
                <a:cubicBezTo>
                  <a:pt x="608559" y="46579"/>
                  <a:pt x="615245" y="67733"/>
                  <a:pt x="626534" y="84666"/>
                </a:cubicBezTo>
                <a:cubicBezTo>
                  <a:pt x="632178" y="101599"/>
                  <a:pt x="643467" y="117617"/>
                  <a:pt x="643467" y="135466"/>
                </a:cubicBezTo>
                <a:cubicBezTo>
                  <a:pt x="643467" y="149477"/>
                  <a:pt x="620790" y="278690"/>
                  <a:pt x="609600" y="304800"/>
                </a:cubicBezTo>
                <a:cubicBezTo>
                  <a:pt x="601583" y="323506"/>
                  <a:pt x="584835" y="337397"/>
                  <a:pt x="575734" y="355600"/>
                </a:cubicBezTo>
                <a:cubicBezTo>
                  <a:pt x="567752" y="371565"/>
                  <a:pt x="566782" y="390435"/>
                  <a:pt x="558800" y="406400"/>
                </a:cubicBezTo>
                <a:cubicBezTo>
                  <a:pt x="549699" y="424603"/>
                  <a:pt x="533199" y="438603"/>
                  <a:pt x="524934" y="457200"/>
                </a:cubicBezTo>
                <a:cubicBezTo>
                  <a:pt x="524927" y="457215"/>
                  <a:pt x="482603" y="584192"/>
                  <a:pt x="474134" y="609600"/>
                </a:cubicBezTo>
                <a:cubicBezTo>
                  <a:pt x="468489" y="626533"/>
                  <a:pt x="472052" y="650499"/>
                  <a:pt x="457200" y="660400"/>
                </a:cubicBezTo>
                <a:cubicBezTo>
                  <a:pt x="390484" y="704877"/>
                  <a:pt x="401523" y="703953"/>
                  <a:pt x="304800" y="728133"/>
                </a:cubicBezTo>
                <a:cubicBezTo>
                  <a:pt x="282222" y="733777"/>
                  <a:pt x="260271" y="743281"/>
                  <a:pt x="237067" y="745066"/>
                </a:cubicBezTo>
                <a:cubicBezTo>
                  <a:pt x="186417" y="748962"/>
                  <a:pt x="135467" y="745066"/>
                  <a:pt x="84667" y="745066"/>
                </a:cubicBezTo>
              </a:path>
            </a:pathLst>
          </a:custGeom>
          <a:ln w="76200" cmpd="sng">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5" name="Picture 4" descr="Screen Shot 2013-10-13 at 14.2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 y="3744416"/>
            <a:ext cx="4202330" cy="3068960"/>
          </a:xfrm>
          <a:prstGeom prst="rect">
            <a:avLst/>
          </a:prstGeom>
        </p:spPr>
      </p:pic>
      <p:sp>
        <p:nvSpPr>
          <p:cNvPr id="6" name="Freeform 5"/>
          <p:cNvSpPr/>
          <p:nvPr/>
        </p:nvSpPr>
        <p:spPr>
          <a:xfrm>
            <a:off x="208433" y="457382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504577" y="436510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088753" y="4365104"/>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372200" y="4581128"/>
            <a:ext cx="907183" cy="511360"/>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5436096" y="5805264"/>
            <a:ext cx="907183" cy="1052736"/>
          </a:xfrm>
          <a:custGeom>
            <a:avLst/>
            <a:gdLst>
              <a:gd name="connsiteX0" fmla="*/ 49482 w 907183"/>
              <a:gd name="connsiteY0" fmla="*/ 412387 h 511360"/>
              <a:gd name="connsiteX1" fmla="*/ 98965 w 907183"/>
              <a:gd name="connsiteY1" fmla="*/ 164955 h 511360"/>
              <a:gd name="connsiteX2" fmla="*/ 131954 w 907183"/>
              <a:gd name="connsiteY2" fmla="*/ 65982 h 511360"/>
              <a:gd name="connsiteX3" fmla="*/ 181436 w 907183"/>
              <a:gd name="connsiteY3" fmla="*/ 32991 h 511360"/>
              <a:gd name="connsiteX4" fmla="*/ 280402 w 907183"/>
              <a:gd name="connsiteY4" fmla="*/ 0 h 511360"/>
              <a:gd name="connsiteX5" fmla="*/ 857701 w 907183"/>
              <a:gd name="connsiteY5" fmla="*/ 16496 h 511360"/>
              <a:gd name="connsiteX6" fmla="*/ 890689 w 907183"/>
              <a:gd name="connsiteY6" fmla="*/ 65982 h 511360"/>
              <a:gd name="connsiteX7" fmla="*/ 907183 w 907183"/>
              <a:gd name="connsiteY7" fmla="*/ 164955 h 511360"/>
              <a:gd name="connsiteX8" fmla="*/ 890689 w 907183"/>
              <a:gd name="connsiteY8" fmla="*/ 395892 h 511360"/>
              <a:gd name="connsiteX9" fmla="*/ 857701 w 907183"/>
              <a:gd name="connsiteY9" fmla="*/ 445378 h 511360"/>
              <a:gd name="connsiteX10" fmla="*/ 758735 w 907183"/>
              <a:gd name="connsiteY10" fmla="*/ 478369 h 511360"/>
              <a:gd name="connsiteX11" fmla="*/ 626781 w 907183"/>
              <a:gd name="connsiteY11" fmla="*/ 511360 h 511360"/>
              <a:gd name="connsiteX12" fmla="*/ 313390 w 907183"/>
              <a:gd name="connsiteY12" fmla="*/ 494865 h 511360"/>
              <a:gd name="connsiteX13" fmla="*/ 164942 w 907183"/>
              <a:gd name="connsiteY13" fmla="*/ 445378 h 511360"/>
              <a:gd name="connsiteX14" fmla="*/ 115459 w 907183"/>
              <a:gd name="connsiteY14" fmla="*/ 428883 h 511360"/>
              <a:gd name="connsiteX15" fmla="*/ 0 w 907183"/>
              <a:gd name="connsiteY15" fmla="*/ 346405 h 5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183" h="511360">
                <a:moveTo>
                  <a:pt x="49482" y="412387"/>
                </a:moveTo>
                <a:cubicBezTo>
                  <a:pt x="69817" y="229366"/>
                  <a:pt x="50233" y="311163"/>
                  <a:pt x="98965" y="164955"/>
                </a:cubicBezTo>
                <a:cubicBezTo>
                  <a:pt x="98966" y="164953"/>
                  <a:pt x="131953" y="65983"/>
                  <a:pt x="131954" y="65982"/>
                </a:cubicBezTo>
                <a:cubicBezTo>
                  <a:pt x="148448" y="54985"/>
                  <a:pt x="163321" y="41043"/>
                  <a:pt x="181436" y="32991"/>
                </a:cubicBezTo>
                <a:cubicBezTo>
                  <a:pt x="213212" y="18867"/>
                  <a:pt x="280402" y="0"/>
                  <a:pt x="280402" y="0"/>
                </a:cubicBezTo>
                <a:cubicBezTo>
                  <a:pt x="472835" y="5499"/>
                  <a:pt x="666305" y="-4197"/>
                  <a:pt x="857701" y="16496"/>
                </a:cubicBezTo>
                <a:cubicBezTo>
                  <a:pt x="877411" y="18627"/>
                  <a:pt x="884420" y="47175"/>
                  <a:pt x="890689" y="65982"/>
                </a:cubicBezTo>
                <a:cubicBezTo>
                  <a:pt x="901265" y="97712"/>
                  <a:pt x="901685" y="131964"/>
                  <a:pt x="907183" y="164955"/>
                </a:cubicBezTo>
                <a:cubicBezTo>
                  <a:pt x="901685" y="241934"/>
                  <a:pt x="904100" y="319891"/>
                  <a:pt x="890689" y="395892"/>
                </a:cubicBezTo>
                <a:cubicBezTo>
                  <a:pt x="887244" y="415415"/>
                  <a:pt x="874512" y="434871"/>
                  <a:pt x="857701" y="445378"/>
                </a:cubicBezTo>
                <a:cubicBezTo>
                  <a:pt x="828214" y="463809"/>
                  <a:pt x="791724" y="467372"/>
                  <a:pt x="758735" y="478369"/>
                </a:cubicBezTo>
                <a:cubicBezTo>
                  <a:pt x="682652" y="503732"/>
                  <a:pt x="726307" y="491454"/>
                  <a:pt x="626781" y="511360"/>
                </a:cubicBezTo>
                <a:cubicBezTo>
                  <a:pt x="522317" y="505862"/>
                  <a:pt x="417253" y="507329"/>
                  <a:pt x="313390" y="494865"/>
                </a:cubicBezTo>
                <a:cubicBezTo>
                  <a:pt x="313384" y="494864"/>
                  <a:pt x="189686" y="453627"/>
                  <a:pt x="164942" y="445378"/>
                </a:cubicBezTo>
                <a:lnTo>
                  <a:pt x="115459" y="428883"/>
                </a:lnTo>
                <a:cubicBezTo>
                  <a:pt x="10024" y="358588"/>
                  <a:pt x="44528" y="390938"/>
                  <a:pt x="0" y="34640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77310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
                                        <p:tgtEl>
                                          <p:spTgt spid="5"/>
                                        </p:tgtEl>
                                      </p:cBhvr>
                                    </p:animEffect>
                                    <p:anim calcmode="lin" valueType="num">
                                      <p:cBhvr>
                                        <p:cTn id="34" dur="400" fill="hold"/>
                                        <p:tgtEl>
                                          <p:spTgt spid="5"/>
                                        </p:tgtEl>
                                        <p:attrNameLst>
                                          <p:attrName>ppt_x</p:attrName>
                                        </p:attrNameLst>
                                      </p:cBhvr>
                                      <p:tavLst>
                                        <p:tav tm="0">
                                          <p:val>
                                            <p:strVal val="#ppt_x"/>
                                          </p:val>
                                        </p:tav>
                                        <p:tav tm="100000">
                                          <p:val>
                                            <p:strVal val="#ppt_x"/>
                                          </p:val>
                                        </p:tav>
                                      </p:tavLst>
                                    </p:anim>
                                    <p:anim calcmode="lin" valueType="num">
                                      <p:cBhvr>
                                        <p:cTn id="35" dur="400" fill="hold"/>
                                        <p:tgtEl>
                                          <p:spTgt spid="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18.57.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0" y="0"/>
            <a:ext cx="8049946" cy="5806413"/>
          </a:xfrm>
          <a:prstGeom prst="rect">
            <a:avLst/>
          </a:prstGeom>
        </p:spPr>
      </p:pic>
      <p:sp>
        <p:nvSpPr>
          <p:cNvPr id="3" name="TextBox 2"/>
          <p:cNvSpPr txBox="1"/>
          <p:nvPr/>
        </p:nvSpPr>
        <p:spPr>
          <a:xfrm>
            <a:off x="577299" y="5872395"/>
            <a:ext cx="7867757"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Unemployment by Gender in x Country</a:t>
            </a:r>
            <a:endParaRPr lang="en-US" sz="3200" dirty="0"/>
          </a:p>
        </p:txBody>
      </p:sp>
      <p:cxnSp>
        <p:nvCxnSpPr>
          <p:cNvPr id="5" name="Straight Connector 4"/>
          <p:cNvCxnSpPr/>
          <p:nvPr/>
        </p:nvCxnSpPr>
        <p:spPr>
          <a:xfrm flipV="1">
            <a:off x="2028793" y="3810458"/>
            <a:ext cx="775230" cy="72580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804023" y="3810458"/>
            <a:ext cx="23256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5129712" y="3414566"/>
            <a:ext cx="791724" cy="39589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921436" y="3414566"/>
            <a:ext cx="841207" cy="39589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2028793" y="2292873"/>
            <a:ext cx="775230" cy="1121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04023" y="1534081"/>
            <a:ext cx="775229" cy="7587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79252" y="1534081"/>
            <a:ext cx="791724" cy="3793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70976" y="1913477"/>
            <a:ext cx="758736" cy="3793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129712" y="791784"/>
            <a:ext cx="791724" cy="15010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21436" y="791784"/>
            <a:ext cx="841207" cy="742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91178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20.48.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49" y="1765017"/>
            <a:ext cx="7224482" cy="4219761"/>
          </a:xfrm>
          <a:prstGeom prst="rect">
            <a:avLst/>
          </a:prstGeom>
        </p:spPr>
      </p:pic>
      <p:sp>
        <p:nvSpPr>
          <p:cNvPr id="3" name="TextBox 2"/>
          <p:cNvSpPr txBox="1"/>
          <p:nvPr/>
        </p:nvSpPr>
        <p:spPr>
          <a:xfrm>
            <a:off x="3793679" y="799217"/>
            <a:ext cx="1995804" cy="58477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t>Pie Chart</a:t>
            </a:r>
            <a:endParaRPr lang="en-US" sz="3200" dirty="0"/>
          </a:p>
        </p:txBody>
      </p:sp>
      <p:sp>
        <p:nvSpPr>
          <p:cNvPr id="4" name="TextBox 3"/>
          <p:cNvSpPr txBox="1"/>
          <p:nvPr/>
        </p:nvSpPr>
        <p:spPr>
          <a:xfrm>
            <a:off x="5294651" y="4996024"/>
            <a:ext cx="1880345" cy="400110"/>
          </a:xfrm>
          <a:prstGeom prst="rect">
            <a:avLst/>
          </a:prstGeom>
          <a:noFill/>
        </p:spPr>
        <p:txBody>
          <a:bodyPr wrap="square" rtlCol="0">
            <a:spAutoFit/>
          </a:bodyPr>
          <a:lstStyle/>
          <a:p>
            <a:r>
              <a:rPr lang="en-US" sz="2000" b="1" dirty="0" smtClean="0"/>
              <a:t>100%</a:t>
            </a:r>
            <a:endParaRPr lang="en-US" sz="2000" b="1" dirty="0"/>
          </a:p>
        </p:txBody>
      </p:sp>
    </p:spTree>
    <p:extLst>
      <p:ext uri="{BB962C8B-B14F-4D97-AF65-F5344CB8AC3E}">
        <p14:creationId xmlns:p14="http://schemas.microsoft.com/office/powerpoint/2010/main" val="336467243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20.4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96" y="615819"/>
            <a:ext cx="7739908" cy="5553493"/>
          </a:xfrm>
          <a:prstGeom prst="rect">
            <a:avLst/>
          </a:prstGeom>
        </p:spPr>
      </p:pic>
    </p:spTree>
    <p:extLst>
      <p:ext uri="{BB962C8B-B14F-4D97-AF65-F5344CB8AC3E}">
        <p14:creationId xmlns:p14="http://schemas.microsoft.com/office/powerpoint/2010/main" val="21970611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20.49.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86" y="692528"/>
            <a:ext cx="7425856" cy="5750384"/>
          </a:xfrm>
          <a:prstGeom prst="rect">
            <a:avLst/>
          </a:prstGeom>
        </p:spPr>
      </p:pic>
    </p:spTree>
    <p:extLst>
      <p:ext uri="{BB962C8B-B14F-4D97-AF65-F5344CB8AC3E}">
        <p14:creationId xmlns:p14="http://schemas.microsoft.com/office/powerpoint/2010/main" val="424381822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20.49.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8" y="0"/>
            <a:ext cx="7521378" cy="6858000"/>
          </a:xfrm>
          <a:prstGeom prst="rect">
            <a:avLst/>
          </a:prstGeom>
        </p:spPr>
      </p:pic>
    </p:spTree>
    <p:extLst>
      <p:ext uri="{BB962C8B-B14F-4D97-AF65-F5344CB8AC3E}">
        <p14:creationId xmlns:p14="http://schemas.microsoft.com/office/powerpoint/2010/main" val="289652643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9 at 20.49.29.png"/>
          <p:cNvPicPr>
            <a:picLocks noChangeAspect="1"/>
          </p:cNvPicPr>
          <p:nvPr/>
        </p:nvPicPr>
        <p:blipFill rotWithShape="1">
          <a:blip r:embed="rId2">
            <a:extLst>
              <a:ext uri="{28A0092B-C50C-407E-A947-70E740481C1C}">
                <a14:useLocalDpi xmlns:a14="http://schemas.microsoft.com/office/drawing/2010/main" val="0"/>
              </a:ext>
            </a:extLst>
          </a:blip>
          <a:srcRect t="4613"/>
          <a:stretch/>
        </p:blipFill>
        <p:spPr>
          <a:xfrm>
            <a:off x="1208440" y="181450"/>
            <a:ext cx="6819900" cy="6481086"/>
          </a:xfrm>
          <a:prstGeom prst="rect">
            <a:avLst/>
          </a:prstGeom>
        </p:spPr>
      </p:pic>
    </p:spTree>
    <p:extLst>
      <p:ext uri="{BB962C8B-B14F-4D97-AF65-F5344CB8AC3E}">
        <p14:creationId xmlns:p14="http://schemas.microsoft.com/office/powerpoint/2010/main" val="13800871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816" y="2490819"/>
            <a:ext cx="511321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smtClean="0"/>
              <a:t>Tabulation and Cross Tabulation</a:t>
            </a:r>
            <a:endParaRPr lang="en-US" sz="4000" dirty="0"/>
          </a:p>
        </p:txBody>
      </p:sp>
    </p:spTree>
    <p:extLst>
      <p:ext uri="{BB962C8B-B14F-4D97-AF65-F5344CB8AC3E}">
        <p14:creationId xmlns:p14="http://schemas.microsoft.com/office/powerpoint/2010/main" val="134401875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471" y="1847495"/>
            <a:ext cx="6333792" cy="3046988"/>
          </a:xfrm>
          <a:prstGeom prst="rect">
            <a:avLst/>
          </a:prstGeom>
          <a:noFill/>
        </p:spPr>
        <p:txBody>
          <a:bodyPr wrap="square" rtlCol="0">
            <a:spAutoFit/>
          </a:bodyPr>
          <a:lstStyle/>
          <a:p>
            <a:pPr algn="just"/>
            <a:r>
              <a:rPr lang="en-US" sz="3200" dirty="0" smtClean="0"/>
              <a:t>Tabulation is a descriptive methods aimed to classify and arrange the raw data into  readable, understandable, interpretable  and visible form. This step consists of only one variable.</a:t>
            </a:r>
            <a:endParaRPr lang="en-US" sz="3200" dirty="0"/>
          </a:p>
        </p:txBody>
      </p:sp>
    </p:spTree>
    <p:extLst>
      <p:ext uri="{BB962C8B-B14F-4D97-AF65-F5344CB8AC3E}">
        <p14:creationId xmlns:p14="http://schemas.microsoft.com/office/powerpoint/2010/main" val="317583360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9023" y="1006225"/>
            <a:ext cx="6630688" cy="5016758"/>
          </a:xfrm>
          <a:prstGeom prst="rect">
            <a:avLst/>
          </a:prstGeom>
          <a:noFill/>
        </p:spPr>
        <p:txBody>
          <a:bodyPr wrap="square" rtlCol="0">
            <a:spAutoFit/>
          </a:bodyPr>
          <a:lstStyle/>
          <a:p>
            <a:pPr algn="just"/>
            <a:r>
              <a:rPr lang="en-US" sz="4000" dirty="0" smtClean="0"/>
              <a:t>Example: </a:t>
            </a:r>
          </a:p>
          <a:p>
            <a:pPr algn="just"/>
            <a:endParaRPr lang="en-US" sz="4000" dirty="0"/>
          </a:p>
          <a:p>
            <a:pPr algn="just"/>
            <a:r>
              <a:rPr lang="en-US" sz="4000" dirty="0" smtClean="0"/>
              <a:t>Let us conduct a mini survey on small group and ask which color do they prefer for their new car. The raw data has loaded into SPSS database as follow </a:t>
            </a:r>
            <a:endParaRPr lang="en-US" sz="4000" dirty="0"/>
          </a:p>
        </p:txBody>
      </p:sp>
    </p:spTree>
    <p:extLst>
      <p:ext uri="{BB962C8B-B14F-4D97-AF65-F5344CB8AC3E}">
        <p14:creationId xmlns:p14="http://schemas.microsoft.com/office/powerpoint/2010/main" val="98912146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15.27.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148" y="0"/>
            <a:ext cx="4288505" cy="6858000"/>
          </a:xfrm>
          <a:prstGeom prst="rect">
            <a:avLst/>
          </a:prstGeom>
        </p:spPr>
      </p:pic>
    </p:spTree>
    <p:extLst>
      <p:ext uri="{BB962C8B-B14F-4D97-AF65-F5344CB8AC3E}">
        <p14:creationId xmlns:p14="http://schemas.microsoft.com/office/powerpoint/2010/main" val="336199359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3097</TotalTime>
  <Words>2710</Words>
  <Application>Microsoft Macintosh PowerPoint</Application>
  <PresentationFormat>On-screen Show (4:3)</PresentationFormat>
  <Paragraphs>317</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deneme</cp:lastModifiedBy>
  <cp:revision>107</cp:revision>
  <dcterms:created xsi:type="dcterms:W3CDTF">2013-09-23T20:43:20Z</dcterms:created>
  <dcterms:modified xsi:type="dcterms:W3CDTF">2015-04-21T11:01:17Z</dcterms:modified>
</cp:coreProperties>
</file>