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57" r:id="rId17"/>
    <p:sldId id="271" r:id="rId18"/>
    <p:sldId id="321" r:id="rId19"/>
    <p:sldId id="322" r:id="rId20"/>
    <p:sldId id="323" r:id="rId21"/>
    <p:sldId id="272" r:id="rId22"/>
    <p:sldId id="324" r:id="rId23"/>
    <p:sldId id="325" r:id="rId24"/>
    <p:sldId id="273" r:id="rId25"/>
    <p:sldId id="274" r:id="rId26"/>
    <p:sldId id="275" r:id="rId27"/>
    <p:sldId id="276" r:id="rId28"/>
    <p:sldId id="277" r:id="rId29"/>
    <p:sldId id="278" r:id="rId30"/>
    <p:sldId id="326" r:id="rId31"/>
    <p:sldId id="327" r:id="rId32"/>
    <p:sldId id="328" r:id="rId33"/>
    <p:sldId id="330" r:id="rId34"/>
    <p:sldId id="331" r:id="rId35"/>
    <p:sldId id="279" r:id="rId36"/>
    <p:sldId id="280" r:id="rId37"/>
    <p:sldId id="281" r:id="rId38"/>
    <p:sldId id="282" r:id="rId39"/>
    <p:sldId id="283" r:id="rId40"/>
    <p:sldId id="284" r:id="rId41"/>
    <p:sldId id="358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340" r:id="rId52"/>
    <p:sldId id="332" r:id="rId53"/>
    <p:sldId id="341" r:id="rId54"/>
    <p:sldId id="342" r:id="rId55"/>
    <p:sldId id="343" r:id="rId56"/>
    <p:sldId id="334" r:id="rId57"/>
    <p:sldId id="333" r:id="rId58"/>
    <p:sldId id="338" r:id="rId59"/>
    <p:sldId id="344" r:id="rId60"/>
    <p:sldId id="345" r:id="rId61"/>
    <p:sldId id="346" r:id="rId62"/>
    <p:sldId id="347" r:id="rId63"/>
    <p:sldId id="348" r:id="rId64"/>
    <p:sldId id="349" r:id="rId65"/>
    <p:sldId id="339" r:id="rId66"/>
    <p:sldId id="302" r:id="rId67"/>
    <p:sldId id="351" r:id="rId68"/>
    <p:sldId id="350" r:id="rId69"/>
    <p:sldId id="352" r:id="rId70"/>
    <p:sldId id="353" r:id="rId71"/>
    <p:sldId id="354" r:id="rId72"/>
    <p:sldId id="355" r:id="rId73"/>
    <p:sldId id="356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12"/>
    <p:restoredTop sz="77691" autoAdjust="0"/>
  </p:normalViewPr>
  <p:slideViewPr>
    <p:cSldViewPr snapToGrid="0" snapToObjects="1">
      <p:cViewPr>
        <p:scale>
          <a:sx n="59" d="100"/>
          <a:sy n="59" d="100"/>
        </p:scale>
        <p:origin x="1872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tr-TR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tr-TR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gi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468161"/>
            <a:ext cx="8001000" cy="2424766"/>
          </a:xfrm>
        </p:spPr>
        <p:txBody>
          <a:bodyPr/>
          <a:lstStyle/>
          <a:p>
            <a:r>
              <a:rPr lang="en-US" b="1" dirty="0"/>
              <a:t>QUESTIONNAIRE DESIGN 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3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12 at 21.32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3" y="0"/>
            <a:ext cx="6867418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270149" y="150666"/>
            <a:ext cx="1442374" cy="172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270149" y="862684"/>
            <a:ext cx="947231" cy="172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262255" y="1531653"/>
            <a:ext cx="804429" cy="172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295087" y="2286718"/>
            <a:ext cx="1194262" cy="172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295085" y="2977211"/>
            <a:ext cx="1722237" cy="172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270149" y="3676375"/>
            <a:ext cx="1747174" cy="172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295086" y="4336674"/>
            <a:ext cx="1194263" cy="172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270149" y="5005643"/>
            <a:ext cx="1594774" cy="172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270149" y="5717661"/>
            <a:ext cx="1594774" cy="172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270149" y="6386630"/>
            <a:ext cx="1219200" cy="172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8944" y="99445"/>
            <a:ext cx="696857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dirty="0"/>
              <a:t>Specify the information needed</a:t>
            </a:r>
          </a:p>
        </p:txBody>
      </p:sp>
      <p:sp>
        <p:nvSpPr>
          <p:cNvPr id="3" name="Rectangle 2"/>
          <p:cNvSpPr/>
          <p:nvPr/>
        </p:nvSpPr>
        <p:spPr>
          <a:xfrm>
            <a:off x="258335" y="721235"/>
            <a:ext cx="8460488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This is also the first step in the research design process. Note that, as the research project </a:t>
            </a:r>
            <a:r>
              <a:rPr lang="en-US" sz="3600" dirty="0" smtClean="0"/>
              <a:t>progresses</a:t>
            </a:r>
            <a:r>
              <a:rPr lang="en-US" sz="3600" dirty="0"/>
              <a:t>, the information needed becomes more and more clearly defined. </a:t>
            </a:r>
            <a:endParaRPr lang="en-US" sz="3600" dirty="0" smtClean="0"/>
          </a:p>
          <a:p>
            <a:pPr algn="just"/>
            <a:endParaRPr lang="en-US" sz="3600" dirty="0"/>
          </a:p>
          <a:p>
            <a:pPr algn="just"/>
            <a:r>
              <a:rPr lang="en-US" sz="3600" dirty="0" smtClean="0"/>
              <a:t>It </a:t>
            </a:r>
            <a:r>
              <a:rPr lang="en-US" sz="3600" dirty="0"/>
              <a:t>is helpful to review the components of the problem and the approach, particularly the research questions, hypotheses and characteristics that influence the research design. 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62" y="384797"/>
            <a:ext cx="887935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dirty="0"/>
              <a:t>Specify the type of interviewing method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062" y="1165862"/>
            <a:ext cx="88793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An appreciation of how the type of interviewing method influences questionnaire design can be obtained by considering how the questionnaire is administered under each </a:t>
            </a:r>
            <a:r>
              <a:rPr lang="en-US" sz="3200" dirty="0" smtClean="0"/>
              <a:t>method. </a:t>
            </a:r>
          </a:p>
          <a:p>
            <a:endParaRPr lang="en-US" sz="3200" dirty="0"/>
          </a:p>
          <a:p>
            <a:r>
              <a:rPr lang="en-US" sz="3200" dirty="0" smtClean="0"/>
              <a:t>In </a:t>
            </a:r>
            <a:r>
              <a:rPr lang="en-US" sz="3200" dirty="0">
                <a:solidFill>
                  <a:srgbClr val="0000FF"/>
                </a:solidFill>
              </a:rPr>
              <a:t>personal interviews</a:t>
            </a:r>
            <a:r>
              <a:rPr lang="en-US" sz="3200" dirty="0"/>
              <a:t>, respondents see the </a:t>
            </a:r>
            <a:r>
              <a:rPr lang="en-US" sz="3200" dirty="0" smtClean="0"/>
              <a:t>questionnaire </a:t>
            </a:r>
            <a:r>
              <a:rPr lang="en-US" sz="3200" dirty="0"/>
              <a:t>and interact face to face with the interviewer. Thus, lengthy, complex and varied questions can be asked. 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224" y="230078"/>
            <a:ext cx="8761878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In </a:t>
            </a:r>
            <a:r>
              <a:rPr lang="en-US" sz="3600" dirty="0">
                <a:solidFill>
                  <a:srgbClr val="0000FF"/>
                </a:solidFill>
              </a:rPr>
              <a:t>telephone interviews </a:t>
            </a:r>
            <a:r>
              <a:rPr lang="en-US" sz="3600" dirty="0"/>
              <a:t>the respondents interact with the interviewer, but they do not see the questionnaire. This limits the type of questions that can be asked to short and simple ones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 smtClean="0"/>
              <a:t> </a:t>
            </a:r>
            <a:r>
              <a:rPr lang="en-US" sz="3600" dirty="0">
                <a:solidFill>
                  <a:srgbClr val="0000FF"/>
                </a:solidFill>
              </a:rPr>
              <a:t>Mail and electronic </a:t>
            </a:r>
            <a:r>
              <a:rPr lang="en-US" sz="3600" dirty="0"/>
              <a:t>questionnaires are self administered, so the questions must be simple, and detailed instructions must be provided. 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6129"/>
            <a:ext cx="917698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/>
              <a:t>Determine the content of individual questions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752" y="1905506"/>
            <a:ext cx="87618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Is the question necessary?</a:t>
            </a:r>
          </a:p>
          <a:p>
            <a:r>
              <a:rPr lang="en-US" sz="3200" dirty="0"/>
              <a:t>Every question in a questionnaire should contribute to the information needed or serve some specific purpose. If there is no satisfactory use for the data resulting from a question, that question should be eliminated.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279" y="314501"/>
            <a:ext cx="85896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Are several questions needed instead of one?</a:t>
            </a:r>
          </a:p>
          <a:p>
            <a:r>
              <a:rPr lang="en-US" sz="3600" dirty="0"/>
              <a:t>Once we have ascertained that a question is necessary, we must make sure that it is sufficient to get the desired information.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213830"/>
            <a:ext cx="8804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‘Do you think Coca-Cola is a </a:t>
            </a:r>
            <a:r>
              <a:rPr lang="en-US" sz="3600" dirty="0" smtClean="0">
                <a:solidFill>
                  <a:srgbClr val="FF0000"/>
                </a:solidFill>
              </a:rPr>
              <a:t>tasty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FF0000"/>
                </a:solidFill>
              </a:rPr>
              <a:t>refreshing</a:t>
            </a:r>
            <a:r>
              <a:rPr lang="en-US" sz="3600" dirty="0"/>
              <a:t> soft drink?’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279" y="3468956"/>
            <a:ext cx="19590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Example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2518772" y="3468956"/>
            <a:ext cx="3826594" cy="2539801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Wrong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752" y="1604174"/>
            <a:ext cx="876187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/>
              <a:t>Do you think Coca Cola is tasty?                    Yes (  )    No (  )</a:t>
            </a:r>
          </a:p>
          <a:p>
            <a:endParaRPr lang="en-US" sz="4000" dirty="0" smtClean="0"/>
          </a:p>
          <a:p>
            <a:r>
              <a:rPr lang="en-US" sz="4000" dirty="0" smtClean="0"/>
              <a:t>2. Do you think Coca Cola is refreshing soft drink (</a:t>
            </a:r>
            <a:r>
              <a:rPr lang="en-US" sz="4000" dirty="0"/>
              <a:t>Yes (  )    No (  )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01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615" y="593796"/>
            <a:ext cx="813756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/>
              <a:t>Overcoming the respondent’s inability and </a:t>
            </a:r>
            <a:r>
              <a:rPr lang="en-US" sz="3200" dirty="0" smtClean="0"/>
              <a:t>unwillingness to </a:t>
            </a:r>
            <a:r>
              <a:rPr lang="en-US" sz="3200" dirty="0"/>
              <a:t>answer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280" y="1801930"/>
            <a:ext cx="86757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Is the respondent informed?</a:t>
            </a:r>
          </a:p>
          <a:p>
            <a:r>
              <a:rPr lang="en-US" sz="3200" dirty="0"/>
              <a:t>Respondents are often asked about topics on which they are not informed.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A </a:t>
            </a:r>
            <a:r>
              <a:rPr lang="en-US" sz="3200" dirty="0"/>
              <a:t>parent may not be informed about their child’s daily purchasing or vice versa (especially when one considers that sons and daughters can have an age range from 0 to around 80!)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615" y="593796"/>
            <a:ext cx="813756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/>
              <a:t>Overcoming the respondent’s inability and </a:t>
            </a:r>
            <a:r>
              <a:rPr lang="en-US" sz="3200" dirty="0" smtClean="0"/>
              <a:t>unwillingness to </a:t>
            </a:r>
            <a:r>
              <a:rPr lang="en-US" sz="3200" dirty="0"/>
              <a:t>answer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280" y="2167838"/>
            <a:ext cx="86757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Can </a:t>
            </a:r>
            <a:r>
              <a:rPr lang="en-US" sz="3200" b="1" dirty="0">
                <a:solidFill>
                  <a:srgbClr val="008000"/>
                </a:solidFill>
              </a:rPr>
              <a:t>the respondent remember? </a:t>
            </a:r>
            <a:endParaRPr lang="en-US" sz="3200" dirty="0">
              <a:solidFill>
                <a:srgbClr val="008000"/>
              </a:solidFill>
            </a:endParaRPr>
          </a:p>
          <a:p>
            <a:r>
              <a:rPr lang="en-US" sz="3200" dirty="0"/>
              <a:t>Many things that we might expect everyone to know are remembered by only a few. Test this on yourself.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Can </a:t>
            </a:r>
            <a:r>
              <a:rPr lang="en-US" sz="3200" dirty="0"/>
              <a:t>you remember the brand name of the socks you are </a:t>
            </a:r>
            <a:r>
              <a:rPr lang="en-US" sz="3200" dirty="0" smtClean="0"/>
              <a:t>wearing, </a:t>
            </a:r>
            <a:r>
              <a:rPr lang="en-US" sz="3200" dirty="0"/>
              <a:t>what you had for lunch a week </a:t>
            </a:r>
            <a:r>
              <a:rPr lang="en-US" sz="3200" dirty="0" smtClean="0"/>
              <a:t>ago?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044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615" y="593796"/>
            <a:ext cx="813756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/>
              <a:t>Overcoming the respondent’s inability and </a:t>
            </a:r>
            <a:r>
              <a:rPr lang="en-US" sz="3200" dirty="0" smtClean="0"/>
              <a:t>unwillingness to </a:t>
            </a:r>
            <a:r>
              <a:rPr lang="en-US" sz="3200" dirty="0"/>
              <a:t>answer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103263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8000"/>
                </a:solidFill>
              </a:rPr>
              <a:t>Is the respondent able to articulate? </a:t>
            </a:r>
            <a:endParaRPr lang="en-US" sz="3200" dirty="0">
              <a:solidFill>
                <a:srgbClr val="008000"/>
              </a:solidFill>
            </a:endParaRPr>
          </a:p>
          <a:p>
            <a:pPr algn="just"/>
            <a:r>
              <a:rPr lang="en-US" sz="3200" dirty="0"/>
              <a:t>Respondents may be unable to </a:t>
            </a:r>
            <a:r>
              <a:rPr lang="en-US" sz="3200" dirty="0" smtClean="0"/>
              <a:t>articulate</a:t>
            </a:r>
            <a:r>
              <a:rPr lang="en-US" sz="1200" dirty="0" smtClean="0"/>
              <a:t>(</a:t>
            </a:r>
            <a:r>
              <a:rPr lang="en-US" sz="1200" dirty="0" err="1" smtClean="0"/>
              <a:t>izah</a:t>
            </a:r>
            <a:r>
              <a:rPr lang="en-US" sz="1200" dirty="0" smtClean="0"/>
              <a:t> </a:t>
            </a:r>
            <a:r>
              <a:rPr lang="en-US" sz="1200" dirty="0" err="1" smtClean="0"/>
              <a:t>etmek</a:t>
            </a:r>
            <a:r>
              <a:rPr lang="en-US" sz="1200" dirty="0" smtClean="0"/>
              <a:t>)</a:t>
            </a:r>
            <a:r>
              <a:rPr lang="en-US" sz="3200" dirty="0" smtClean="0"/>
              <a:t>certain </a:t>
            </a:r>
            <a:r>
              <a:rPr lang="en-US" sz="3200" dirty="0"/>
              <a:t>types of responses. For example, if asked to describe the atmosphere of the bank branch they would prefer to </a:t>
            </a:r>
            <a:r>
              <a:rPr lang="en-US" sz="3200" dirty="0" err="1"/>
              <a:t>patronise</a:t>
            </a:r>
            <a:r>
              <a:rPr lang="en-US" sz="3200" dirty="0"/>
              <a:t>, most respondents may be unable to phrase their answers. </a:t>
            </a:r>
          </a:p>
        </p:txBody>
      </p:sp>
    </p:spTree>
    <p:extLst>
      <p:ext uri="{BB962C8B-B14F-4D97-AF65-F5344CB8AC3E}">
        <p14:creationId xmlns:p14="http://schemas.microsoft.com/office/powerpoint/2010/main" val="29006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217" y="829175"/>
            <a:ext cx="841381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What should be asked?</a:t>
            </a:r>
          </a:p>
          <a:p>
            <a:r>
              <a:rPr lang="en-US" sz="3200" dirty="0"/>
              <a:t>2. How should questions </a:t>
            </a:r>
            <a:r>
              <a:rPr lang="en-US" sz="3200" dirty="0" smtClean="0"/>
              <a:t>be phrased</a:t>
            </a:r>
            <a:r>
              <a:rPr lang="en-US" sz="3200" dirty="0"/>
              <a:t>?</a:t>
            </a:r>
          </a:p>
          <a:p>
            <a:r>
              <a:rPr lang="en-US" sz="3200" dirty="0"/>
              <a:t>3. In what sequence should the questions be </a:t>
            </a:r>
            <a:r>
              <a:rPr lang="en-US" sz="3200" dirty="0" smtClean="0"/>
              <a:t>	arranged</a:t>
            </a:r>
            <a:r>
              <a:rPr lang="en-US" sz="3200" dirty="0"/>
              <a:t>?</a:t>
            </a:r>
          </a:p>
          <a:p>
            <a:r>
              <a:rPr lang="en-US" sz="3200" dirty="0"/>
              <a:t>4. What questionnaire layout will best serve the </a:t>
            </a:r>
            <a:r>
              <a:rPr lang="en-US" sz="3200" dirty="0" smtClean="0"/>
              <a:t>	research </a:t>
            </a:r>
            <a:r>
              <a:rPr lang="en-US" sz="3200" dirty="0"/>
              <a:t>objectives?</a:t>
            </a:r>
          </a:p>
          <a:p>
            <a:r>
              <a:rPr lang="en-US" sz="3200" dirty="0"/>
              <a:t>5. How should the questionnaire be pretested? </a:t>
            </a:r>
            <a:r>
              <a:rPr lang="en-US" sz="3200" dirty="0" smtClean="0"/>
              <a:t>6. Does </a:t>
            </a:r>
            <a:r>
              <a:rPr lang="en-US" sz="3200" dirty="0"/>
              <a:t>the questionnaire need to be revised?</a:t>
            </a:r>
          </a:p>
        </p:txBody>
      </p:sp>
    </p:spTree>
    <p:extLst>
      <p:ext uri="{BB962C8B-B14F-4D97-AF65-F5344CB8AC3E}">
        <p14:creationId xmlns:p14="http://schemas.microsoft.com/office/powerpoint/2010/main" val="29267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7584" y="593796"/>
            <a:ext cx="5211471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b="1" dirty="0" err="1"/>
              <a:t>Choose</a:t>
            </a:r>
            <a:r>
              <a:rPr lang="fr-FR" sz="3200" b="1" dirty="0"/>
              <a:t> question structure 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3615" y="3509587"/>
            <a:ext cx="2647938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CFFCC"/>
                </a:solidFill>
              </a:rPr>
              <a:t>Unstratured</a:t>
            </a:r>
            <a:r>
              <a:rPr lang="en-US" sz="3200" dirty="0" smtClean="0">
                <a:solidFill>
                  <a:srgbClr val="CCFFCC"/>
                </a:solidFill>
              </a:rPr>
              <a:t> Questions </a:t>
            </a:r>
            <a:endParaRPr lang="en-US" sz="3200" dirty="0">
              <a:solidFill>
                <a:srgbClr val="CC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5086" y="3509587"/>
            <a:ext cx="2647938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CFFCC"/>
                </a:solidFill>
              </a:rPr>
              <a:t>S</a:t>
            </a:r>
            <a:r>
              <a:rPr lang="en-US" sz="3200" dirty="0" err="1" smtClean="0">
                <a:solidFill>
                  <a:srgbClr val="CCFFCC"/>
                </a:solidFill>
              </a:rPr>
              <a:t>tratured</a:t>
            </a:r>
            <a:r>
              <a:rPr lang="en-US" sz="3200" dirty="0" smtClean="0">
                <a:solidFill>
                  <a:srgbClr val="CCFFCC"/>
                </a:solidFill>
              </a:rPr>
              <a:t> Questions </a:t>
            </a:r>
            <a:endParaRPr lang="en-US" sz="3200" dirty="0">
              <a:solidFill>
                <a:srgbClr val="CCFFCC"/>
              </a:solidFill>
            </a:endParaRPr>
          </a:p>
        </p:txBody>
      </p:sp>
      <p:cxnSp>
        <p:nvCxnSpPr>
          <p:cNvPr id="7" name="Straight Arrow Connector 6"/>
          <p:cNvCxnSpPr>
            <a:stCxn id="2" idx="2"/>
            <a:endCxn id="4" idx="0"/>
          </p:cNvCxnSpPr>
          <p:nvPr/>
        </p:nvCxnSpPr>
        <p:spPr>
          <a:xfrm flipH="1">
            <a:off x="1797584" y="1178572"/>
            <a:ext cx="2605736" cy="233101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2"/>
            <a:endCxn id="5" idx="0"/>
          </p:cNvCxnSpPr>
          <p:nvPr/>
        </p:nvCxnSpPr>
        <p:spPr>
          <a:xfrm>
            <a:off x="4403320" y="1178572"/>
            <a:ext cx="2605735" cy="233101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49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1392" y="528606"/>
            <a:ext cx="8352848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Unstructured questions</a:t>
            </a:r>
          </a:p>
          <a:p>
            <a:r>
              <a:rPr lang="en-US" sz="3200" dirty="0" smtClean="0"/>
              <a:t>are </a:t>
            </a:r>
            <a:r>
              <a:rPr lang="en-US" sz="3200" dirty="0"/>
              <a:t>open-ended questions that respondents answer in their own words. They are also referred to as free-response or free-answer questions. The following are some examples</a:t>
            </a:r>
            <a:r>
              <a:rPr lang="en-US" sz="3200" dirty="0" smtClean="0"/>
              <a:t>:</a:t>
            </a:r>
          </a:p>
          <a:p>
            <a:endParaRPr lang="en-US" sz="3200" dirty="0"/>
          </a:p>
          <a:p>
            <a:r>
              <a:rPr lang="en-US" sz="3200" dirty="0"/>
              <a:t>■ What is your occupation?</a:t>
            </a:r>
          </a:p>
          <a:p>
            <a:r>
              <a:rPr lang="en-US" sz="3200" dirty="0"/>
              <a:t>■ What do you think of people who </a:t>
            </a:r>
            <a:r>
              <a:rPr lang="en-US" sz="3200" dirty="0" err="1"/>
              <a:t>patronise</a:t>
            </a:r>
            <a:r>
              <a:rPr lang="en-US" sz="3200" dirty="0"/>
              <a:t> secondhand clothes shops?</a:t>
            </a:r>
          </a:p>
          <a:p>
            <a:r>
              <a:rPr lang="en-US" sz="3200" dirty="0"/>
              <a:t>■ Who is your </a:t>
            </a:r>
            <a:r>
              <a:rPr lang="en-US" sz="3200" dirty="0" err="1"/>
              <a:t>favourite</a:t>
            </a:r>
            <a:r>
              <a:rPr lang="en-US" sz="3200" dirty="0"/>
              <a:t> film personality?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758" y="2625895"/>
            <a:ext cx="7233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More Examples of Open-Ended Questions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192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863" y="64129"/>
            <a:ext cx="8546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What names of local banks can you think of?</a:t>
            </a:r>
          </a:p>
          <a:p>
            <a:r>
              <a:rPr lang="en-US" sz="2800" dirty="0"/>
              <a:t>What comes to mind when you look at this advertisement?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In what way, if any, could this product be changed or improved? I’d like you to tell me anything you can think of, no matter how minor it seems.</a:t>
            </a:r>
          </a:p>
          <a:p>
            <a:r>
              <a:rPr lang="en-US" sz="2800" dirty="0">
                <a:solidFill>
                  <a:srgbClr val="000090"/>
                </a:solidFill>
              </a:rPr>
              <a:t>What things do you like most about working for Federal Express? What do you like least?</a:t>
            </a:r>
          </a:p>
          <a:p>
            <a:r>
              <a:rPr lang="en-US" sz="2800" dirty="0"/>
              <a:t>Why do you buy more of your clothing in </a:t>
            </a:r>
            <a:r>
              <a:rPr lang="en-US" sz="2800" dirty="0" smtClean="0"/>
              <a:t>SARAR than </a:t>
            </a:r>
            <a:r>
              <a:rPr lang="en-US" sz="2800" dirty="0"/>
              <a:t>in other stores?</a:t>
            </a:r>
          </a:p>
          <a:p>
            <a:r>
              <a:rPr lang="en-US" sz="2800" b="1" dirty="0">
                <a:solidFill>
                  <a:srgbClr val="008000"/>
                </a:solidFill>
              </a:rPr>
              <a:t>How would you describe your supervisor’s management style?</a:t>
            </a:r>
          </a:p>
          <a:p>
            <a:r>
              <a:rPr lang="en-US" sz="2800" dirty="0"/>
              <a:t>Please tell us how our stores can better serve your needs.</a:t>
            </a:r>
          </a:p>
        </p:txBody>
      </p:sp>
    </p:spTree>
    <p:extLst>
      <p:ext uri="{BB962C8B-B14F-4D97-AF65-F5344CB8AC3E}">
        <p14:creationId xmlns:p14="http://schemas.microsoft.com/office/powerpoint/2010/main" val="2308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808" y="1808173"/>
            <a:ext cx="86542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Structured questions</a:t>
            </a:r>
          </a:p>
          <a:p>
            <a:pPr algn="just"/>
            <a:r>
              <a:rPr lang="en-US" sz="3600" dirty="0"/>
              <a:t>Structured questions specify the set of response alternatives and the response format. A structured question may be multiple-choice, </a:t>
            </a:r>
            <a:r>
              <a:rPr lang="en-US" sz="3600" dirty="0" smtClean="0"/>
              <a:t>dichotomous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ikili</a:t>
            </a:r>
            <a:r>
              <a:rPr lang="en-US" sz="1400" b="1" dirty="0" smtClean="0"/>
              <a:t>)</a:t>
            </a:r>
            <a:r>
              <a:rPr lang="en-US" sz="3600" dirty="0" smtClean="0"/>
              <a:t>or </a:t>
            </a:r>
            <a:r>
              <a:rPr lang="en-US" sz="3600" dirty="0"/>
              <a:t>a scale.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59" y="1872744"/>
            <a:ext cx="8438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Multiple choice questions. </a:t>
            </a:r>
            <a:r>
              <a:rPr lang="en-US" sz="3600" dirty="0"/>
              <a:t>In multiple-choice questions, the researcher provides a choice of answers and respondents are asked to select one or more of the alternatives given. Consider the following question: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2-08 at 21.33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40" y="596523"/>
            <a:ext cx="83312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47" y="1909554"/>
            <a:ext cx="8417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 </a:t>
            </a:r>
            <a:r>
              <a:rPr lang="en-US" sz="3200" b="1" i="1" dirty="0"/>
              <a:t>dichotomous question </a:t>
            </a:r>
            <a:r>
              <a:rPr lang="en-US" sz="3200" dirty="0"/>
              <a:t>has only two response </a:t>
            </a:r>
            <a:r>
              <a:rPr lang="en-US" sz="3200" dirty="0" smtClean="0"/>
              <a:t>alternatives</a:t>
            </a:r>
            <a:r>
              <a:rPr lang="en-US" sz="3200" dirty="0"/>
              <a:t>, such as </a:t>
            </a:r>
            <a:r>
              <a:rPr lang="en-US" sz="3200" b="1" dirty="0">
                <a:solidFill>
                  <a:srgbClr val="FF6600"/>
                </a:solidFill>
              </a:rPr>
              <a:t>yes</a:t>
            </a:r>
            <a:r>
              <a:rPr lang="en-US" sz="3200" dirty="0"/>
              <a:t> or </a:t>
            </a:r>
            <a:r>
              <a:rPr lang="en-US" sz="3200" b="1" dirty="0">
                <a:solidFill>
                  <a:srgbClr val="FF6600"/>
                </a:solidFill>
              </a:rPr>
              <a:t>no</a:t>
            </a:r>
            <a:r>
              <a:rPr lang="en-US" sz="3200" dirty="0"/>
              <a:t>, or </a:t>
            </a:r>
            <a:r>
              <a:rPr lang="en-US" sz="3200" b="1" dirty="0">
                <a:solidFill>
                  <a:srgbClr val="0000FF"/>
                </a:solidFill>
              </a:rPr>
              <a:t>agree </a:t>
            </a:r>
            <a:r>
              <a:rPr lang="en-US" sz="3200" dirty="0"/>
              <a:t>or </a:t>
            </a:r>
            <a:r>
              <a:rPr lang="en-US" sz="3200" b="1" dirty="0">
                <a:solidFill>
                  <a:srgbClr val="0000FF"/>
                </a:solidFill>
              </a:rPr>
              <a:t>disagree</a:t>
            </a:r>
            <a:r>
              <a:rPr lang="en-US" sz="3200" dirty="0"/>
              <a:t>. Often, the two alternatives of interest are supplemented by a neutral alternative, such as ‘</a:t>
            </a:r>
            <a:r>
              <a:rPr lang="en-US" sz="3200" b="1" dirty="0">
                <a:solidFill>
                  <a:srgbClr val="008000"/>
                </a:solidFill>
              </a:rPr>
              <a:t>no opinion</a:t>
            </a:r>
            <a:r>
              <a:rPr lang="en-US" sz="3200" dirty="0"/>
              <a:t>’, ‘</a:t>
            </a:r>
            <a:r>
              <a:rPr lang="en-US" sz="3200" b="1" dirty="0">
                <a:solidFill>
                  <a:srgbClr val="008000"/>
                </a:solidFill>
              </a:rPr>
              <a:t>don’t kn</a:t>
            </a:r>
            <a:r>
              <a:rPr lang="en-US" sz="3200" dirty="0"/>
              <a:t>ow’, ‘</a:t>
            </a:r>
            <a:r>
              <a:rPr lang="en-US" sz="3200" b="1" dirty="0">
                <a:solidFill>
                  <a:srgbClr val="008000"/>
                </a:solidFill>
              </a:rPr>
              <a:t>bot</a:t>
            </a:r>
            <a:r>
              <a:rPr lang="en-US" sz="3200" dirty="0"/>
              <a:t>h’, or ‘</a:t>
            </a:r>
            <a:r>
              <a:rPr lang="en-US" sz="3200" b="1" dirty="0">
                <a:solidFill>
                  <a:srgbClr val="008000"/>
                </a:solidFill>
              </a:rPr>
              <a:t>none’</a:t>
            </a:r>
            <a:r>
              <a:rPr lang="en-US" sz="3200" dirty="0"/>
              <a:t>, as in this example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08 at 21.3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0850"/>
            <a:ext cx="91313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47" y="510508"/>
            <a:ext cx="8395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/>
              <a:t>Scales</a:t>
            </a:r>
            <a:r>
              <a:rPr lang="en-US" sz="4000" dirty="0"/>
              <a:t>. </a:t>
            </a:r>
            <a:r>
              <a:rPr lang="en-US" sz="4000" dirty="0" smtClean="0"/>
              <a:t>To </a:t>
            </a:r>
            <a:r>
              <a:rPr lang="en-US" sz="4000" dirty="0"/>
              <a:t>illustrate the difference between scales and other kinds of structural questions, consider the question about intentions to buy a new laptop computer. </a:t>
            </a:r>
            <a:endParaRPr lang="en-US" sz="4000" dirty="0" smtClean="0"/>
          </a:p>
          <a:p>
            <a:pPr algn="just"/>
            <a:endParaRPr lang="en-US" sz="4000" dirty="0"/>
          </a:p>
          <a:p>
            <a:pPr algn="just"/>
            <a:r>
              <a:rPr lang="en-US" sz="4000" dirty="0" smtClean="0"/>
              <a:t>One </a:t>
            </a:r>
            <a:r>
              <a:rPr lang="en-US" sz="4000" dirty="0"/>
              <a:t>way of framing this using a scale is as follows: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217" y="83090"/>
            <a:ext cx="87053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What Should Be Asked?</a:t>
            </a:r>
          </a:p>
          <a:p>
            <a:r>
              <a:rPr lang="en-US" sz="3200" dirty="0"/>
              <a:t>Certain decisions made during the early stages of the research process will influence the question- </a:t>
            </a:r>
            <a:r>
              <a:rPr lang="en-US" sz="3200" dirty="0" err="1"/>
              <a:t>naire</a:t>
            </a:r>
            <a:r>
              <a:rPr lang="en-US" sz="3200" dirty="0"/>
              <a:t> design.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This </a:t>
            </a:r>
            <a:r>
              <a:rPr lang="en-US" sz="3200" dirty="0"/>
              <a:t>leads to specific research hypotheses that, in turn, clearly indicate what must be measured. Different types of questions may be better at measuring certain things than are others. 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276" y="2936558"/>
            <a:ext cx="8348209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CFFCC"/>
                </a:solidFill>
              </a:rPr>
              <a:t>Types of Fixed-Alternative Questions</a:t>
            </a:r>
          </a:p>
        </p:txBody>
      </p:sp>
    </p:spTree>
    <p:extLst>
      <p:ext uri="{BB962C8B-B14F-4D97-AF65-F5344CB8AC3E}">
        <p14:creationId xmlns:p14="http://schemas.microsoft.com/office/powerpoint/2010/main" val="2261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0 at 22.05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63041"/>
          </a:xfrm>
          <a:prstGeom prst="rect">
            <a:avLst/>
          </a:prstGeom>
        </p:spPr>
      </p:pic>
      <p:pic>
        <p:nvPicPr>
          <p:cNvPr id="3" name="Picture 2" descr="Screen Shot 2013-12-10 at 11.02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81" y="4213605"/>
            <a:ext cx="61595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8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0 at 22.05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1" y="0"/>
            <a:ext cx="6458387" cy="3246713"/>
          </a:xfrm>
          <a:prstGeom prst="rect">
            <a:avLst/>
          </a:prstGeom>
        </p:spPr>
      </p:pic>
      <p:pic>
        <p:nvPicPr>
          <p:cNvPr id="3" name="Picture 2" descr="Screen Shot 2013-12-10 at 22.06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2" y="3594464"/>
            <a:ext cx="6458387" cy="3263536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>
            <a:off x="2109740" y="344380"/>
            <a:ext cx="3982672" cy="2213574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Wrong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10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79" y="495042"/>
            <a:ext cx="85250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Why do you prefer Pınar’s products? Put these reasons in order 1 very important 5 not important</a:t>
            </a:r>
          </a:p>
          <a:p>
            <a:endParaRPr lang="en-US" sz="4000" dirty="0" smtClean="0"/>
          </a:p>
          <a:p>
            <a:r>
              <a:rPr lang="en-US" sz="4000" dirty="0" smtClean="0"/>
              <a:t>(  ) Delicious </a:t>
            </a:r>
          </a:p>
          <a:p>
            <a:r>
              <a:rPr lang="en-US" sz="4000" dirty="0" smtClean="0"/>
              <a:t>(  ) Cheap</a:t>
            </a:r>
          </a:p>
          <a:p>
            <a:r>
              <a:rPr lang="en-US" sz="4000" dirty="0" smtClean="0"/>
              <a:t>(  ) Available every where</a:t>
            </a:r>
          </a:p>
          <a:p>
            <a:r>
              <a:rPr lang="en-US" sz="4000" dirty="0" smtClean="0"/>
              <a:t>(  ) Reliable brand</a:t>
            </a:r>
          </a:p>
          <a:p>
            <a:r>
              <a:rPr lang="en-US" sz="4000" dirty="0" smtClean="0"/>
              <a:t>(  ) Others </a:t>
            </a:r>
          </a:p>
        </p:txBody>
      </p:sp>
    </p:spTree>
    <p:extLst>
      <p:ext uri="{BB962C8B-B14F-4D97-AF65-F5344CB8AC3E}">
        <p14:creationId xmlns:p14="http://schemas.microsoft.com/office/powerpoint/2010/main" val="173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10 at 22.55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16" y="301386"/>
            <a:ext cx="6138574" cy="3150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7180" y="3376721"/>
            <a:ext cx="72549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If you ask to put the alternatives </a:t>
            </a:r>
            <a:r>
              <a:rPr lang="en-US" sz="3600" dirty="0"/>
              <a:t>i</a:t>
            </a:r>
            <a:r>
              <a:rPr lang="en-US" sz="3600" dirty="0" smtClean="0"/>
              <a:t>n order the answer will be better. By this you can compare which alternative is more important than others.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75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08 at 21.39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4" y="2111293"/>
            <a:ext cx="86487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2614" y="2905780"/>
            <a:ext cx="6288901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/>
              <a:t>Choose question wording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0681" y="159994"/>
            <a:ext cx="418065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smtClean="0"/>
              <a:t>1. Define </a:t>
            </a:r>
            <a:r>
              <a:rPr lang="en-US" sz="4000" dirty="0"/>
              <a:t>the issue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7503" y="824832"/>
            <a:ext cx="83528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A question should clearly define the issue being addressed. Consider the following question</a:t>
            </a:r>
            <a:r>
              <a:rPr lang="en-US" sz="3200" dirty="0" smtClean="0"/>
              <a:t>:</a:t>
            </a:r>
          </a:p>
          <a:p>
            <a:pPr algn="just"/>
            <a:endParaRPr lang="en-US" sz="3600" dirty="0">
              <a:solidFill>
                <a:srgbClr val="3366FF"/>
              </a:solidFill>
            </a:endParaRPr>
          </a:p>
          <a:p>
            <a:pPr algn="just"/>
            <a:r>
              <a:rPr lang="en-US" sz="3600" dirty="0">
                <a:solidFill>
                  <a:srgbClr val="3366FF"/>
                </a:solidFill>
              </a:rPr>
              <a:t>Which brand of shampoo do you use</a:t>
            </a:r>
            <a:r>
              <a:rPr lang="en-US" sz="3600" dirty="0" smtClean="0">
                <a:solidFill>
                  <a:srgbClr val="3366FF"/>
                </a:solidFill>
              </a:rPr>
              <a:t>?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This question is not clear, should be asked this way: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15280" y="4347969"/>
            <a:ext cx="85250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66FF"/>
                </a:solidFill>
              </a:rPr>
              <a:t>Which brand or brands of shampoo have you personally used at </a:t>
            </a:r>
            <a:r>
              <a:rPr lang="en-US" sz="2800" b="1" dirty="0" smtClean="0">
                <a:solidFill>
                  <a:srgbClr val="3366FF"/>
                </a:solidFill>
              </a:rPr>
              <a:t>home during </a:t>
            </a:r>
            <a:r>
              <a:rPr lang="en-US" sz="2800" b="1" dirty="0">
                <a:solidFill>
                  <a:srgbClr val="3366FF"/>
                </a:solidFill>
              </a:rPr>
              <a:t>the last month? In the case of more than one brand, please list all the brands that apply.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031" y="1135621"/>
            <a:ext cx="846048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/>
              <a:t>Ordinary </a:t>
            </a:r>
            <a:r>
              <a:rPr lang="en-US" sz="3600" dirty="0"/>
              <a:t>words should be used in a questionnaire, and they should match the </a:t>
            </a:r>
            <a:r>
              <a:rPr lang="en-US" sz="3600" dirty="0" smtClean="0"/>
              <a:t>vocabulary </a:t>
            </a:r>
            <a:r>
              <a:rPr lang="en-US" sz="3600" dirty="0"/>
              <a:t>level of the respondents.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517" y="209484"/>
            <a:ext cx="501646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/>
              <a:t>2. Use ordinary 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9031" y="2991973"/>
            <a:ext cx="8460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When choosing words, bear in mind the intellectual level of the target group of respondents, and how comfortable they are with technical terms related to any prod- </a:t>
            </a:r>
            <a:r>
              <a:rPr lang="en-US" sz="3600" dirty="0" err="1"/>
              <a:t>ucts</a:t>
            </a:r>
            <a:r>
              <a:rPr lang="en-US" sz="3600" dirty="0"/>
              <a:t> or services we are measuring.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2783" y="1472841"/>
            <a:ext cx="81375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words used in a questionnaire should have a single meaning that is known to the respondents</a:t>
            </a:r>
            <a:r>
              <a:rPr lang="en-US" sz="3200" dirty="0" smtClean="0"/>
              <a:t>. </a:t>
            </a:r>
            <a:r>
              <a:rPr lang="en-US" sz="3200" dirty="0"/>
              <a:t>A number of words that appear to be unambiguous have different meanings for different people</a:t>
            </a:r>
            <a:r>
              <a:rPr lang="en-US" sz="3200" dirty="0" smtClean="0"/>
              <a:t>. </a:t>
            </a:r>
            <a:r>
              <a:rPr lang="en-US" sz="3200" dirty="0"/>
              <a:t>These include ‘</a:t>
            </a:r>
            <a:r>
              <a:rPr lang="en-US" sz="3200" dirty="0">
                <a:solidFill>
                  <a:srgbClr val="3366FF"/>
                </a:solidFill>
              </a:rPr>
              <a:t>usually</a:t>
            </a:r>
            <a:r>
              <a:rPr lang="en-US" sz="3200" dirty="0"/>
              <a:t>’, ‘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normally</a:t>
            </a:r>
            <a:r>
              <a:rPr lang="en-US" sz="3200" dirty="0"/>
              <a:t>’, ‘</a:t>
            </a:r>
            <a:r>
              <a:rPr lang="en-US" sz="3200" dirty="0">
                <a:solidFill>
                  <a:srgbClr val="660066"/>
                </a:solidFill>
              </a:rPr>
              <a:t>frequently</a:t>
            </a:r>
            <a:r>
              <a:rPr lang="en-US" sz="3200" dirty="0"/>
              <a:t>’, ‘</a:t>
            </a:r>
            <a:r>
              <a:rPr lang="en-US" sz="3200" dirty="0">
                <a:solidFill>
                  <a:srgbClr val="FF0000"/>
                </a:solidFill>
              </a:rPr>
              <a:t>often’</a:t>
            </a:r>
            <a:r>
              <a:rPr lang="en-US" sz="3200" dirty="0"/>
              <a:t>, ‘</a:t>
            </a:r>
            <a:r>
              <a:rPr lang="en-US" sz="3200" dirty="0">
                <a:solidFill>
                  <a:srgbClr val="008000"/>
                </a:solidFill>
              </a:rPr>
              <a:t>regularly</a:t>
            </a:r>
            <a:r>
              <a:rPr lang="en-US" sz="3200" dirty="0"/>
              <a:t>’, ‘</a:t>
            </a:r>
            <a:r>
              <a:rPr lang="en-US" sz="3200" dirty="0">
                <a:solidFill>
                  <a:srgbClr val="FF6600"/>
                </a:solidFill>
              </a:rPr>
              <a:t>occasionally</a:t>
            </a:r>
            <a:r>
              <a:rPr lang="en-US" sz="3200" dirty="0"/>
              <a:t>’ and ‘</a:t>
            </a:r>
            <a:r>
              <a:rPr lang="en-US" sz="3200" dirty="0">
                <a:solidFill>
                  <a:schemeClr val="accent2"/>
                </a:solidFill>
              </a:rPr>
              <a:t>sometimes</a:t>
            </a:r>
            <a:r>
              <a:rPr lang="en-US" sz="3200" dirty="0"/>
              <a:t>’. Consider the following question</a:t>
            </a:r>
            <a:r>
              <a:rPr lang="en-US" sz="3200" baseline="30000" dirty="0"/>
              <a:t>: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388008" y="406320"/>
            <a:ext cx="609198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smtClean="0"/>
              <a:t>3. Use </a:t>
            </a:r>
            <a:r>
              <a:rPr lang="en-US" sz="4000" dirty="0"/>
              <a:t>unambiguous words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433" y="1503800"/>
            <a:ext cx="8170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In addition, the communication medium used for data collection—that is</a:t>
            </a:r>
            <a:r>
              <a:rPr lang="en-US" sz="3600" dirty="0" smtClean="0"/>
              <a:t>, telephone </a:t>
            </a:r>
            <a:r>
              <a:rPr lang="en-US" sz="3600" dirty="0"/>
              <a:t>interview, personal interview, or self-administered questionnaire—must be determined. 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09 at 22.55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67349" cy="3120942"/>
          </a:xfrm>
          <a:prstGeom prst="rect">
            <a:avLst/>
          </a:prstGeom>
        </p:spPr>
      </p:pic>
      <p:pic>
        <p:nvPicPr>
          <p:cNvPr id="3" name="Picture 2" descr="Screen Shot 2013-12-09 at 22.55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32" y="3551416"/>
            <a:ext cx="6613168" cy="3306584"/>
          </a:xfrm>
          <a:prstGeom prst="rect">
            <a:avLst/>
          </a:prstGeom>
        </p:spPr>
      </p:pic>
      <p:cxnSp>
        <p:nvCxnSpPr>
          <p:cNvPr id="6" name="Elbow Connector 5"/>
          <p:cNvCxnSpPr>
            <a:stCxn id="2" idx="3"/>
          </p:cNvCxnSpPr>
          <p:nvPr/>
        </p:nvCxnSpPr>
        <p:spPr>
          <a:xfrm>
            <a:off x="6367348" y="1560471"/>
            <a:ext cx="1167437" cy="1990945"/>
          </a:xfrm>
          <a:prstGeom prst="bentConnector2">
            <a:avLst/>
          </a:prstGeom>
          <a:ln w="57150" cmpd="sng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Explosion 2 4"/>
          <p:cNvSpPr/>
          <p:nvPr/>
        </p:nvSpPr>
        <p:spPr>
          <a:xfrm>
            <a:off x="1184038" y="453684"/>
            <a:ext cx="3982672" cy="2213574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Wrong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2-10 at 22.03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64" y="3507619"/>
            <a:ext cx="6264636" cy="3350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047"/>
            <a:ext cx="8029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</a:rPr>
              <a:t>How frequently do you watch MTV?</a:t>
            </a:r>
          </a:p>
          <a:p>
            <a:r>
              <a:rPr lang="en-US" sz="3600" dirty="0" smtClean="0"/>
              <a:t>(  ) Constantly</a:t>
            </a:r>
          </a:p>
          <a:p>
            <a:r>
              <a:rPr lang="en-US" sz="3600" dirty="0" smtClean="0"/>
              <a:t>(  ) Every time</a:t>
            </a:r>
          </a:p>
          <a:p>
            <a:r>
              <a:rPr lang="en-US" sz="3600" dirty="0" smtClean="0"/>
              <a:t>(  ) Often</a:t>
            </a:r>
          </a:p>
          <a:p>
            <a:r>
              <a:rPr lang="en-US" sz="3600" dirty="0" smtClean="0"/>
              <a:t>(  ) Seldom</a:t>
            </a:r>
          </a:p>
          <a:p>
            <a:r>
              <a:rPr lang="en-US" sz="3600" dirty="0" smtClean="0"/>
              <a:t>(  ) Sometimes</a:t>
            </a:r>
          </a:p>
          <a:p>
            <a:r>
              <a:rPr lang="en-US" sz="3600" dirty="0" smtClean="0"/>
              <a:t>(  ) Rarely</a:t>
            </a:r>
          </a:p>
          <a:p>
            <a:endParaRPr lang="en-US" dirty="0"/>
          </a:p>
        </p:txBody>
      </p:sp>
      <p:sp>
        <p:nvSpPr>
          <p:cNvPr id="5" name="Explosion 2 4"/>
          <p:cNvSpPr/>
          <p:nvPr/>
        </p:nvSpPr>
        <p:spPr>
          <a:xfrm>
            <a:off x="1743765" y="925520"/>
            <a:ext cx="3982672" cy="2213574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Wrong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19" y="1599173"/>
            <a:ext cx="8438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A </a:t>
            </a:r>
            <a:r>
              <a:rPr lang="en-US" sz="4000" dirty="0"/>
              <a:t>leading question is one that clues the respondent to what the answer should be, as in the following:</a:t>
            </a:r>
          </a:p>
        </p:txBody>
      </p:sp>
      <p:sp>
        <p:nvSpPr>
          <p:cNvPr id="3" name="Rectangle 2"/>
          <p:cNvSpPr/>
          <p:nvPr/>
        </p:nvSpPr>
        <p:spPr>
          <a:xfrm>
            <a:off x="322919" y="252535"/>
            <a:ext cx="812128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smtClean="0"/>
              <a:t>4. Avoid </a:t>
            </a:r>
            <a:r>
              <a:rPr lang="en-US" sz="4000" dirty="0"/>
              <a:t>leading or biasing questions</a:t>
            </a:r>
          </a:p>
        </p:txBody>
      </p:sp>
      <p:pic>
        <p:nvPicPr>
          <p:cNvPr id="4" name="Picture 3" descr="Screen Shot 2013-12-10 at 11.0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" y="3723607"/>
            <a:ext cx="8695958" cy="313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223" y="1457551"/>
            <a:ext cx="86757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An </a:t>
            </a:r>
            <a:r>
              <a:rPr lang="en-US" sz="4000" dirty="0"/>
              <a:t>alternative that is not </a:t>
            </a:r>
            <a:r>
              <a:rPr lang="en-US" sz="4000" dirty="0" smtClean="0"/>
              <a:t>explicitly </a:t>
            </a:r>
            <a:r>
              <a:rPr lang="en-US" sz="1200" dirty="0" smtClean="0"/>
              <a:t>(</a:t>
            </a:r>
            <a:r>
              <a:rPr lang="en-US" sz="1200" dirty="0" err="1" smtClean="0"/>
              <a:t>açıkça</a:t>
            </a:r>
            <a:r>
              <a:rPr lang="en-US" sz="1200" dirty="0" smtClean="0"/>
              <a:t>) </a:t>
            </a:r>
            <a:r>
              <a:rPr lang="en-US" sz="4000" dirty="0"/>
              <a:t>expressed in the options is an implicit alternative. 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Explicit </a:t>
            </a:r>
            <a:r>
              <a:rPr lang="en-US" sz="4000" dirty="0"/>
              <a:t>may increase the percentage of people selecting that alternative, as in the following two questions.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33834" y="553867"/>
            <a:ext cx="696223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smtClean="0"/>
              <a:t>5. Avoid implicit</a:t>
            </a:r>
            <a:r>
              <a:rPr lang="en-US" sz="1200" dirty="0" smtClean="0"/>
              <a:t>(</a:t>
            </a:r>
            <a:r>
              <a:rPr lang="en-US" sz="1200" dirty="0" err="1" smtClean="0"/>
              <a:t>kapalı</a:t>
            </a:r>
            <a:r>
              <a:rPr lang="en-US" sz="1200" dirty="0" smtClean="0"/>
              <a:t>) </a:t>
            </a:r>
            <a:r>
              <a:rPr lang="en-US" sz="4000" dirty="0"/>
              <a:t>alternatives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975" y="3388450"/>
            <a:ext cx="8374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In </a:t>
            </a:r>
            <a:r>
              <a:rPr lang="en-US" sz="3600" dirty="0"/>
              <a:t>the first question, the alternative of driving is only implicit, but in the second </a:t>
            </a:r>
            <a:r>
              <a:rPr lang="en-US" sz="3600" dirty="0" smtClean="0"/>
              <a:t>question </a:t>
            </a:r>
            <a:r>
              <a:rPr lang="en-US" sz="3600" dirty="0"/>
              <a:t>it is explicit. The first question is likely to yield a greater preference for flying than the second question.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7453"/>
            <a:ext cx="9143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1. </a:t>
            </a:r>
            <a:r>
              <a:rPr lang="en-US" sz="3600" b="1" dirty="0">
                <a:solidFill>
                  <a:srgbClr val="008000"/>
                </a:solidFill>
              </a:rPr>
              <a:t>Do you like to fly when travelling short distances</a:t>
            </a:r>
            <a:r>
              <a:rPr lang="en-US" sz="3600" b="1" dirty="0" smtClean="0">
                <a:solidFill>
                  <a:srgbClr val="008000"/>
                </a:solidFill>
              </a:rPr>
              <a:t>?</a:t>
            </a:r>
          </a:p>
          <a:p>
            <a:endParaRPr lang="en-US" sz="3600" b="1" dirty="0">
              <a:solidFill>
                <a:srgbClr val="008000"/>
              </a:solidFill>
            </a:endParaRPr>
          </a:p>
          <a:p>
            <a:r>
              <a:rPr lang="en-US" sz="3600" b="1" dirty="0" smtClean="0">
                <a:solidFill>
                  <a:srgbClr val="008000"/>
                </a:solidFill>
              </a:rPr>
              <a:t>2. </a:t>
            </a:r>
            <a:r>
              <a:rPr lang="en-US" sz="3600" b="1" dirty="0">
                <a:solidFill>
                  <a:srgbClr val="008000"/>
                </a:solidFill>
              </a:rPr>
              <a:t>Do you like to fly when travelling short distances, or would you rather drive</a:t>
            </a:r>
            <a:r>
              <a:rPr lang="en-US" sz="3600" b="1" dirty="0" smtClean="0">
                <a:solidFill>
                  <a:srgbClr val="008000"/>
                </a:solidFill>
              </a:rPr>
              <a:t>?</a:t>
            </a:r>
          </a:p>
          <a:p>
            <a:r>
              <a:rPr lang="en-US" sz="3600" b="1" dirty="0" smtClean="0">
                <a:solidFill>
                  <a:srgbClr val="008000"/>
                </a:solidFill>
              </a:rPr>
              <a:t>(  ) Fly		(  ) Drive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571541" y="0"/>
            <a:ext cx="4563927" cy="188164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Implicit </a:t>
            </a:r>
            <a:r>
              <a:rPr lang="en-US" sz="1400" dirty="0" smtClean="0"/>
              <a:t>(</a:t>
            </a:r>
            <a:r>
              <a:rPr lang="en-US" sz="1400" dirty="0" err="1" smtClean="0"/>
              <a:t>örtülü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391" y="2452622"/>
            <a:ext cx="8460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Questions </a:t>
            </a:r>
            <a:r>
              <a:rPr lang="en-US" sz="4000" dirty="0"/>
              <a:t>should be specific, not general. Moreover, questions should be worded so that the respondent does not have to make </a:t>
            </a:r>
            <a:r>
              <a:rPr lang="en-US" sz="4000" dirty="0" err="1"/>
              <a:t>generalisations</a:t>
            </a:r>
            <a:r>
              <a:rPr lang="en-US" sz="4000" dirty="0"/>
              <a:t> or compute estimates.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391" y="286019"/>
            <a:ext cx="791940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/>
              <a:t>Avoid </a:t>
            </a:r>
            <a:r>
              <a:rPr lang="en-US" sz="4000" dirty="0" err="1"/>
              <a:t>generalisations</a:t>
            </a:r>
            <a:r>
              <a:rPr lang="en-US" sz="4000" dirty="0"/>
              <a:t> and estimates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087" y="722938"/>
            <a:ext cx="8374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/>
              <a:t>What </a:t>
            </a:r>
            <a:r>
              <a:rPr lang="en-US" sz="4000" dirty="0"/>
              <a:t>is the annual per capita expenditure on groceries in your household</a:t>
            </a:r>
            <a:r>
              <a:rPr lang="en-US" sz="4000" dirty="0" smtClean="0"/>
              <a:t>?</a:t>
            </a:r>
          </a:p>
          <a:p>
            <a:r>
              <a:rPr lang="en-US" sz="4000" dirty="0" smtClean="0">
                <a:solidFill>
                  <a:srgbClr val="008000"/>
                </a:solidFill>
              </a:rPr>
              <a:t>Instead of this ask two questions.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49136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/>
              <a:t>What </a:t>
            </a:r>
            <a:r>
              <a:rPr lang="en-US" sz="4000" dirty="0"/>
              <a:t>is the monthly (or weekly) expenditure on groceries in your household</a:t>
            </a:r>
            <a:r>
              <a:rPr lang="en-US" sz="4000" dirty="0" smtClean="0"/>
              <a:t>?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How many members are there in your family?</a:t>
            </a:r>
            <a:endParaRPr lang="en-US" sz="4000" dirty="0"/>
          </a:p>
        </p:txBody>
      </p:sp>
      <p:sp>
        <p:nvSpPr>
          <p:cNvPr id="5" name="Explosion 2 4"/>
          <p:cNvSpPr/>
          <p:nvPr/>
        </p:nvSpPr>
        <p:spPr>
          <a:xfrm>
            <a:off x="5634944" y="-596016"/>
            <a:ext cx="5274349" cy="2213574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Difficult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671" y="2395605"/>
            <a:ext cx="86757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Many </a:t>
            </a:r>
            <a:r>
              <a:rPr lang="en-US" sz="4000" dirty="0"/>
              <a:t>questions, particularly those measuring attitudes and lifestyles, are worded as statements to which respondents indicate their degree of agreement or disagreement.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590" y="502673"/>
            <a:ext cx="810825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/>
              <a:t>Use positive and negative statements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087" y="2475230"/>
            <a:ext cx="7943816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Arranging the Order of the Questions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468" y="9327"/>
            <a:ext cx="4230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/>
              <a:t>Opening </a:t>
            </a:r>
            <a:r>
              <a:rPr lang="it-IT" sz="4000" dirty="0" err="1"/>
              <a:t>questions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72224" y="768789"/>
            <a:ext cx="8971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classification questions seem simple to start a questionnaire, issues like age, gender and income can be seen as sensitive. Opening a questionnaire with these </a:t>
            </a:r>
            <a:r>
              <a:rPr lang="en-US" sz="4000" dirty="0" smtClean="0"/>
              <a:t>questions </a:t>
            </a:r>
            <a:r>
              <a:rPr lang="en-US" sz="4000" dirty="0"/>
              <a:t>tends to make respondents concerned about the purpose of these questions and indeed the whole survey.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508" y="171182"/>
            <a:ext cx="8722098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This decision is another </a:t>
            </a:r>
            <a:r>
              <a:rPr lang="en-US" sz="3200" dirty="0" smtClean="0"/>
              <a:t>forward </a:t>
            </a:r>
            <a:r>
              <a:rPr lang="en-US" sz="3200" dirty="0"/>
              <a:t>linkage that influences the structure and content of the questionnaire. </a:t>
            </a:r>
            <a:r>
              <a:rPr lang="en-US" sz="3200" dirty="0" smtClean="0"/>
              <a:t>At </a:t>
            </a:r>
            <a:r>
              <a:rPr lang="en-US" sz="3200" dirty="0"/>
              <a:t>the same time, the latter stages of the research process will also have an important impact on </a:t>
            </a:r>
            <a:r>
              <a:rPr lang="en-US" sz="3200" dirty="0" smtClean="0"/>
              <a:t>questionnaire </a:t>
            </a:r>
            <a:r>
              <a:rPr lang="en-US" sz="3200" dirty="0"/>
              <a:t>wording and measurement.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For </a:t>
            </a:r>
            <a:r>
              <a:rPr lang="en-US" sz="3200" dirty="0"/>
              <a:t>example, when designing the questionnaire, the researcher should consider the types of statistical analysis that will be conducted.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280" y="116840"/>
            <a:ext cx="86757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Classification </a:t>
            </a:r>
            <a:r>
              <a:rPr lang="en-US" sz="4000" b="1" dirty="0" smtClean="0">
                <a:solidFill>
                  <a:srgbClr val="FF0000"/>
                </a:solidFill>
              </a:rPr>
              <a:t>information: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dirty="0"/>
              <a:t>Socio-economic and demographic characteristics used to classify respondents</a:t>
            </a:r>
            <a:r>
              <a:rPr lang="en-US" sz="4000" dirty="0" smtClean="0"/>
              <a:t>.</a:t>
            </a:r>
          </a:p>
          <a:p>
            <a:endParaRPr lang="en-US" sz="4000" dirty="0"/>
          </a:p>
          <a:p>
            <a:r>
              <a:rPr lang="en-US" sz="4000" b="1" dirty="0">
                <a:solidFill>
                  <a:srgbClr val="FF0000"/>
                </a:solidFill>
              </a:rPr>
              <a:t>Identification </a:t>
            </a:r>
            <a:r>
              <a:rPr lang="en-US" sz="4000" b="1" dirty="0" smtClean="0">
                <a:solidFill>
                  <a:srgbClr val="FF0000"/>
                </a:solidFill>
              </a:rPr>
              <a:t>information: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dirty="0"/>
              <a:t>A type of information obtained in a questionnaire that includes name, address and phone number.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503" y="-113683"/>
            <a:ext cx="8395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rgbClr val="0000FF"/>
                </a:solidFill>
              </a:rPr>
              <a:t>Internet </a:t>
            </a:r>
            <a:r>
              <a:rPr lang="fr-FR" sz="4400" dirty="0" smtClean="0">
                <a:solidFill>
                  <a:srgbClr val="0000FF"/>
                </a:solidFill>
              </a:rPr>
              <a:t>Questionnaires</a:t>
            </a:r>
            <a:endParaRPr lang="fr-FR" sz="4400" dirty="0">
              <a:solidFill>
                <a:srgbClr val="0000FF"/>
              </a:solidFill>
            </a:endParaRPr>
          </a:p>
          <a:p>
            <a:pPr algn="just"/>
            <a:r>
              <a:rPr lang="en-US" sz="4000" dirty="0" smtClean="0"/>
              <a:t>Layout</a:t>
            </a:r>
            <a:r>
              <a:rPr lang="en-US" sz="1200" dirty="0" smtClean="0"/>
              <a:t>(</a:t>
            </a:r>
            <a:r>
              <a:rPr lang="en-US" sz="1200" b="1" dirty="0" err="1" smtClean="0"/>
              <a:t>tasarım</a:t>
            </a:r>
            <a:r>
              <a:rPr lang="en-US" sz="1200" dirty="0" smtClean="0"/>
              <a:t>)</a:t>
            </a:r>
            <a:r>
              <a:rPr lang="en-US" sz="4000" dirty="0" smtClean="0"/>
              <a:t>is </a:t>
            </a:r>
            <a:r>
              <a:rPr lang="en-US" sz="4000" dirty="0"/>
              <a:t>also an important issue for questionnaires appearing on the Internet. A questionnaire on a Web site should be easy to use, flow logically, and have a clean look and overall feel that </a:t>
            </a:r>
            <a:r>
              <a:rPr lang="en-US" sz="4000" dirty="0" smtClean="0"/>
              <a:t>motivate </a:t>
            </a:r>
            <a:r>
              <a:rPr lang="en-US" sz="4000" dirty="0"/>
              <a:t>the respondent to cooperate from start to finish.</a:t>
            </a:r>
          </a:p>
        </p:txBody>
      </p:sp>
    </p:spTree>
    <p:extLst>
      <p:ext uri="{BB962C8B-B14F-4D97-AF65-F5344CB8AC3E}">
        <p14:creationId xmlns:p14="http://schemas.microsoft.com/office/powerpoint/2010/main" val="19829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280" y="110604"/>
            <a:ext cx="8718822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With </a:t>
            </a:r>
            <a:r>
              <a:rPr lang="en-US" sz="3200" i="1" dirty="0">
                <a:solidFill>
                  <a:srgbClr val="0000FF"/>
                </a:solidFill>
              </a:rPr>
              <a:t>graphical user interface </a:t>
            </a:r>
            <a:r>
              <a:rPr lang="en-US" sz="3200" dirty="0"/>
              <a:t>(GUI</a:t>
            </a:r>
            <a:r>
              <a:rPr lang="en-US" sz="3200" dirty="0" smtClean="0"/>
              <a:t>)</a:t>
            </a:r>
            <a:r>
              <a:rPr lang="en-US" sz="1400" dirty="0" smtClean="0"/>
              <a:t>(</a:t>
            </a:r>
            <a:r>
              <a:rPr lang="en-US" sz="1400" dirty="0" err="1" smtClean="0"/>
              <a:t>grafiksel</a:t>
            </a:r>
            <a:r>
              <a:rPr lang="en-US" sz="1400" dirty="0" smtClean="0"/>
              <a:t> </a:t>
            </a:r>
            <a:r>
              <a:rPr lang="en-US" sz="1400" dirty="0" err="1" smtClean="0"/>
              <a:t>kullanıcı</a:t>
            </a:r>
            <a:r>
              <a:rPr lang="en-US" sz="1400" dirty="0" smtClean="0"/>
              <a:t> </a:t>
            </a:r>
            <a:r>
              <a:rPr lang="en-US" sz="1400" dirty="0" err="1" smtClean="0"/>
              <a:t>arayüzü</a:t>
            </a:r>
            <a:r>
              <a:rPr lang="en-US" sz="1400" dirty="0" smtClean="0"/>
              <a:t>)</a:t>
            </a:r>
            <a:r>
              <a:rPr lang="en-US" sz="3200" dirty="0" smtClean="0"/>
              <a:t>software</a:t>
            </a:r>
            <a:r>
              <a:rPr lang="en-US" sz="3200" dirty="0"/>
              <a:t>, the researcher can exercise control over the back- ground, colors, fonts, and other visual features displayed on the computer screen so as to create an attractive and easy-to-use interface between the computer user and the Internet survey. </a:t>
            </a:r>
            <a:endParaRPr lang="en-US" sz="3200" dirty="0" smtClean="0"/>
          </a:p>
          <a:p>
            <a:pPr algn="just"/>
            <a:endParaRPr lang="en-US" sz="3200" dirty="0"/>
          </a:p>
          <a:p>
            <a:pPr algn="just"/>
            <a:r>
              <a:rPr lang="en-US" sz="3200" dirty="0" smtClean="0"/>
              <a:t>GUI </a:t>
            </a:r>
            <a:r>
              <a:rPr lang="en-US" sz="3200" dirty="0"/>
              <a:t>software allows the researcher to design questionnaires in which respondents click on the </a:t>
            </a:r>
            <a:r>
              <a:rPr lang="en-US" sz="3200" dirty="0" err="1"/>
              <a:t>appro</a:t>
            </a:r>
            <a:r>
              <a:rPr lang="en-US" sz="3200" dirty="0"/>
              <a:t>- </a:t>
            </a:r>
            <a:r>
              <a:rPr lang="en-US" sz="3200" dirty="0" err="1"/>
              <a:t>priate</a:t>
            </a:r>
            <a:r>
              <a:rPr lang="en-US" sz="3200" dirty="0"/>
              <a:t> answer rather than having to type answers or codes.</a:t>
            </a:r>
          </a:p>
        </p:txBody>
      </p:sp>
    </p:spTree>
    <p:extLst>
      <p:ext uri="{BB962C8B-B14F-4D97-AF65-F5344CB8AC3E}">
        <p14:creationId xmlns:p14="http://schemas.microsoft.com/office/powerpoint/2010/main" val="19829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2 at 23.18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18"/>
            <a:ext cx="9144000" cy="651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2 at 23.19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6" y="643782"/>
            <a:ext cx="87376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2 at 23.19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263"/>
            <a:ext cx="9144000" cy="462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285" y="2755037"/>
            <a:ext cx="740561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Pretesting the Questionnaire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224" y="-12301"/>
            <a:ext cx="8761878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The pretesting process allows the researcher to determine whether respondents have any difficulty understanding the questionnaire and whether there are any ambiguous or biased questions. </a:t>
            </a:r>
            <a:endParaRPr lang="en-US" sz="3600" dirty="0" smtClean="0"/>
          </a:p>
          <a:p>
            <a:pPr algn="just"/>
            <a:endParaRPr lang="en-US" sz="3600" dirty="0"/>
          </a:p>
          <a:p>
            <a:pPr algn="just"/>
            <a:r>
              <a:rPr lang="en-US" sz="3600" dirty="0" smtClean="0"/>
              <a:t>This </a:t>
            </a:r>
            <a:r>
              <a:rPr lang="en-US" sz="3600" dirty="0"/>
              <a:t>process is exceedingly beneficial. Making a mistake with 25 or 50 subjects can avoid the potential disaster of administering an invalid questionnaire to several hundred individuals.</a:t>
            </a:r>
          </a:p>
        </p:txBody>
      </p:sp>
    </p:spTree>
    <p:extLst>
      <p:ext uri="{BB962C8B-B14F-4D97-AF65-F5344CB8AC3E}">
        <p14:creationId xmlns:p14="http://schemas.microsoft.com/office/powerpoint/2010/main" val="19829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814" y="3374430"/>
            <a:ext cx="6415331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Example of a Questionnaire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29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2 at 23.32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497"/>
            <a:ext cx="9144000" cy="420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15" y="377358"/>
            <a:ext cx="846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A </a:t>
            </a:r>
            <a:r>
              <a:rPr lang="en-US" sz="3600" dirty="0">
                <a:solidFill>
                  <a:srgbClr val="0000FF"/>
                </a:solidFill>
              </a:rPr>
              <a:t>questionnaire</a:t>
            </a:r>
            <a:r>
              <a:rPr lang="en-US" sz="3600" dirty="0"/>
              <a:t>, whether it is called a schedule, interview form or measuring instrument, is </a:t>
            </a:r>
            <a:r>
              <a:rPr lang="en-US" sz="3600" u="sng" dirty="0"/>
              <a:t>a </a:t>
            </a:r>
            <a:r>
              <a:rPr lang="en-US" sz="3600" u="sng" dirty="0" err="1"/>
              <a:t>formalised</a:t>
            </a:r>
            <a:r>
              <a:rPr lang="en-US" sz="3600" u="sng" dirty="0"/>
              <a:t> set of questions for obtaining information from </a:t>
            </a:r>
            <a:r>
              <a:rPr lang="en-US" sz="3600" u="sng" dirty="0" smtClean="0"/>
              <a:t>respondents</a:t>
            </a:r>
            <a:r>
              <a:rPr lang="en-US" sz="3600" u="sng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2522" y="3895877"/>
            <a:ext cx="846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600" b="1" dirty="0">
                <a:solidFill>
                  <a:srgbClr val="0000FF"/>
                </a:solidFill>
              </a:rPr>
              <a:t>Questionnaire</a:t>
            </a:r>
          </a:p>
          <a:p>
            <a:pPr algn="just"/>
            <a:r>
              <a:rPr lang="en-US" sz="3600" dirty="0"/>
              <a:t>A structured technique for data collection consisting of a series of questions, written or verbal, that a respondent answers.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2 at 23.32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26"/>
            <a:ext cx="9144000" cy="310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2 at 23.32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2 at 23.33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396"/>
            <a:ext cx="9144000" cy="41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2 at 23.33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485"/>
            <a:ext cx="9144000" cy="381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2 at 23.33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884"/>
            <a:ext cx="9144000" cy="430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2 at 23.33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075"/>
            <a:ext cx="9144000" cy="430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2 at 23.33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436"/>
            <a:ext cx="9144000" cy="44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2 at 23.3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2 at 23.34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014"/>
            <a:ext cx="9144000" cy="22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2 at 23.34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675" y="480585"/>
            <a:ext cx="8728517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 dirty="0" smtClean="0">
                <a:solidFill>
                  <a:srgbClr val="FF0000"/>
                </a:solidFill>
              </a:rPr>
              <a:t>Any </a:t>
            </a:r>
            <a:r>
              <a:rPr lang="en-US" sz="3600" b="1" u="sng" dirty="0">
                <a:solidFill>
                  <a:srgbClr val="FF0000"/>
                </a:solidFill>
              </a:rPr>
              <a:t>questionnaire has three specific objectives</a:t>
            </a:r>
            <a:r>
              <a:rPr lang="en-US" sz="3600" dirty="0">
                <a:solidFill>
                  <a:srgbClr val="FF0000"/>
                </a:solidFill>
              </a:rPr>
              <a:t>. 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just"/>
            <a:endParaRPr lang="en-US" sz="3600" dirty="0"/>
          </a:p>
          <a:p>
            <a:pPr algn="just"/>
            <a:r>
              <a:rPr lang="en-US" sz="3600" b="1" dirty="0" smtClean="0">
                <a:solidFill>
                  <a:srgbClr val="0000FF"/>
                </a:solidFill>
              </a:rPr>
              <a:t>First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dirty="0"/>
              <a:t>it must translate the </a:t>
            </a:r>
            <a:r>
              <a:rPr lang="en-US" sz="3600" dirty="0" smtClean="0"/>
              <a:t>information </a:t>
            </a:r>
            <a:r>
              <a:rPr lang="en-US" sz="3600" dirty="0"/>
              <a:t>needed into a set of specific questions that the respondents can and will answer. Developing questions that respondents can and will answer and that will yield the desired information is difficult. </a:t>
            </a:r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2 at 23.3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7" y="1141730"/>
            <a:ext cx="84201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2 at 23.35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532"/>
            <a:ext cx="9144000" cy="486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844" y="3637511"/>
            <a:ext cx="53174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pple Chancery"/>
                <a:cs typeface="Apple Chancery"/>
              </a:rPr>
              <a:t>Run out otherwise I will keep teaching</a:t>
            </a:r>
            <a:endParaRPr lang="en-US" sz="5400" dirty="0">
              <a:latin typeface="Apple Chancery"/>
              <a:cs typeface="Apple Chancery"/>
            </a:endParaRPr>
          </a:p>
        </p:txBody>
      </p:sp>
      <p:pic>
        <p:nvPicPr>
          <p:cNvPr id="3" name="Picture 2" descr="anima06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70" y="393854"/>
            <a:ext cx="4832128" cy="28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6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163" y="457880"/>
            <a:ext cx="87825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</a:rPr>
              <a:t>Second</a:t>
            </a:r>
            <a:r>
              <a:rPr lang="en-US" sz="3600" dirty="0"/>
              <a:t>, </a:t>
            </a:r>
            <a:endParaRPr lang="en-US" sz="3600" dirty="0" smtClean="0"/>
          </a:p>
          <a:p>
            <a:pPr algn="just"/>
            <a:r>
              <a:rPr lang="en-US" sz="3600" dirty="0" smtClean="0"/>
              <a:t>a </a:t>
            </a:r>
            <a:r>
              <a:rPr lang="en-US" sz="3600" dirty="0"/>
              <a:t>questionnaire must uplift, motivate and encourage the respondent to become involved in the interview, to cooperate, and to complete the interview.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696" y="4301805"/>
            <a:ext cx="882103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Third</a:t>
            </a:r>
            <a:r>
              <a:rPr lang="en-US" sz="3600" dirty="0"/>
              <a:t>, </a:t>
            </a:r>
            <a:endParaRPr lang="en-US" sz="3600" dirty="0" smtClean="0"/>
          </a:p>
          <a:p>
            <a:r>
              <a:rPr lang="en-US" sz="3600" dirty="0" smtClean="0"/>
              <a:t>a </a:t>
            </a:r>
            <a:r>
              <a:rPr lang="en-US" sz="3600" dirty="0"/>
              <a:t>questionnaire should </a:t>
            </a:r>
            <a:r>
              <a:rPr lang="en-US" sz="3600" dirty="0" err="1"/>
              <a:t>minimise</a:t>
            </a:r>
            <a:r>
              <a:rPr lang="en-US" sz="3600" dirty="0"/>
              <a:t> response error.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89" t="31397" r="31255" b="39019"/>
          <a:stretch/>
        </p:blipFill>
        <p:spPr>
          <a:xfrm>
            <a:off x="6738251" y="3013324"/>
            <a:ext cx="1657652" cy="150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754" y="2785892"/>
            <a:ext cx="77666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dirty="0"/>
              <a:t>Questionnaire design </a:t>
            </a:r>
            <a:r>
              <a:rPr lang="en-US" sz="4800" dirty="0" smtClean="0"/>
              <a:t>process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07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7466</TotalTime>
  <Words>1954</Words>
  <Application>Microsoft Macintosh PowerPoint</Application>
  <PresentationFormat>On-screen Show (4:3)</PresentationFormat>
  <Paragraphs>157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Apple Chancery</vt:lpstr>
      <vt:lpstr>Calisto MT</vt:lpstr>
      <vt:lpstr>Mistral</vt:lpstr>
      <vt:lpstr>Wingdings 2</vt:lpstr>
      <vt:lpstr>Travelogue</vt:lpstr>
      <vt:lpstr>QUESTIONNAIRE DESIGN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QUESTIONNAIRE DESIGN  </dc:title>
  <dc:creator>deneme</dc:creator>
  <cp:lastModifiedBy>Microsoft Office User</cp:lastModifiedBy>
  <cp:revision>64</cp:revision>
  <dcterms:created xsi:type="dcterms:W3CDTF">2013-11-11T14:47:15Z</dcterms:created>
  <dcterms:modified xsi:type="dcterms:W3CDTF">2017-02-11T08:31:45Z</dcterms:modified>
</cp:coreProperties>
</file>