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373" r:id="rId2"/>
    <p:sldId id="371" r:id="rId3"/>
    <p:sldId id="337" r:id="rId4"/>
    <p:sldId id="338" r:id="rId5"/>
    <p:sldId id="34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405" r:id="rId15"/>
    <p:sldId id="350" r:id="rId16"/>
    <p:sldId id="404" r:id="rId17"/>
    <p:sldId id="351" r:id="rId18"/>
    <p:sldId id="406" r:id="rId19"/>
    <p:sldId id="352" r:id="rId20"/>
    <p:sldId id="407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410" r:id="rId39"/>
    <p:sldId id="395" r:id="rId40"/>
    <p:sldId id="396" r:id="rId41"/>
    <p:sldId id="391" r:id="rId42"/>
    <p:sldId id="392" r:id="rId43"/>
    <p:sldId id="393" r:id="rId44"/>
    <p:sldId id="394" r:id="rId45"/>
    <p:sldId id="397" r:id="rId46"/>
    <p:sldId id="411" r:id="rId47"/>
    <p:sldId id="412" r:id="rId48"/>
    <p:sldId id="360" r:id="rId49"/>
    <p:sldId id="361" r:id="rId50"/>
    <p:sldId id="362" r:id="rId51"/>
    <p:sldId id="363" r:id="rId52"/>
    <p:sldId id="364" r:id="rId53"/>
    <p:sldId id="365" r:id="rId54"/>
    <p:sldId id="367" r:id="rId55"/>
    <p:sldId id="374" r:id="rId56"/>
    <p:sldId id="376" r:id="rId57"/>
    <p:sldId id="377" r:id="rId58"/>
    <p:sldId id="378" r:id="rId59"/>
    <p:sldId id="379" r:id="rId60"/>
    <p:sldId id="368" r:id="rId61"/>
    <p:sldId id="369" r:id="rId62"/>
    <p:sldId id="370" r:id="rId63"/>
    <p:sldId id="258" r:id="rId64"/>
    <p:sldId id="259" r:id="rId65"/>
    <p:sldId id="260" r:id="rId66"/>
    <p:sldId id="398" r:id="rId67"/>
    <p:sldId id="399" r:id="rId68"/>
    <p:sldId id="400" r:id="rId69"/>
    <p:sldId id="402" r:id="rId70"/>
    <p:sldId id="403" r:id="rId71"/>
    <p:sldId id="261" r:id="rId72"/>
    <p:sldId id="262" r:id="rId73"/>
    <p:sldId id="263" r:id="rId74"/>
    <p:sldId id="380" r:id="rId75"/>
    <p:sldId id="264" r:id="rId76"/>
    <p:sldId id="286" r:id="rId77"/>
    <p:sldId id="291" r:id="rId7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555"/>
    <a:srgbClr val="FF3300"/>
    <a:srgbClr val="D1E41C"/>
    <a:srgbClr val="1ACEE6"/>
    <a:srgbClr val="CCECFF"/>
    <a:srgbClr val="99CCFF"/>
    <a:srgbClr val="806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/>
    <p:restoredTop sz="95545"/>
  </p:normalViewPr>
  <p:slideViewPr>
    <p:cSldViewPr>
      <p:cViewPr varScale="1">
        <p:scale>
          <a:sx n="99" d="100"/>
          <a:sy n="99" d="100"/>
        </p:scale>
        <p:origin x="13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2807B-250C-114A-96A3-DCCCC2B5DEBF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1838-05AA-1A46-B8CF-639B3C1A1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81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5582-0E80-4D86-BB0C-238467C4F0A3}" type="datetimeFigureOut">
              <a:rPr lang="tr-TR" smtClean="0"/>
              <a:t>4.03.2018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D558-988B-4B61-8AF9-2CB36C6BA06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78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D558-988B-4B61-8AF9-2CB36C6BA06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06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D558-988B-4B61-8AF9-2CB36C6BA06C}" type="slidenum">
              <a:rPr lang="tr-TR" smtClean="0"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23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820F-E9FA-CC46-97A4-31CCE4F5D8CE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0A5F-582F-514D-B671-8BF602BFB666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F59-E99B-0C44-AA14-10962C6E3781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6330-529A-0144-AE74-FA65CA954931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828F-4639-6E43-AF14-D04C5CC4321C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6058-C2EB-D440-BBDF-93D82174F568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CB2-7EC4-D241-87D5-3BB1A5CF74A5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CE05-1D3A-D54C-93BE-6F5AB8FA72DB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F94E-10F3-5D4E-BEC9-B23F168C2747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2994-219E-2F40-9BD0-00C8F4FFDBAC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FF4-1707-E142-936C-C6AC306500AD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41560B-D8B4-5549-A8CF-E4EF283F1369}" type="datetime1">
              <a:rPr lang="tr-TR" smtClean="0"/>
              <a:t>4.03.2018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rMnHcNlF4LVTSM&amp;tbnid=RPV0paMsbur8lM:&amp;ved=0CAUQjRw&amp;url=http://www.reviewingthedrama.com/2011/09/completeness.html&amp;ei=4gwBUsWiKsaztAb2roDIBQ&amp;psig=AFQjCNGBWpu75zoTC9bZIIsEkcuvES0qVg&amp;ust=1375886928754149" TargetMode="Externa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3_37O6r-hpUJrM&amp;tbnid=4APDyTgqW8pBKM:&amp;ved=0CAgQjRwwAA&amp;url=http://handayhiruma.wordpress.com/category/knowledge-management/&amp;ei=mm8BUtyqCcPaswaqxYEg&amp;psig=AFQjCNFBbKVAXeM1um8MiJYA4yI1_g-T-Q&amp;ust=1375912218211915" TargetMode="External"/><Relationship Id="rId3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RUUkrLHTyQUYPM&amp;tbnid=9Mlx6AdUHXGeBM:&amp;ved=0CAUQjRw&amp;url=http://www.ronmartin.net/blog/archives/2005&amp;ei=YHUBUoLhCJDLswb_2oGQCQ&amp;psig=AFQjCNE1EFHkE7q-RtIct4p9RWf2cKKamA&amp;ust=1375913674116289" TargetMode="Externa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Qp7sNbN0MssuFM&amp;tbnid=FVP7QJfTyJqwWM:&amp;ved=0CAgQjRwwAA&amp;url=http://www.safakbilisim.com/yardm-cantas/nernet-explorer.html&amp;ei=PSgNUqTaFM7o4QT6y4C4Cg&amp;psig=AFQjCNEH2Ryj0-ubZ3h5jwd6_EN9KAitrQ&amp;ust=1376680381388676" TargetMode="Externa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oynDDvd2T73Z7M&amp;tbnid=Pg3mNgjkkctAFM:&amp;ved=0CAUQjRw&amp;url=http://www.greatenjoy.com/google-did-collect-passwords-with-their-street-view-cars-after-all/&amp;ei=DykNUoT6DYTdsgbtl4H4BA&amp;psig=AFQjCNH2H9xPfjJrFjl3rkDlv3_Bn16GuQ&amp;ust=1376680577141425" TargetMode="External"/><Relationship Id="rId3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L7NdapC8sfxSmM&amp;tbnid=0w5H7jl3AlquzM:&amp;ved=0CAgQjRwwAA&amp;url=http://petanque-c.com/problem-solving-winning-half-the-battle-by-definition/&amp;ei=kykNUqbZHITPsgbWloDwDw&amp;psig=AFQjCNGfXLlItqA6I9IFV9RSFZ5Z3abFig&amp;ust=1376680723542566" TargetMode="External"/><Relationship Id="rId3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npRgCfF5sYS_YM&amp;tbnid=IUC0eqVl8EvBFM:&amp;ved=0CAgQjRwwAA&amp;url=http://beforeitsnews.com/business/2012/05/6-tips-to-max-your-business-problem-solving-skills-2096335.html&amp;ei=UCoNUo-AMsqGswaRl4Ao&amp;psig=AFQjCNFKADu6uBiy1kQ9dU1T_KBcQnLajA&amp;ust=1376680912943675" TargetMode="Externa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litative_data" TargetMode="External"/><Relationship Id="rId4" Type="http://schemas.openxmlformats.org/officeDocument/2006/relationships/hyperlink" Target="https://en.wikipedia.org/wiki/Quantitative_data" TargetMode="External"/><Relationship Id="rId5" Type="http://schemas.openxmlformats.org/officeDocument/2006/relationships/hyperlink" Target="https://en.wikipedia.org/wiki/Variable_and_attribute_(research)" TargetMode="External"/><Relationship Id="rId6" Type="http://schemas.openxmlformats.org/officeDocument/2006/relationships/hyperlink" Target="https://en.wikipedia.org/wiki/Number" TargetMode="External"/><Relationship Id="rId7" Type="http://schemas.openxmlformats.org/officeDocument/2006/relationships/hyperlink" Target="https://en.wikipedia.org/wiki/Character_(computing)" TargetMode="External"/><Relationship Id="rId8" Type="http://schemas.openxmlformats.org/officeDocument/2006/relationships/hyperlink" Target="http://www.google.com.tr/url?sa=i&amp;source=images&amp;cd=&amp;cad=rja&amp;docid=c_PdwDl5zfhbsM&amp;tbnid=7t1PdGOKt490rM:&amp;ved=0CAgQjRwwAA&amp;url=http://thedataqualitychronicle.org/&amp;ei=P-sAUo-eF4WutAap7oHoCA&amp;psig=AFQjCNEyG6mWShHdotke5LoE2FQ_UFc7IA&amp;ust=1375878335439709" TargetMode="Externa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n.wikipedia.org/wiki/Value_(computer_science)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Yehnn6cBMoOS9M&amp;tbnid=qAhwB9bNIM0vDM:&amp;ved=0CAgQjRwwAA&amp;url=http://www.colourbox.com/vector/the-arrow-situation-analysis-for-business-concept-vector-5108469&amp;ei=ESsNUtysEsfOtAauqIGQDQ&amp;psig=AFQjCNHPj4gfsh3o1-bHc9KlZTATJdDHog&amp;ust=1376681105386151" TargetMode="Externa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1Ov3im3VM1V84M&amp;tbnid=lvJMooHriETS_M:&amp;ved=0CAgQjRwwAA&amp;url=http://ergonomics.ucr.edu/signs_symptoms.html&amp;ei=crogUrSgIcWD4gT12IGoCA&amp;psig=AFQjCNE1sCCdW9WQru1ZbuEmRUuCkPvCVw&amp;ust=1377962994596032" TargetMode="External"/><Relationship Id="rId3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aNDQk-OoGE9CpM&amp;tbnid=ukLbJvOUojMxwM:&amp;ved=0CAgQjRwwAA&amp;url=http://www.couragefactor.com/your-personal-brand/&amp;ei=1CwNUrKeCciWhQeOmYBI&amp;psig=AFQjCNGdr9NPfBCRc7QSbU8_O6NigFVW1A&amp;ust=1376681556236972" TargetMode="External"/><Relationship Id="rId3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o-G2sfXya7iKGM&amp;tbnid=PFjUSecwWDVWFM:&amp;ved=0CAgQjRwwAA&amp;url=http://www.yourpayrolldept.com/&amp;ei=JzANUpjpFMfPsgaqvoBA&amp;psig=AFQjCNFaTkHIIiMFjhiom-_sOiBfEC5HCA&amp;ust=1376682407397096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-waeLyacWrYYAM&amp;tbnid=Q0ez-XoVG6-QBM:&amp;ved=0CAgQjRwwAA&amp;url=http://www.dtreg.com/pnn.htm&amp;ei=uTENUojhEsTMtAbRnYDgBg&amp;psig=AFQjCNFJ9tkVYUg0NNJe_VTGBS_HwjuspQ&amp;ust=1376682809355380" TargetMode="External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www.google.com.tr/url?sa=i&amp;source=images&amp;cd=&amp;cad=rja&amp;docid=4lltDzXRjB83mM&amp;tbnid=Vcavy9Tipk-JoM:&amp;ved=0CAgQjRwwAA&amp;url=http://wilgpacific.org/2010/08/gender-workshop-for-the-commonwealth-local-government-forum-clgf/gender/&amp;ei=rDINUvyCNcTOswac8YH4Dw&amp;psig=AFQjCNH1upPFYHYED8UIeQ22Ti5HAKn0PA&amp;ust=1376683052924680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uo7cIItbO33XiM&amp;tbnid=qg5c8La9QWwALM:&amp;ved=0CAgQjRwwAA&amp;url=http://zaferkilometre.com/kilometre.html&amp;ei=YzINUreZHM7WsgbzgYGgCw&amp;psig=AFQjCNEMStFQPz_cZH_0VU5VgfV5sIJekQ&amp;ust=13766829795215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en.wikipedia.org/wiki/Uncertainty" TargetMode="External"/><Relationship Id="rId5" Type="http://schemas.openxmlformats.org/officeDocument/2006/relationships/hyperlink" Target="http://en.wikipedia.org/wiki/Sequence" TargetMode="External"/><Relationship Id="rId6" Type="http://schemas.openxmlformats.org/officeDocument/2006/relationships/hyperlink" Target="http://en.wikipedia.org/wiki/Symbols" TargetMode="External"/><Relationship Id="rId7" Type="http://schemas.openxmlformats.org/officeDocument/2006/relationships/hyperlink" Target="http://en.wikipedia.org/wiki/Message" TargetMode="External"/><Relationship Id="rId8" Type="http://schemas.openxmlformats.org/officeDocument/2006/relationships/hyperlink" Target="http://en.wikipedia.org/wiki/Sign_(semiotics)" TargetMode="External"/><Relationship Id="rId9" Type="http://schemas.openxmlformats.org/officeDocument/2006/relationships/hyperlink" Target="http://en.wikipedia.org/wiki/Signal_(electronics)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lw8yVEqCMZ3fRM&amp;tbnid=40TJ9qZk2LFVZM:&amp;ved=0CAgQjRwwAA&amp;url=http://www.clker.com/clipart-3833.html&amp;ei=v-4AUuG7BIHfPZSsgKAB&amp;psig=AFQjCNFCKimp2iZx60VmvtnLt_qvVv9tJQ&amp;ust=137587923112781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www.google.com.tr/url?sa=i&amp;source=images&amp;cd=&amp;cad=rja&amp;docid=GGGkp25R0JgDDM&amp;tbnid=VqvM5rcG-r3W9M:&amp;ved=0CAgQjRwwAA&amp;url=http://www.dhsbpsychology.co.uk/psya2/social-influence/independent-behaviour/&amp;ei=_TQNUvuSO8noswaKnYCgBg&amp;psig=AFQjCNGyA8tnFjOjgzccJRvaZrkrndLWxw&amp;ust=1376683646031345" TargetMode="External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Vym825t8l2bm6M&amp;tbnid=KY1QzTjn9mG2xM:&amp;ved=0CAgQjRwwAA&amp;url=http://www.helpingpsychology.com/dependent-personality-disorder-2&amp;ei=YzQNUpD0CI-VhQeZ_YGgDQ&amp;psig=AFQjCNF86AnSxtacVuUkEEHbuykbuPLXDg&amp;ust=1376683491243103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cnS8gApWgM1FbM&amp;tbnid=DS_dlZvVB39NEM:&amp;ved=0CAUQjRw&amp;url=http://www.makelarberita.com/karya-ilmiah.html&amp;ei=9DUNUu_tNo2PswbIoIHoCg&amp;psig=AFQjCNEmSiwEK4W_pu3JwWcA0bKMVOmMww&amp;ust=1376683885423107" TargetMode="External"/><Relationship Id="rId3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hyperlink" Target="http://www.google.com.tr/url?sa=i&amp;source=images&amp;cd=&amp;cad=rja&amp;docid=WPP05cCbcq0fIM&amp;tbnid=pQFT1Z5af4wWAM:&amp;ved=0CAgQjRwwAA&amp;url=http://www.biopoliticaltimes.org/article.php?id=4149&amp;ei=iTYNUqn9Gai34ASxoICYDw&amp;psig=AFQjCNFiaXynoOhhiEltG7TRck5mce9YTQ&amp;ust=1376684041486826" TargetMode="External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mvAGrmCSd9aKGM&amp;tbnid=45kLSPZuKOk3VM:&amp;ved=0CAgQjRwwAA&amp;url=http://pwgp.org/2011/04/pullpush/&amp;ei=XzYNUrrYLsOctAb6yoCoAg&amp;psig=AFQjCNE16Ytt2gtzd_3CKyyx3Zekq3jRzg&amp;ust=1376683999843397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GgzkXKK5A6ZeTM&amp;tbnid=Sc-XAsGfeQZnVM:&amp;ved=0CAgQjRwwAA&amp;url=http://etl-tools.info/en/bi/datawarehouse_concepts.htm&amp;ei=A_MAUorkJMTBPMTcgLAI&amp;psig=AFQjCNGNVoliIlkk1OhY2aK2kAn8MqCvEg&amp;ust=1375880323647207" TargetMode="Externa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xaGLjINc1WkZGM&amp;tbnid=whDKH7as2aBmAM:&amp;ved=0CAgQjRwwAA&amp;url=http://www.abazias.com/diamondblog/diamond-education/what-makes-a-diamond-valuable&amp;ei=ZvsAUqKMNcbYsgbQwIDwAw&amp;psig=AFQjCNHSf05QJKB3c9akrWH25KrgWJwoKA&amp;ust=1375882470951349" TargetMode="External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qjUDMnm_7GU93M&amp;tbnid=Nk6aLFKhUkmtiM:&amp;ved=0CAgQjRwwAA&amp;url=http://languagearts.pppst.com/descriptive.html&amp;ei=VTcNUoHOA4OF4ATN1oGQCQ&amp;psig=AFQjCNELp4YCMP5jeG8EtWIOpuRCt_KcVw&amp;ust=1376684245110289" TargetMode="External"/><Relationship Id="rId3" Type="http://schemas.openxmlformats.org/officeDocument/2006/relationships/image" Target="../media/image30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We1kIpDh9wVbKM&amp;tbnid=hU4kGFXXInTX9M:&amp;ved=0CAgQjRwwAA&amp;url=http://www.kitapambari.com/kitap/ibn-rusd-de-nedensellik&amp;ei=ODgNUry5DKT04QTrsIGICA&amp;psig=AFQjCNF0MEHowCgTMkZi-B8hevPdKJciYQ&amp;ust=1376684472261970" TargetMode="External"/><Relationship Id="rId3" Type="http://schemas.openxmlformats.org/officeDocument/2006/relationships/image" Target="../media/image3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usality" TargetMode="External"/><Relationship Id="rId4" Type="http://schemas.openxmlformats.org/officeDocument/2006/relationships/hyperlink" Target="http://www.google.com.tr/url?sa=i&amp;source=images&amp;cd=&amp;cad=rja&amp;docid=uoniMSUqSU013M&amp;tbnid=8KADCyNz4p0zRM:&amp;ved=0CAUQjRw&amp;url=http://karikatur.cenkonsoy.com/vicdanli-laboratuvar-faresi&amp;ei=JDkNUu7jE8_LsgbKk4DQCQ&amp;psig=AFQjCNGObCm5kA7ZOHumtUp4Gf4jogJb9Q&amp;ust=1376684677203998" TargetMode="External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Hypothesi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Y254ofm35LwHxM&amp;tbnid=nWF2CfZmB7sbtM:&amp;ved=0CAgQjRwwAA&amp;url=http://thefanoftastyfoods.com/2010/03/10/&amp;ei=ezkNUrviEbH24QSe64HABg&amp;psig=AFQjCNED2y38IFW314hncX_Y4C1W-ZzV2g&amp;ust=1376684795329806" TargetMode="External"/><Relationship Id="rId3" Type="http://schemas.openxmlformats.org/officeDocument/2006/relationships/image" Target="../media/image3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ason" TargetMode="External"/><Relationship Id="rId4" Type="http://schemas.openxmlformats.org/officeDocument/2006/relationships/hyperlink" Target="http://en.wikipedia.org/wiki/Abstraction" TargetMode="External"/><Relationship Id="rId5" Type="http://schemas.openxmlformats.org/officeDocument/2006/relationships/hyperlink" Target="http://www.google.com.tr/url?sa=i&amp;source=images&amp;cd=&amp;cad=rja&amp;docid=fnn1Jdfpc70uCM&amp;tbnid=eOq48UNYvJA-0M:&amp;ved=0CAUQjRw&amp;url=http://galeri.uludagsozluk.com/r/komik-evrim-teorileri-132116/&amp;ei=IzoNUtL3F4rSsgb3qIDYAw&amp;psig=AFQjCNHLjjtG-TTOadZHd3DOAUy6a9bSLw&amp;ust=1376684899391847" TargetMode="External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Contemplation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hyperlink" Target="http://www.google.com.tr/url?sa=i&amp;source=images&amp;cd=&amp;docid=tRnU6J66IQbfTM&amp;tbnid=FQ6OnaaKbdVRzM:&amp;ved=0CAUQjRw&amp;url=http://blog.kensington.com/security/2011/02/01/security-predictions-for-2011-and-onward-part-3/&amp;ei=STsNUvLGMoKCtAaZz4D4Cg&amp;psig=AFQjCNHURE6JO6MlSJGoXjYQMISwNQiA1A&amp;ust=1376685216442635" TargetMode="External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docid=s-BHMKzcm6nCpM&amp;tbnid=7H3FyfWQMRHsNM:&amp;ved=0CAgQjRwwAA&amp;url=https://www.kernel.org/pub/linux/kernel/people/paulmck/Confessions/Agreement.html&amp;ei=mzoNUsOaDMK2hQf_4IDgDQ&amp;psig=AFQjCNHfC1dcuASL6yrogsjiJuC3ZIY4GQ&amp;ust=1376685083286171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enomenon" TargetMode="External"/><Relationship Id="rId4" Type="http://schemas.openxmlformats.org/officeDocument/2006/relationships/hyperlink" Target="http://www.google.com.tr/url?sa=i&amp;source=images&amp;cd=&amp;cad=rja&amp;docid=BEEm6Pk2RDqepM&amp;tbnid=mwZdmB7z-XQgGM:&amp;ved=0CAgQjRwwAA&amp;url=http://www.thelightside.org/EARSite/ufohypotheses.html&amp;ei=_zsNUrzNGMOz4AS2_YGoAw&amp;psig=AFQjCNE1S9VOVWovuJzyBSD3TUDEC4WGkA&amp;ust=1376685439440912" TargetMode="External"/><Relationship Id="rId5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Explanation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M3sp5L0mMDiWgM&amp;tbnid=V64FIEy76zv0DM:&amp;ved=0CAgQjRwwAA&amp;url=http://na.theiia.org/services/quality/Pages/Quality-Assurance.aspx&amp;ei=dAkBUuGQI4rjO6CWgfAH&amp;psig=AFQjCNGZFm1PidTfDvJ67jTQjaguT3dv2A&amp;ust=1375886068622553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tr/url?sa=i&amp;source=images&amp;cd=&amp;cad=rja&amp;docid=Gsno7kNXbjjeSM&amp;tbnid=zsLZ8czXWEeCoM:&amp;ved=0CAUQjRw&amp;url=http://www.oldwatches.co/&amp;ei=ygsBUv7hK4TYPK3VgIgP&amp;psig=AFQjCNECwOJPV4UpLfk86haFtwF-mjzagQ&amp;ust=1375886660436656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19672" y="1772816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INTERNATIONAL INFORMATION AND SUPPORT SYSTEM</a:t>
            </a:r>
            <a:endParaRPr lang="tr-T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48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764704"/>
            <a:ext cx="349005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4000" b="1" dirty="0" err="1"/>
              <a:t>Completeness</a:t>
            </a:r>
            <a:endParaRPr lang="tr-TR" sz="4000" dirty="0"/>
          </a:p>
        </p:txBody>
      </p:sp>
      <p:pic>
        <p:nvPicPr>
          <p:cNvPr id="25602" name="Picture 2" descr="http://t0.gstatic.com/images?q=tbn:ANd9GcSnovGtrzCKQt4CIwUH2gpfMW6ITkKy6sA4Pv0DBE_v3uK_NhvH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-243408"/>
            <a:ext cx="42386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1520" y="1844824"/>
            <a:ext cx="856895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Information completeness </a:t>
            </a:r>
            <a:r>
              <a:rPr lang="en-US" sz="2400" dirty="0"/>
              <a:t>refers to having the right amount of information. Managers must </a:t>
            </a:r>
            <a:r>
              <a:rPr lang="en-US" sz="2400" dirty="0" smtClean="0"/>
              <a:t>have</a:t>
            </a:r>
            <a:r>
              <a:rPr lang="tr-TR" sz="2400" dirty="0" smtClean="0"/>
              <a:t> </a:t>
            </a:r>
            <a:r>
              <a:rPr lang="en-US" sz="2400" dirty="0" smtClean="0"/>
              <a:t>sufficient </a:t>
            </a:r>
            <a:r>
              <a:rPr lang="en-US" sz="2400" dirty="0"/>
              <a:t>information about all aspects of their decisions. </a:t>
            </a:r>
            <a:endParaRPr lang="en-US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Population </a:t>
            </a:r>
            <a:r>
              <a:rPr lang="en-US" sz="2400" dirty="0"/>
              <a:t>statistics, GDP, and information on inflation rates may be available on </a:t>
            </a:r>
            <a:r>
              <a:rPr lang="en-US" sz="2400" dirty="0" smtClean="0"/>
              <a:t>all</a:t>
            </a:r>
            <a:r>
              <a:rPr lang="tr-TR" sz="2400" dirty="0" smtClean="0"/>
              <a:t> </a:t>
            </a:r>
            <a:r>
              <a:rPr lang="en-US" sz="2400" dirty="0" smtClean="0"/>
              <a:t>countries</a:t>
            </a:r>
            <a:r>
              <a:rPr lang="en-US" sz="2400" dirty="0"/>
              <a:t>. However, information about unemployment levels may be available for only </a:t>
            </a:r>
            <a:r>
              <a:rPr lang="en-US" sz="2400" dirty="0" smtClean="0"/>
              <a:t>some of </a:t>
            </a:r>
            <a:r>
              <a:rPr lang="en-US" sz="2400" dirty="0"/>
              <a:t>the countries. If information about unemployment or other characteristics cannot be </a:t>
            </a:r>
            <a:r>
              <a:rPr lang="en-US" sz="2400" dirty="0" smtClean="0"/>
              <a:t>obtained,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information is incomplete. Often incomplete information leads decision makers to </a:t>
            </a:r>
            <a:r>
              <a:rPr lang="en-US" sz="2400" dirty="0" smtClean="0"/>
              <a:t>conduct</a:t>
            </a:r>
            <a:r>
              <a:rPr lang="tr-TR" sz="2400" dirty="0" smtClean="0"/>
              <a:t>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/>
              <a:t>own</a:t>
            </a:r>
            <a:r>
              <a:rPr lang="tr-TR" sz="2400" dirty="0"/>
              <a:t> </a:t>
            </a:r>
            <a:r>
              <a:rPr lang="en-US" sz="2400" dirty="0" smtClean="0"/>
              <a:t>international</a:t>
            </a:r>
            <a:r>
              <a:rPr lang="tr-TR" sz="2400" dirty="0" smtClean="0"/>
              <a:t> </a:t>
            </a:r>
            <a:r>
              <a:rPr lang="tr-TR" sz="2400" dirty="0" err="1"/>
              <a:t>research</a:t>
            </a:r>
            <a:r>
              <a:rPr lang="tr-TR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960" y="404664"/>
            <a:ext cx="6824304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400" b="1" dirty="0" smtClean="0"/>
              <a:t>International Knowledge </a:t>
            </a:r>
          </a:p>
          <a:p>
            <a:pPr algn="ctr"/>
            <a:r>
              <a:rPr lang="tr-TR" sz="4400" b="1" dirty="0" smtClean="0"/>
              <a:t>Management</a:t>
            </a:r>
            <a:endParaRPr lang="tr-TR" sz="4400" dirty="0"/>
          </a:p>
        </p:txBody>
      </p:sp>
      <p:pic>
        <p:nvPicPr>
          <p:cNvPr id="1026" name="Picture 2" descr="http://handayhiruma.files.wordpress.com/2012/04/reference1tras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00385"/>
            <a:ext cx="52197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548680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International </a:t>
            </a:r>
            <a:r>
              <a:rPr lang="en-US" sz="4000" b="1" dirty="0" smtClean="0">
                <a:solidFill>
                  <a:srgbClr val="C00000"/>
                </a:solidFill>
              </a:rPr>
              <a:t>knowledge </a:t>
            </a:r>
            <a:endParaRPr lang="tr-TR" sz="4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dirty="0" smtClean="0"/>
              <a:t>is </a:t>
            </a:r>
            <a:r>
              <a:rPr lang="en-US" sz="3200" dirty="0"/>
              <a:t>a </a:t>
            </a:r>
            <a:r>
              <a:rPr lang="en-US" sz="3200" dirty="0" smtClean="0"/>
              <a:t>blend</a:t>
            </a:r>
            <a:r>
              <a:rPr lang="tr-TR" sz="1100" dirty="0" smtClean="0"/>
              <a:t>(harmanlanmış)</a:t>
            </a:r>
            <a:r>
              <a:rPr lang="en-US" sz="1100" dirty="0" smtClean="0"/>
              <a:t> </a:t>
            </a:r>
            <a:r>
              <a:rPr lang="en-US" sz="3200" dirty="0"/>
              <a:t>of previous experience, </a:t>
            </a:r>
            <a:r>
              <a:rPr lang="en-US" sz="3200" dirty="0" smtClean="0"/>
              <a:t>insight</a:t>
            </a:r>
            <a:r>
              <a:rPr lang="tr-TR" sz="1100" dirty="0" smtClean="0"/>
              <a:t>(kavrama)</a:t>
            </a:r>
            <a:r>
              <a:rPr lang="en-US" sz="3200" dirty="0" smtClean="0"/>
              <a:t>, </a:t>
            </a:r>
            <a:r>
              <a:rPr lang="en-US" sz="3200" dirty="0"/>
              <a:t>and data </a:t>
            </a:r>
            <a:r>
              <a:rPr lang="en-US" sz="3200" dirty="0" smtClean="0"/>
              <a:t>that</a:t>
            </a:r>
            <a:r>
              <a:rPr lang="tr-TR" sz="3200" dirty="0" smtClean="0"/>
              <a:t> </a:t>
            </a:r>
            <a:r>
              <a:rPr lang="en-US" sz="3200" dirty="0" smtClean="0"/>
              <a:t>forms </a:t>
            </a:r>
            <a:r>
              <a:rPr lang="en-US" sz="3200" dirty="0"/>
              <a:t>organizational memory. It provides a framework that can be thoughtfully applied </a:t>
            </a:r>
            <a:r>
              <a:rPr lang="en-US" sz="3200" dirty="0" smtClean="0"/>
              <a:t>when</a:t>
            </a:r>
            <a:r>
              <a:rPr lang="tr-TR" sz="3200" dirty="0" smtClean="0"/>
              <a:t> </a:t>
            </a:r>
            <a:r>
              <a:rPr lang="en-US" sz="3200" dirty="0" smtClean="0"/>
              <a:t>assessing </a:t>
            </a:r>
            <a:r>
              <a:rPr lang="en-US" sz="3200" dirty="0"/>
              <a:t>a </a:t>
            </a:r>
            <a:r>
              <a:rPr lang="en-US" sz="3200" dirty="0" smtClean="0"/>
              <a:t>international </a:t>
            </a:r>
            <a:r>
              <a:rPr lang="en-US" sz="3200" dirty="0"/>
              <a:t>problem. </a:t>
            </a:r>
            <a:endParaRPr lang="tr-TR" sz="3200" dirty="0" smtClean="0"/>
          </a:p>
          <a:p>
            <a:pPr algn="just"/>
            <a:endParaRPr lang="tr-TR" sz="3200" dirty="0"/>
          </a:p>
          <a:p>
            <a:pPr algn="just"/>
            <a:r>
              <a:rPr lang="en-US" sz="3200" dirty="0"/>
              <a:t>I</a:t>
            </a:r>
            <a:r>
              <a:rPr lang="en-US" sz="3200" dirty="0" smtClean="0"/>
              <a:t>nternational </a:t>
            </a:r>
            <a:r>
              <a:rPr lang="en-US" sz="3200" dirty="0"/>
              <a:t>researchers and decision makers </a:t>
            </a:r>
            <a:r>
              <a:rPr lang="en-US" sz="3200" dirty="0" smtClean="0"/>
              <a:t>use</a:t>
            </a:r>
            <a:r>
              <a:rPr lang="tr-TR" sz="3200" dirty="0" smtClean="0"/>
              <a:t> </a:t>
            </a:r>
            <a:r>
              <a:rPr lang="en-US" sz="3200" dirty="0" smtClean="0"/>
              <a:t>this </a:t>
            </a:r>
            <a:r>
              <a:rPr lang="en-US" sz="3200" dirty="0"/>
              <a:t>knowledge to </a:t>
            </a:r>
            <a:r>
              <a:rPr lang="en-US" sz="3200" dirty="0" smtClean="0"/>
              <a:t>help</a:t>
            </a:r>
            <a:r>
              <a:rPr lang="tr-TR" sz="3200" dirty="0" smtClean="0"/>
              <a:t> </a:t>
            </a:r>
            <a:r>
              <a:rPr lang="en-US" sz="3200" dirty="0" smtClean="0"/>
              <a:t>create </a:t>
            </a:r>
            <a:r>
              <a:rPr lang="en-US" sz="3200" dirty="0"/>
              <a:t>solutions to strategic and tactical problems. Thus, knowledge is a key resource and a </a:t>
            </a:r>
            <a:r>
              <a:rPr lang="en-US" sz="3200" dirty="0" smtClean="0"/>
              <a:t>potential</a:t>
            </a:r>
            <a:r>
              <a:rPr lang="tr-TR" sz="3200" dirty="0" smtClean="0"/>
              <a:t> </a:t>
            </a:r>
            <a:r>
              <a:rPr lang="en-US" sz="3200" dirty="0" smtClean="0"/>
              <a:t>competitive advantage</a:t>
            </a:r>
            <a:r>
              <a:rPr lang="tr-TR" sz="3200" dirty="0" smtClean="0"/>
              <a:t>. </a:t>
            </a:r>
            <a:endParaRPr lang="tr-T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614293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Knowledge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400" dirty="0" smtClean="0"/>
              <a:t>is </a:t>
            </a:r>
            <a:r>
              <a:rPr lang="en-US" sz="2400" dirty="0"/>
              <a:t>the process of creating an </a:t>
            </a:r>
            <a:r>
              <a:rPr lang="en-US" sz="2400" dirty="0" smtClean="0"/>
              <a:t>inclusive</a:t>
            </a:r>
            <a:r>
              <a:rPr lang="tr-TR" sz="1100" dirty="0" smtClean="0"/>
              <a:t>(kapsamlı)</a:t>
            </a:r>
            <a:r>
              <a:rPr lang="en-US" sz="2400" dirty="0" smtClean="0"/>
              <a:t>, comprehensive</a:t>
            </a:r>
            <a:r>
              <a:rPr lang="tr-TR" sz="2400" dirty="0" smtClean="0"/>
              <a:t> </a:t>
            </a:r>
            <a:r>
              <a:rPr lang="tr-TR" sz="1100" dirty="0" smtClean="0"/>
              <a:t>(geniş)</a:t>
            </a:r>
            <a:r>
              <a:rPr lang="en-US" sz="2400" dirty="0" smtClean="0"/>
              <a:t>, </a:t>
            </a:r>
            <a:r>
              <a:rPr lang="en-US" sz="2400" dirty="0"/>
              <a:t>easily </a:t>
            </a:r>
            <a:r>
              <a:rPr lang="en-US" sz="2400" dirty="0" smtClean="0"/>
              <a:t>accessible organizational </a:t>
            </a:r>
            <a:r>
              <a:rPr lang="en-US" sz="2400" dirty="0"/>
              <a:t>memory, which can be called the organization’s </a:t>
            </a:r>
            <a:r>
              <a:rPr lang="en-US" sz="2400" i="1" dirty="0" smtClean="0">
                <a:solidFill>
                  <a:srgbClr val="FF0000"/>
                </a:solidFill>
              </a:rPr>
              <a:t>intellectual capital.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The purpose of </a:t>
            </a:r>
            <a:r>
              <a:rPr lang="en-US" sz="2400" dirty="0"/>
              <a:t>knowledge management is to organize the intellectual capital of an organization in a </a:t>
            </a:r>
            <a:r>
              <a:rPr lang="en-US" sz="2400" dirty="0" smtClean="0"/>
              <a:t>formally structured </a:t>
            </a:r>
            <a:r>
              <a:rPr lang="en-US" sz="2400" dirty="0"/>
              <a:t>way for easy </a:t>
            </a:r>
            <a:r>
              <a:rPr lang="en-US" sz="2400" dirty="0" smtClean="0"/>
              <a:t>use.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Knowledge </a:t>
            </a:r>
            <a:r>
              <a:rPr lang="en-US" sz="2400" dirty="0"/>
              <a:t>is presented in a way that helps managers </a:t>
            </a:r>
            <a:r>
              <a:rPr lang="en-US" sz="2400" dirty="0" smtClean="0"/>
              <a:t>comprehend and </a:t>
            </a:r>
            <a:r>
              <a:rPr lang="en-US" sz="2400" dirty="0"/>
              <a:t>act on that information and make better decisions in all areas of </a:t>
            </a:r>
            <a:r>
              <a:rPr lang="en-US" sz="2400" dirty="0" smtClean="0"/>
              <a:t>international. </a:t>
            </a:r>
            <a:endParaRPr lang="tr-T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98072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3200" dirty="0"/>
          </a:p>
          <a:p>
            <a:pPr algn="just"/>
            <a:r>
              <a:rPr lang="en-US" sz="3200" dirty="0" smtClean="0"/>
              <a:t>Political science, marketing</a:t>
            </a:r>
            <a:r>
              <a:rPr lang="en-US" sz="3200" dirty="0"/>
              <a:t>, management, and financial knowledge can be integrated. Recent research demonstrates how knowledge management systems are particularly useful in new product development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introduction</a:t>
            </a:r>
            <a:r>
              <a:rPr lang="tr-TR" sz="32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19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41333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The </a:t>
            </a:r>
            <a:r>
              <a:rPr lang="en-US" sz="3600" dirty="0" smtClean="0"/>
              <a:t>think tank organizations play </a:t>
            </a:r>
            <a:r>
              <a:rPr lang="en-US" sz="3600" dirty="0"/>
              <a:t>a particularly useful role in the </a:t>
            </a:r>
            <a:r>
              <a:rPr lang="en-US" sz="3600" dirty="0" smtClean="0"/>
              <a:t>knowledge management process. Researchers are </a:t>
            </a:r>
            <a:r>
              <a:rPr lang="en-US" sz="3600" dirty="0"/>
              <a:t>in a key position to have a lot </a:t>
            </a:r>
            <a:r>
              <a:rPr lang="en-US" sz="3600" dirty="0" smtClean="0"/>
              <a:t>of knowledge </a:t>
            </a:r>
            <a:r>
              <a:rPr lang="en-US" sz="3600" dirty="0"/>
              <a:t>about </a:t>
            </a:r>
            <a:r>
              <a:rPr lang="en-US" sz="3600" dirty="0" smtClean="0"/>
              <a:t>political events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755576" y="105273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r>
              <a:rPr lang="en-US" dirty="0" smtClean="0"/>
              <a:t>:</a:t>
            </a:r>
            <a:endParaRPr lang="tr-TR" dirty="0"/>
          </a:p>
        </p:txBody>
      </p:sp>
      <p:pic>
        <p:nvPicPr>
          <p:cNvPr id="2050" name="Picture 2" descr="http://www.ronmartin.net/blog/wp-content/uploads/2009/10/salespeo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7384"/>
            <a:ext cx="44774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22029"/>
            <a:ext cx="8208912" cy="640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Benefits of Knowledge Management</a:t>
            </a:r>
          </a:p>
          <a:p>
            <a:pPr algn="just"/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Ө</a:t>
            </a:r>
            <a:r>
              <a:rPr lang="en-US" sz="2700" dirty="0" smtClean="0"/>
              <a:t> Encourages innovation through improved information and knowledge-handling ability</a:t>
            </a:r>
          </a:p>
          <a:p>
            <a:pPr algn="just"/>
            <a:endParaRPr lang="en-US" sz="2700" dirty="0" smtClean="0"/>
          </a:p>
          <a:p>
            <a:pPr algn="just"/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Ө</a:t>
            </a:r>
            <a:r>
              <a:rPr lang="en-US" sz="2700" dirty="0" smtClean="0"/>
              <a:t> Increases competitiveness because overall  organizational knowledge will increase  the responsiveness  of the organization </a:t>
            </a:r>
          </a:p>
          <a:p>
            <a:pPr algn="just"/>
            <a:endParaRPr lang="en-US" sz="2700" dirty="0" smtClean="0"/>
          </a:p>
          <a:p>
            <a:pPr algn="just"/>
            <a:r>
              <a:rPr lang="tr-TR" sz="2700" b="1" dirty="0" smtClean="0">
                <a:solidFill>
                  <a:schemeClr val="accent3">
                    <a:lumMod val="75000"/>
                  </a:schemeClr>
                </a:solidFill>
              </a:rPr>
              <a:t>Ө</a:t>
            </a:r>
            <a:r>
              <a:rPr lang="en-US" sz="2700" dirty="0" smtClean="0"/>
              <a:t> Improves customer service by encouraging relationship development and meeting customer expectation. </a:t>
            </a:r>
          </a:p>
          <a:p>
            <a:pPr algn="just"/>
            <a:endParaRPr lang="en-US" sz="2700" dirty="0" smtClean="0"/>
          </a:p>
          <a:p>
            <a:pPr algn="just"/>
            <a:r>
              <a:rPr lang="tr-TR" sz="2700" b="1" dirty="0" smtClean="0">
                <a:solidFill>
                  <a:schemeClr val="accent3">
                    <a:lumMod val="75000"/>
                  </a:schemeClr>
                </a:solidFill>
              </a:rPr>
              <a:t>Ө</a:t>
            </a:r>
            <a:r>
              <a:rPr lang="en-US" sz="2700" dirty="0" smtClean="0"/>
              <a:t> Enhances employees effectiveness  and moral</a:t>
            </a:r>
          </a:p>
          <a:p>
            <a:pPr algn="just"/>
            <a:endParaRPr lang="en-US" sz="2700" dirty="0" smtClean="0"/>
          </a:p>
          <a:p>
            <a:pPr algn="just"/>
            <a:r>
              <a:rPr lang="tr-TR" sz="2700" b="1" dirty="0" smtClean="0">
                <a:solidFill>
                  <a:schemeClr val="accent3">
                    <a:lumMod val="75000"/>
                  </a:schemeClr>
                </a:solidFill>
              </a:rPr>
              <a:t>Ө</a:t>
            </a:r>
            <a:r>
              <a:rPr lang="en-US" sz="2700" dirty="0" smtClean="0"/>
              <a:t> Cerates effective organizational memory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3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86512" y="188640"/>
            <a:ext cx="6186309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Information </a:t>
            </a:r>
            <a:r>
              <a:rPr lang="tr-TR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Systems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1332051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is an organized collection of </a:t>
            </a:r>
            <a:r>
              <a:rPr lang="en-US" sz="2800" dirty="0" smtClean="0"/>
              <a:t>computer</a:t>
            </a:r>
            <a:r>
              <a:rPr lang="tr-TR" sz="2800" dirty="0" smtClean="0"/>
              <a:t> </a:t>
            </a:r>
            <a:r>
              <a:rPr lang="en-US" sz="2800" dirty="0" smtClean="0"/>
              <a:t>hardware</a:t>
            </a:r>
            <a:r>
              <a:rPr lang="en-US" sz="2800" dirty="0"/>
              <a:t>, software, data, and personnel designed to </a:t>
            </a:r>
            <a:r>
              <a:rPr lang="en-US" sz="2800" dirty="0">
                <a:solidFill>
                  <a:srgbClr val="7030A0"/>
                </a:solidFill>
              </a:rPr>
              <a:t>capture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2060"/>
                </a:solidFill>
              </a:rPr>
              <a:t>store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update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manipulate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FFC000"/>
                </a:solidFill>
              </a:rPr>
              <a:t>analyze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immediately </a:t>
            </a:r>
            <a:r>
              <a:rPr lang="en-US" sz="2800" dirty="0">
                <a:solidFill>
                  <a:srgbClr val="FF0000"/>
                </a:solidFill>
              </a:rPr>
              <a:t>display</a:t>
            </a:r>
            <a:r>
              <a:rPr lang="en-US" sz="2800" dirty="0"/>
              <a:t> information about worldwide </a:t>
            </a:r>
            <a:r>
              <a:rPr lang="en-US" sz="2800" dirty="0" smtClean="0"/>
              <a:t>international </a:t>
            </a:r>
            <a:r>
              <a:rPr lang="en-US" sz="2800" dirty="0"/>
              <a:t>activities.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global information</a:t>
            </a:r>
            <a:r>
              <a:rPr lang="tr-TR" sz="2800" dirty="0" smtClean="0"/>
              <a:t> </a:t>
            </a:r>
            <a:r>
              <a:rPr lang="en-US" sz="2800" dirty="0" smtClean="0"/>
              <a:t>system </a:t>
            </a:r>
            <a:r>
              <a:rPr lang="en-US" sz="2800" dirty="0"/>
              <a:t>is a tool for providing </a:t>
            </a:r>
            <a:r>
              <a:rPr lang="en-US" sz="2800" dirty="0">
                <a:solidFill>
                  <a:srgbClr val="FF0000"/>
                </a:solidFill>
              </a:rPr>
              <a:t>past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present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7030A0"/>
                </a:solidFill>
              </a:rPr>
              <a:t>projected</a:t>
            </a:r>
            <a:r>
              <a:rPr lang="en-US" sz="2800" dirty="0"/>
              <a:t> information on internal operations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external </a:t>
            </a:r>
            <a:r>
              <a:rPr lang="en-US" sz="2800" dirty="0"/>
              <a:t>activity. 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55679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Using </a:t>
            </a:r>
            <a:r>
              <a:rPr lang="en-US" sz="3600" dirty="0">
                <a:solidFill>
                  <a:srgbClr val="C00000"/>
                </a:solidFill>
              </a:rPr>
              <a:t>satellite communications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C000"/>
                </a:solidFill>
              </a:rPr>
              <a:t>high-speed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microcomputers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50"/>
                </a:solidFill>
              </a:rPr>
              <a:t>electronic data</a:t>
            </a:r>
            <a:r>
              <a:rPr lang="tr-TR" sz="3600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interchanges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fiber optics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2060"/>
                </a:solidFill>
              </a:rPr>
              <a:t>data storage devices</a:t>
            </a:r>
            <a:r>
              <a:rPr lang="en-US" sz="3600" dirty="0"/>
              <a:t>, and other technological</a:t>
            </a:r>
            <a:r>
              <a:rPr lang="tr-TR" sz="3600" dirty="0"/>
              <a:t> </a:t>
            </a:r>
            <a:r>
              <a:rPr lang="en-US" sz="3600" dirty="0"/>
              <a:t>advances in interactive</a:t>
            </a:r>
            <a:r>
              <a:rPr lang="tr-TR" sz="3600" dirty="0"/>
              <a:t> </a:t>
            </a:r>
            <a:r>
              <a:rPr lang="en-US" sz="3600" dirty="0"/>
              <a:t>media, global information systems are changing the nature of </a:t>
            </a:r>
            <a:r>
              <a:rPr lang="en-US" sz="3600" dirty="0" smtClean="0"/>
              <a:t>international.</a:t>
            </a:r>
            <a:endParaRPr lang="tr-T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4009" y="105273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800" dirty="0" smtClean="0"/>
              <a:t>is </a:t>
            </a:r>
            <a:r>
              <a:rPr lang="en-US" sz="2800" dirty="0" err="1" smtClean="0"/>
              <a:t>stor</a:t>
            </a:r>
            <a:r>
              <a:rPr lang="tr-TR" sz="2800" dirty="0" err="1" smtClean="0"/>
              <a:t>ing</a:t>
            </a:r>
            <a:r>
              <a:rPr lang="en-US" sz="2800" dirty="0" smtClean="0"/>
              <a:t> </a:t>
            </a:r>
            <a:r>
              <a:rPr lang="en-US" sz="2800" dirty="0"/>
              <a:t>data and </a:t>
            </a:r>
            <a:r>
              <a:rPr lang="en-US" sz="2800" dirty="0" smtClean="0"/>
              <a:t>transform</a:t>
            </a:r>
            <a:r>
              <a:rPr lang="tr-TR" sz="2800" dirty="0" err="1" smtClean="0"/>
              <a:t>ing</a:t>
            </a:r>
            <a:r>
              <a:rPr lang="en-US" sz="2800" dirty="0" smtClean="0"/>
              <a:t> </a:t>
            </a:r>
            <a:r>
              <a:rPr lang="en-US" sz="2800" dirty="0"/>
              <a:t>them into organized </a:t>
            </a:r>
            <a:r>
              <a:rPr lang="en-US" sz="2800" dirty="0" smtClean="0"/>
              <a:t>information</a:t>
            </a:r>
            <a:r>
              <a:rPr lang="tr-TR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is easily accessible to managers.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Doing </a:t>
            </a:r>
            <a:r>
              <a:rPr lang="en-US" sz="2800" dirty="0"/>
              <a:t>so saves managers countless hours so that </a:t>
            </a:r>
            <a:r>
              <a:rPr lang="en-US" sz="2800" dirty="0" smtClean="0"/>
              <a:t>decisions</a:t>
            </a:r>
            <a:r>
              <a:rPr lang="tr-TR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might take days or even </a:t>
            </a:r>
            <a:r>
              <a:rPr lang="en-US" sz="2800" dirty="0" smtClean="0"/>
              <a:t>weeks</a:t>
            </a:r>
            <a:r>
              <a:rPr lang="tr-TR" sz="2800" dirty="0" smtClean="0"/>
              <a:t> </a:t>
            </a:r>
            <a:r>
              <a:rPr lang="en-US" sz="2800" dirty="0" smtClean="0"/>
              <a:t>otherwise </a:t>
            </a:r>
            <a:r>
              <a:rPr lang="en-US" sz="2800" dirty="0"/>
              <a:t>can be made in minutes using a DSS.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396498" y="188640"/>
            <a:ext cx="8351966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International </a:t>
            </a:r>
            <a:r>
              <a:rPr lang="tr-T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Dicision</a:t>
            </a:r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</a:t>
            </a:r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4009" y="4509120"/>
            <a:ext cx="8496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Modern decision support systems greatly facilitate </a:t>
            </a:r>
            <a:r>
              <a:rPr lang="tr-TR" sz="1000" dirty="0" smtClean="0"/>
              <a:t>(kolaylaştırmak) </a:t>
            </a:r>
            <a:r>
              <a:rPr lang="en-US" sz="2800" b="1" dirty="0" smtClean="0"/>
              <a:t>customer </a:t>
            </a:r>
            <a:r>
              <a:rPr lang="en-US" sz="2800" b="1" dirty="0"/>
              <a:t>relationship management (CRM</a:t>
            </a:r>
            <a:r>
              <a:rPr lang="en-US" sz="2800" b="1" dirty="0" smtClean="0"/>
              <a:t>)</a:t>
            </a:r>
            <a:r>
              <a:rPr lang="en-US" sz="2800" dirty="0" smtClean="0"/>
              <a:t>.</a:t>
            </a:r>
            <a:r>
              <a:rPr lang="tr-TR" sz="2800" dirty="0" smtClean="0"/>
              <a:t>  </a:t>
            </a:r>
            <a:r>
              <a:rPr lang="en-US" sz="2800" dirty="0" smtClean="0"/>
              <a:t>A </a:t>
            </a:r>
            <a:r>
              <a:rPr lang="en-US" sz="2800" dirty="0"/>
              <a:t>CRM system is the part of the DSS that addresses exchanges between the </a:t>
            </a:r>
            <a:r>
              <a:rPr lang="en-US" sz="2800" dirty="0" smtClean="0"/>
              <a:t>organization and </a:t>
            </a:r>
            <a:r>
              <a:rPr lang="en-US" sz="2800" dirty="0"/>
              <a:t>its </a:t>
            </a:r>
            <a:r>
              <a:rPr lang="en-US" sz="2800" dirty="0" smtClean="0"/>
              <a:t>customers.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267200"/>
          </a:xfrm>
        </p:spPr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764704"/>
            <a:ext cx="806489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A </a:t>
            </a:r>
            <a:r>
              <a:rPr lang="en-US" sz="3200" dirty="0"/>
              <a:t>CRM</a:t>
            </a:r>
            <a:r>
              <a:rPr lang="tr-TR" sz="3200" dirty="0"/>
              <a:t> </a:t>
            </a:r>
            <a:r>
              <a:rPr lang="en-US" sz="3200" dirty="0"/>
              <a:t>system describes customer relationships in sufficient detail so that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financial directors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3300"/>
                </a:solidFill>
              </a:rPr>
              <a:t>marketing</a:t>
            </a:r>
            <a:r>
              <a:rPr lang="tr-TR" sz="3200" dirty="0">
                <a:solidFill>
                  <a:srgbClr val="FF3300"/>
                </a:solidFill>
              </a:rPr>
              <a:t> </a:t>
            </a:r>
            <a:r>
              <a:rPr lang="en-US" sz="3200" dirty="0">
                <a:solidFill>
                  <a:srgbClr val="FF3300"/>
                </a:solidFill>
              </a:rPr>
              <a:t>managers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6B6555"/>
                </a:solidFill>
              </a:rPr>
              <a:t>salespeople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customer service</a:t>
            </a:r>
            <a:r>
              <a:rPr lang="tr-TR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representatives</a:t>
            </a:r>
            <a:r>
              <a:rPr lang="en-US" sz="3200" dirty="0"/>
              <a:t>, and perhaps the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customers themselves </a:t>
            </a:r>
            <a:r>
              <a:rPr lang="en-US" sz="3200" dirty="0"/>
              <a:t>can</a:t>
            </a:r>
            <a:r>
              <a:rPr lang="tr-TR" sz="3200" dirty="0"/>
              <a:t> </a:t>
            </a:r>
            <a:r>
              <a:rPr lang="en-US" sz="3200" dirty="0"/>
              <a:t>access information</a:t>
            </a:r>
            <a:r>
              <a:rPr lang="tr-TR" sz="3200" dirty="0"/>
              <a:t> </a:t>
            </a:r>
            <a:r>
              <a:rPr lang="en-US" sz="3200" dirty="0"/>
              <a:t>directly, match customer needs with satisfying product offerings, remind</a:t>
            </a:r>
            <a:r>
              <a:rPr lang="tr-TR" sz="3200" dirty="0"/>
              <a:t> </a:t>
            </a:r>
            <a:r>
              <a:rPr lang="en-US" sz="3200" dirty="0"/>
              <a:t>customers</a:t>
            </a:r>
            <a:r>
              <a:rPr lang="tr-TR" sz="3200" dirty="0"/>
              <a:t> </a:t>
            </a:r>
            <a:r>
              <a:rPr lang="en-US" sz="3200" dirty="0"/>
              <a:t>of service requirements, and know what other products a customer has purchased.</a:t>
            </a:r>
            <a:endParaRPr lang="tr-T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6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340768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is </a:t>
            </a:r>
            <a:r>
              <a:rPr lang="en-US" sz="3200" dirty="0"/>
              <a:t>a collection of raw data arranged logically and organized in a form that can be </a:t>
            </a:r>
            <a:r>
              <a:rPr lang="en-US" sz="3200" dirty="0" smtClean="0"/>
              <a:t>stored</a:t>
            </a:r>
            <a:r>
              <a:rPr lang="tr-TR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processed by a computer. </a:t>
            </a:r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voters mailing </a:t>
            </a:r>
            <a:r>
              <a:rPr lang="en-US" sz="3200" dirty="0">
                <a:solidFill>
                  <a:srgbClr val="FF0000"/>
                </a:solidFill>
              </a:rPr>
              <a:t>list is one type of database</a:t>
            </a:r>
            <a:r>
              <a:rPr lang="en-US" sz="3200" dirty="0"/>
              <a:t>. </a:t>
            </a:r>
            <a:endParaRPr lang="tr-TR" sz="3200" dirty="0" smtClean="0"/>
          </a:p>
          <a:p>
            <a:pPr algn="just"/>
            <a:endParaRPr lang="tr-TR" sz="3200" dirty="0"/>
          </a:p>
          <a:p>
            <a:pPr algn="just"/>
            <a:r>
              <a:rPr lang="en-US" sz="3200" dirty="0" smtClean="0"/>
              <a:t>Population characteristics</a:t>
            </a:r>
            <a:r>
              <a:rPr lang="tr-TR" sz="3200" dirty="0" smtClean="0"/>
              <a:t> </a:t>
            </a:r>
            <a:r>
              <a:rPr lang="en-US" sz="3200" dirty="0" smtClean="0"/>
              <a:t>may </a:t>
            </a:r>
            <a:r>
              <a:rPr lang="en-US" sz="3200" dirty="0"/>
              <a:t>be recorded by state, county, and city in another database. Production figures </a:t>
            </a:r>
            <a:r>
              <a:rPr lang="en-US" sz="3200" dirty="0" smtClean="0"/>
              <a:t>and</a:t>
            </a:r>
            <a:r>
              <a:rPr lang="tr-TR" sz="3200" dirty="0" smtClean="0"/>
              <a:t> </a:t>
            </a:r>
            <a:r>
              <a:rPr lang="en-US" sz="3200" dirty="0" smtClean="0"/>
              <a:t>costs </a:t>
            </a:r>
            <a:r>
              <a:rPr lang="en-US" sz="3200" dirty="0"/>
              <a:t>can come from internal company records. </a:t>
            </a:r>
            <a:endParaRPr lang="tr-TR" sz="3200" dirty="0" smtClean="0"/>
          </a:p>
          <a:p>
            <a:pPr algn="just"/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3231773" y="332656"/>
            <a:ext cx="2132315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Database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772816"/>
            <a:ext cx="849694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is </a:t>
            </a:r>
            <a:r>
              <a:rPr lang="en-US" sz="2800" dirty="0"/>
              <a:t>the process allowing important day-to-day operational data to be </a:t>
            </a:r>
            <a:r>
              <a:rPr lang="en-US" sz="2800" dirty="0" smtClean="0"/>
              <a:t>stored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organized for simplified </a:t>
            </a:r>
            <a:r>
              <a:rPr lang="en-US" sz="2800" dirty="0" smtClean="0"/>
              <a:t>access.</a:t>
            </a:r>
            <a:r>
              <a:rPr lang="tr-TR" sz="2800" dirty="0" smtClean="0"/>
              <a:t> </a:t>
            </a:r>
            <a:r>
              <a:rPr lang="en-US" sz="2800" dirty="0" smtClean="0"/>
              <a:t>Data </a:t>
            </a:r>
            <a:r>
              <a:rPr lang="en-US" sz="2800" dirty="0"/>
              <a:t>warehouse management requires that the </a:t>
            </a:r>
            <a:r>
              <a:rPr lang="en-US" sz="2800" dirty="0" smtClean="0"/>
              <a:t>detailed</a:t>
            </a:r>
            <a:r>
              <a:rPr lang="en-US" sz="2800" dirty="0"/>
              <a:t> data from </a:t>
            </a:r>
            <a:r>
              <a:rPr lang="en-US" sz="2800" dirty="0" smtClean="0"/>
              <a:t>operational</a:t>
            </a:r>
            <a:r>
              <a:rPr lang="tr-TR" sz="2800" dirty="0" smtClean="0"/>
              <a:t> </a:t>
            </a:r>
            <a:r>
              <a:rPr lang="en-US" sz="2800" dirty="0" smtClean="0"/>
              <a:t>systems </a:t>
            </a:r>
            <a:r>
              <a:rPr lang="en-US" sz="2800" dirty="0"/>
              <a:t>be </a:t>
            </a:r>
            <a:r>
              <a:rPr lang="en-US" sz="2800" dirty="0">
                <a:solidFill>
                  <a:srgbClr val="008000"/>
                </a:solidFill>
              </a:rPr>
              <a:t>extracted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90"/>
                </a:solidFill>
              </a:rPr>
              <a:t>transformed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placed</a:t>
            </a:r>
            <a:r>
              <a:rPr lang="en-US" sz="2800" dirty="0"/>
              <a:t> into logical partitions (for </a:t>
            </a:r>
            <a:r>
              <a:rPr lang="en-US" sz="2800" dirty="0" smtClean="0"/>
              <a:t>example,</a:t>
            </a:r>
            <a:r>
              <a:rPr lang="tr-TR" sz="2800" dirty="0" smtClean="0"/>
              <a:t> </a:t>
            </a:r>
            <a:r>
              <a:rPr lang="en-US" sz="2800" dirty="0" smtClean="0"/>
              <a:t>daily </a:t>
            </a:r>
            <a:r>
              <a:rPr lang="en-US" sz="2800" dirty="0"/>
              <a:t>data, weekly data, etc.), and stored in a </a:t>
            </a:r>
            <a:r>
              <a:rPr lang="en-US" sz="2800" dirty="0" smtClean="0"/>
              <a:t>consistent</a:t>
            </a:r>
            <a:r>
              <a:rPr lang="en-US" sz="1100" b="1" dirty="0" smtClean="0"/>
              <a:t>(</a:t>
            </a:r>
            <a:r>
              <a:rPr lang="en-US" sz="1200" b="1" dirty="0" err="1" smtClean="0"/>
              <a:t>uygun</a:t>
            </a:r>
            <a:r>
              <a:rPr lang="en-US" sz="1100" b="1" dirty="0" smtClean="0"/>
              <a:t>) </a:t>
            </a:r>
            <a:r>
              <a:rPr lang="en-US" sz="2800" dirty="0"/>
              <a:t>manner.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2550453" y="460085"/>
            <a:ext cx="4043094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Data warehousing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548680"/>
            <a:ext cx="5760640" cy="5847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/>
              <a:t>STATISTICAL DATABASES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539552" y="1997839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Statistical databases contain numerical data for analysis and forecasting. Often demographic, </a:t>
            </a:r>
            <a:r>
              <a:rPr lang="en-US" sz="2800" dirty="0" smtClean="0"/>
              <a:t>sales,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other relevant </a:t>
            </a:r>
            <a:r>
              <a:rPr lang="en-US" sz="2800" dirty="0" smtClean="0"/>
              <a:t>international </a:t>
            </a:r>
            <a:r>
              <a:rPr lang="en-US" sz="2800" dirty="0"/>
              <a:t>variables are recorded by geographical area. Geographic </a:t>
            </a:r>
            <a:r>
              <a:rPr lang="en-US" sz="2800" dirty="0" smtClean="0"/>
              <a:t>information</a:t>
            </a:r>
            <a:r>
              <a:rPr lang="tr-TR" sz="2800" dirty="0" smtClean="0"/>
              <a:t> </a:t>
            </a:r>
            <a:r>
              <a:rPr lang="en-US" sz="2800" dirty="0" smtClean="0"/>
              <a:t>systems </a:t>
            </a:r>
            <a:r>
              <a:rPr lang="en-US" sz="2800" dirty="0"/>
              <a:t>use these </a:t>
            </a:r>
            <a:r>
              <a:rPr lang="en-US" sz="2800" i="1" dirty="0"/>
              <a:t>geographical databases </a:t>
            </a:r>
            <a:r>
              <a:rPr lang="en-US" sz="2800" dirty="0"/>
              <a:t>and powerful software to prepare computer maps of </a:t>
            </a:r>
            <a:r>
              <a:rPr lang="en-US" sz="2800" dirty="0" smtClean="0"/>
              <a:t>relevant</a:t>
            </a:r>
            <a:r>
              <a:rPr lang="tr-TR" sz="2800" dirty="0" smtClean="0"/>
              <a:t> </a:t>
            </a:r>
            <a:r>
              <a:rPr lang="tr-TR" sz="2800" dirty="0" err="1" smtClean="0"/>
              <a:t>variables</a:t>
            </a:r>
            <a:r>
              <a:rPr lang="tr-TR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407566"/>
            <a:ext cx="5760640" cy="10772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b="1" dirty="0"/>
              <a:t>Networks </a:t>
            </a:r>
            <a:r>
              <a:rPr lang="tr-TR" sz="3200" b="1" dirty="0" err="1" smtClean="0"/>
              <a:t>and</a:t>
            </a:r>
            <a:r>
              <a:rPr lang="tr-TR" sz="3200" b="1" dirty="0"/>
              <a:t> </a:t>
            </a:r>
            <a:r>
              <a:rPr lang="tr-TR" sz="3200" b="1" dirty="0" smtClean="0"/>
              <a:t>Electronic </a:t>
            </a:r>
            <a:r>
              <a:rPr lang="tr-TR" sz="3200" b="1" dirty="0"/>
              <a:t>Data</a:t>
            </a:r>
          </a:p>
          <a:p>
            <a:pPr algn="ctr"/>
            <a:r>
              <a:rPr lang="tr-TR" sz="3200" b="1" dirty="0" err="1"/>
              <a:t>Interchange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403385" y="184482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err="1"/>
              <a:t>Individual</a:t>
            </a:r>
            <a:r>
              <a:rPr lang="tr-TR" sz="2800" dirty="0"/>
              <a:t> </a:t>
            </a:r>
            <a:r>
              <a:rPr lang="tr-TR" sz="2800" dirty="0" err="1"/>
              <a:t>personal</a:t>
            </a:r>
            <a:r>
              <a:rPr lang="tr-TR" sz="2800" dirty="0"/>
              <a:t> </a:t>
            </a:r>
            <a:r>
              <a:rPr lang="tr-TR" sz="2800" dirty="0" err="1"/>
              <a:t>computers</a:t>
            </a:r>
            <a:r>
              <a:rPr lang="tr-TR" sz="2800" dirty="0"/>
              <a:t> </a:t>
            </a:r>
            <a:r>
              <a:rPr lang="tr-TR" sz="2800" dirty="0" smtClean="0"/>
              <a:t>can be </a:t>
            </a:r>
            <a:r>
              <a:rPr lang="tr-TR" sz="2800" dirty="0" err="1"/>
              <a:t>connected</a:t>
            </a:r>
            <a:r>
              <a:rPr lang="tr-TR" sz="2800" dirty="0"/>
              <a:t> </a:t>
            </a:r>
            <a:r>
              <a:rPr lang="tr-TR" sz="2800" dirty="0" err="1"/>
              <a:t>through</a:t>
            </a:r>
            <a:r>
              <a:rPr lang="tr-TR" sz="2800" dirty="0"/>
              <a:t> </a:t>
            </a:r>
            <a:r>
              <a:rPr lang="tr-TR" sz="2800" dirty="0" err="1" smtClean="0"/>
              <a:t>networks</a:t>
            </a:r>
            <a:r>
              <a:rPr lang="tr-TR" sz="2800" dirty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computers</a:t>
            </a:r>
            <a:r>
              <a:rPr lang="tr-TR" sz="2800" dirty="0"/>
              <a:t>. </a:t>
            </a:r>
            <a:r>
              <a:rPr lang="tr-TR" sz="2800" dirty="0" smtClean="0"/>
              <a:t>Networking </a:t>
            </a:r>
            <a:r>
              <a:rPr lang="en-US" sz="2800" dirty="0" smtClean="0"/>
              <a:t>involves </a:t>
            </a:r>
            <a:r>
              <a:rPr lang="en-US" sz="2800" dirty="0"/>
              <a:t>linking two or more </a:t>
            </a:r>
            <a:r>
              <a:rPr lang="en-US" sz="2800" dirty="0" smtClean="0"/>
              <a:t>computers</a:t>
            </a:r>
            <a:r>
              <a:rPr lang="tr-TR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share </a:t>
            </a:r>
            <a:r>
              <a:rPr lang="en-US" sz="2800" dirty="0" smtClean="0"/>
              <a:t>data</a:t>
            </a:r>
            <a:r>
              <a:rPr lang="tr-TR" sz="2800" dirty="0" smtClean="0"/>
              <a:t> </a:t>
            </a:r>
            <a:r>
              <a:rPr lang="en-US" sz="2800" dirty="0" smtClean="0"/>
              <a:t>and software.</a:t>
            </a:r>
            <a:r>
              <a:rPr lang="tr-TR" sz="2800" dirty="0" smtClean="0"/>
              <a:t> </a:t>
            </a:r>
          </a:p>
          <a:p>
            <a:pPr algn="just"/>
            <a:endParaRPr lang="tr-TR" sz="2800" b="1" dirty="0"/>
          </a:p>
          <a:p>
            <a:pPr algn="just"/>
            <a:r>
              <a:rPr lang="tr-TR" sz="2800" b="1" dirty="0" smtClean="0"/>
              <a:t>Electronic </a:t>
            </a:r>
            <a:r>
              <a:rPr lang="tr-TR" sz="2800" b="1" dirty="0"/>
              <a:t>data </a:t>
            </a:r>
            <a:r>
              <a:rPr lang="tr-TR" sz="2800" b="1" dirty="0" smtClean="0"/>
              <a:t>interchange </a:t>
            </a:r>
            <a:r>
              <a:rPr lang="en-US" sz="2800" b="1" dirty="0" smtClean="0"/>
              <a:t>(EDI</a:t>
            </a:r>
            <a:r>
              <a:rPr lang="en-US" sz="2800" b="1" dirty="0"/>
              <a:t>) </a:t>
            </a:r>
            <a:r>
              <a:rPr lang="en-US" sz="2800" dirty="0"/>
              <a:t>systems integrate one </a:t>
            </a:r>
            <a:r>
              <a:rPr lang="en-US" sz="2800" dirty="0" smtClean="0"/>
              <a:t>organization’s</a:t>
            </a:r>
            <a:r>
              <a:rPr lang="tr-TR" sz="2800" dirty="0" smtClean="0"/>
              <a:t> </a:t>
            </a:r>
            <a:r>
              <a:rPr lang="tr-TR" sz="2800" dirty="0" err="1" smtClean="0"/>
              <a:t>computer</a:t>
            </a:r>
            <a:r>
              <a:rPr lang="tr-TR" sz="2800" dirty="0" smtClean="0"/>
              <a:t> </a:t>
            </a:r>
            <a:r>
              <a:rPr lang="tr-TR" sz="2800" dirty="0" err="1"/>
              <a:t>system</a:t>
            </a:r>
            <a:r>
              <a:rPr lang="tr-TR" sz="2800" dirty="0"/>
              <a:t> </a:t>
            </a:r>
            <a:r>
              <a:rPr lang="tr-TR" sz="2800" dirty="0" err="1" smtClean="0"/>
              <a:t>directly</a:t>
            </a:r>
            <a:r>
              <a:rPr lang="tr-TR" sz="2800" dirty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/>
              <a:t>another</a:t>
            </a:r>
            <a:r>
              <a:rPr lang="tr-TR" sz="2800" dirty="0"/>
              <a:t> </a:t>
            </a:r>
            <a:r>
              <a:rPr lang="tr-TR" sz="2800" dirty="0" err="1" smtClean="0"/>
              <a:t>organization’s</a:t>
            </a:r>
            <a:r>
              <a:rPr lang="tr-TR" sz="2800" dirty="0" smtClean="0"/>
              <a:t> </a:t>
            </a:r>
            <a:r>
              <a:rPr lang="tr-TR" sz="2800" dirty="0" err="1" smtClean="0"/>
              <a:t>system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11760" y="2372687"/>
            <a:ext cx="4416594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ECFF"/>
                </a:solidFill>
              </a:rPr>
              <a:t>How Is the Internet </a:t>
            </a:r>
            <a:endParaRPr lang="tr-TR" sz="3600" b="1" dirty="0" smtClean="0">
              <a:solidFill>
                <a:srgbClr val="CCECFF"/>
              </a:solidFill>
            </a:endParaRPr>
          </a:p>
          <a:p>
            <a:r>
              <a:rPr lang="en-US" sz="3600" b="1" dirty="0" smtClean="0">
                <a:solidFill>
                  <a:srgbClr val="CCECFF"/>
                </a:solidFill>
              </a:rPr>
              <a:t>Useful </a:t>
            </a:r>
            <a:r>
              <a:rPr lang="en-US" sz="3600" b="1" dirty="0">
                <a:solidFill>
                  <a:srgbClr val="CCECFF"/>
                </a:solidFill>
              </a:rPr>
              <a:t>in Research?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E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2411760" y="3670795"/>
            <a:ext cx="2208297" cy="838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4620057" y="3670795"/>
            <a:ext cx="2208297" cy="838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4727406" y="4604935"/>
            <a:ext cx="4165074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FFC000"/>
                </a:solidFill>
              </a:rPr>
              <a:t>COLLECTING </a:t>
            </a:r>
            <a:endParaRPr lang="tr-TR" sz="3600" b="1" dirty="0" smtClean="0">
              <a:solidFill>
                <a:srgbClr val="FFC00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DATA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2670" y="4604935"/>
            <a:ext cx="4267322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rgbClr val="FFC000"/>
                </a:solidFill>
              </a:rPr>
              <a:t>ACCESSING </a:t>
            </a:r>
            <a:endParaRPr lang="tr-TR" sz="3600" b="1" dirty="0" smtClean="0">
              <a:solidFill>
                <a:srgbClr val="FFC00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AVAILABLE </a:t>
            </a:r>
            <a:r>
              <a:rPr lang="tr-TR" sz="3600" b="1" dirty="0">
                <a:solidFill>
                  <a:srgbClr val="FFC000"/>
                </a:solidFill>
              </a:rPr>
              <a:t>DATA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t3.gstatic.com/images?q=tbn:ANd9GcQv98wRUC-DPKDkGeH57yJY2JzP_TD9kmUrTFQ08y3tCnpF56_U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971242" cy="19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20902" y="404664"/>
            <a:ext cx="4267322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rgbClr val="FFC000"/>
                </a:solidFill>
              </a:rPr>
              <a:t>ACCESSING </a:t>
            </a:r>
            <a:endParaRPr lang="tr-TR" sz="3600" b="1" dirty="0" smtClean="0">
              <a:solidFill>
                <a:srgbClr val="FFC00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AVAILABLE </a:t>
            </a:r>
            <a:r>
              <a:rPr lang="tr-TR" sz="3600" b="1" dirty="0">
                <a:solidFill>
                  <a:srgbClr val="FFC000"/>
                </a:solidFill>
              </a:rPr>
              <a:t>DATA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213285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Internet allows </a:t>
            </a:r>
            <a:r>
              <a:rPr lang="en-US" sz="2800" dirty="0" smtClean="0"/>
              <a:t>instantaneous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ani</a:t>
            </a:r>
            <a:r>
              <a:rPr lang="en-US" sz="1400" b="1" dirty="0" smtClean="0"/>
              <a:t>)</a:t>
            </a:r>
            <a:r>
              <a:rPr lang="en-US" sz="2800" dirty="0" smtClean="0"/>
              <a:t>and </a:t>
            </a:r>
            <a:r>
              <a:rPr lang="en-US" sz="2800" dirty="0"/>
              <a:t>effortless access to a great deal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information</a:t>
            </a:r>
            <a:r>
              <a:rPr lang="en-US" sz="2800" dirty="0"/>
              <a:t>. </a:t>
            </a:r>
            <a:r>
              <a:rPr lang="en-US" sz="2800" dirty="0" smtClean="0"/>
              <a:t>Noncommercial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commercial organizations make a wealth of data and other resources available on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Internet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example, the </a:t>
            </a:r>
            <a:r>
              <a:rPr lang="en-US" sz="2800" dirty="0" smtClean="0"/>
              <a:t>U.S.</a:t>
            </a:r>
            <a:r>
              <a:rPr lang="tr-TR" sz="2800" dirty="0" smtClean="0"/>
              <a:t> </a:t>
            </a:r>
            <a:r>
              <a:rPr lang="en-US" sz="2800" dirty="0" smtClean="0"/>
              <a:t>Library </a:t>
            </a:r>
            <a:r>
              <a:rPr lang="en-US" sz="2800" dirty="0"/>
              <a:t>of Congress provides full text of all versions of </a:t>
            </a:r>
            <a:r>
              <a:rPr lang="en-US" sz="2800" dirty="0" smtClean="0"/>
              <a:t>House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Senate legislation and full text of the </a:t>
            </a:r>
            <a:r>
              <a:rPr lang="en-US" sz="2800" i="1" dirty="0"/>
              <a:t>Congressional Record.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572487"/>
            <a:ext cx="4165074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FFC000"/>
                </a:solidFill>
              </a:rPr>
              <a:t>COLLECTING </a:t>
            </a:r>
            <a:endParaRPr lang="tr-TR" sz="3600" b="1" dirty="0" smtClean="0">
              <a:solidFill>
                <a:srgbClr val="FFC00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DATA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05865" y="270892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 err="1" smtClean="0"/>
              <a:t>Q</a:t>
            </a:r>
            <a:r>
              <a:rPr lang="en-US" sz="3600" dirty="0" err="1" smtClean="0"/>
              <a:t>uestionnaires</a:t>
            </a:r>
            <a:r>
              <a:rPr lang="en-US" sz="3600" dirty="0" smtClean="0"/>
              <a:t> </a:t>
            </a:r>
            <a:r>
              <a:rPr lang="en-US" sz="3600" dirty="0"/>
              <a:t>can be posted on a Web </a:t>
            </a:r>
            <a:r>
              <a:rPr lang="en-US" sz="3600" dirty="0" smtClean="0"/>
              <a:t>site</a:t>
            </a:r>
            <a:r>
              <a:rPr lang="tr-TR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/>
              <a:t>respondents can be invited to go to the particular </a:t>
            </a:r>
            <a:r>
              <a:rPr lang="en-US" sz="3600" dirty="0" smtClean="0"/>
              <a:t>site and </a:t>
            </a:r>
            <a:r>
              <a:rPr lang="en-US" sz="3600" dirty="0"/>
              <a:t>participate in the survey. </a:t>
            </a:r>
            <a:endParaRPr lang="tr-TR" sz="3600" dirty="0"/>
          </a:p>
        </p:txBody>
      </p:sp>
      <p:pic>
        <p:nvPicPr>
          <p:cNvPr id="2050" name="Picture 2" descr="http://www.greatenjoy.com/wp-content/uploads/2010/06/gsmarena_0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5361"/>
            <a:ext cx="3770281" cy="27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628800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</a:t>
            </a:r>
            <a:r>
              <a:rPr lang="en-US" sz="3600" b="1" dirty="0" smtClean="0">
                <a:solidFill>
                  <a:srgbClr val="0070C0"/>
                </a:solidFill>
              </a:rPr>
              <a:t>nternational</a:t>
            </a:r>
            <a:r>
              <a:rPr lang="tr-TR" sz="3600" b="1" dirty="0" smtClean="0">
                <a:solidFill>
                  <a:srgbClr val="0070C0"/>
                </a:solidFill>
              </a:rPr>
              <a:t> </a:t>
            </a:r>
            <a:r>
              <a:rPr lang="tr-TR" sz="3600" b="1" dirty="0">
                <a:solidFill>
                  <a:srgbClr val="0070C0"/>
                </a:solidFill>
              </a:rPr>
              <a:t>P</a:t>
            </a:r>
            <a:r>
              <a:rPr lang="tr-TR" sz="3600" b="1" dirty="0" smtClean="0">
                <a:solidFill>
                  <a:srgbClr val="0070C0"/>
                </a:solidFill>
              </a:rPr>
              <a:t>roblem </a:t>
            </a:r>
            <a:r>
              <a:rPr lang="tr-TR" sz="3600" b="1" dirty="0">
                <a:solidFill>
                  <a:srgbClr val="0070C0"/>
                </a:solidFill>
              </a:rPr>
              <a:t>D</a:t>
            </a:r>
            <a:r>
              <a:rPr lang="tr-TR" sz="3600" b="1" dirty="0" smtClean="0">
                <a:solidFill>
                  <a:srgbClr val="0070C0"/>
                </a:solidFill>
              </a:rPr>
              <a:t>efinition</a:t>
            </a:r>
          </a:p>
          <a:p>
            <a:pPr algn="just"/>
            <a:r>
              <a:rPr lang="en-US" sz="3600" dirty="0" smtClean="0"/>
              <a:t>involves </a:t>
            </a:r>
            <a:r>
              <a:rPr lang="en-US" sz="3600" dirty="0"/>
              <a:t>stating the general problem and identifying the specific components of </a:t>
            </a:r>
            <a:r>
              <a:rPr lang="en-US" sz="3600" dirty="0" smtClean="0"/>
              <a:t>the</a:t>
            </a:r>
            <a:r>
              <a:rPr lang="tr-TR" sz="3600" dirty="0" smtClean="0"/>
              <a:t> </a:t>
            </a:r>
            <a:r>
              <a:rPr lang="en-US" sz="3600" dirty="0" smtClean="0"/>
              <a:t>international</a:t>
            </a:r>
            <a:r>
              <a:rPr lang="tr-TR" sz="3600" dirty="0" smtClean="0"/>
              <a:t> </a:t>
            </a:r>
            <a:r>
              <a:rPr lang="en-US" sz="3600" dirty="0" smtClean="0"/>
              <a:t>research </a:t>
            </a:r>
            <a:r>
              <a:rPr lang="en-US" sz="3600" dirty="0"/>
              <a:t>problem. Only when the </a:t>
            </a:r>
            <a:r>
              <a:rPr lang="en-US" sz="3600" dirty="0" smtClean="0"/>
              <a:t>international</a:t>
            </a:r>
            <a:r>
              <a:rPr lang="tr-TR" sz="3600" dirty="0" smtClean="0"/>
              <a:t> </a:t>
            </a:r>
            <a:r>
              <a:rPr lang="en-US" sz="3600" dirty="0" smtClean="0"/>
              <a:t>research </a:t>
            </a:r>
            <a:r>
              <a:rPr lang="en-US" sz="3600" dirty="0"/>
              <a:t>problem has </a:t>
            </a:r>
            <a:r>
              <a:rPr lang="en-US" sz="3600" dirty="0" smtClean="0"/>
              <a:t>been</a:t>
            </a:r>
            <a:r>
              <a:rPr lang="tr-TR" sz="3600" dirty="0" smtClean="0"/>
              <a:t> </a:t>
            </a:r>
            <a:r>
              <a:rPr lang="en-US" sz="3600" dirty="0" smtClean="0"/>
              <a:t>clearly </a:t>
            </a:r>
            <a:r>
              <a:rPr lang="en-US" sz="3600" dirty="0"/>
              <a:t>defined can research be designed and conducted properly. </a:t>
            </a:r>
            <a:endParaRPr lang="tr-TR" sz="3600" dirty="0" smtClean="0"/>
          </a:p>
          <a:p>
            <a:pPr algn="just"/>
            <a:endParaRPr lang="tr-TR" sz="2800" dirty="0"/>
          </a:p>
        </p:txBody>
      </p:sp>
      <p:pic>
        <p:nvPicPr>
          <p:cNvPr id="3074" name="Picture 2" descr="http://petanque-c.com/wp-content/uploads/2013/05/seven_problem_solving_tips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58" y="-315416"/>
            <a:ext cx="2256842" cy="22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72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548" y="233784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R</a:t>
            </a:r>
            <a:r>
              <a:rPr lang="en-US" sz="2800" dirty="0" err="1" smtClean="0"/>
              <a:t>efer</a:t>
            </a:r>
            <a:r>
              <a:rPr lang="tr-TR" sz="28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to the </a:t>
            </a:r>
            <a:r>
              <a:rPr lang="en-US" sz="2800" dirty="0" smtClean="0"/>
              <a:t>process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defining and developing a decision statement and the steps involved in translating it into </a:t>
            </a:r>
            <a:r>
              <a:rPr lang="en-US" sz="2800" dirty="0" smtClean="0"/>
              <a:t>more</a:t>
            </a:r>
            <a:r>
              <a:rPr lang="tr-TR" sz="2800" dirty="0" smtClean="0"/>
              <a:t> </a:t>
            </a:r>
            <a:r>
              <a:rPr lang="en-US" sz="2800" dirty="0" smtClean="0"/>
              <a:t>precise </a:t>
            </a:r>
            <a:r>
              <a:rPr lang="en-US" sz="2800" dirty="0"/>
              <a:t>research terminology, including a set of research objectives. </a:t>
            </a:r>
            <a:endParaRPr lang="tr-TR" sz="2800" dirty="0" smtClean="0"/>
          </a:p>
          <a:p>
            <a:pPr algn="just"/>
            <a:endParaRPr lang="tr-TR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If </a:t>
            </a:r>
            <a:r>
              <a:rPr lang="en-US" sz="2800" dirty="0">
                <a:solidFill>
                  <a:srgbClr val="FF0000"/>
                </a:solidFill>
              </a:rPr>
              <a:t>this process breaks down at </a:t>
            </a:r>
            <a:r>
              <a:rPr lang="en-US" sz="2800" dirty="0" smtClean="0">
                <a:solidFill>
                  <a:srgbClr val="FF0000"/>
                </a:solidFill>
              </a:rPr>
              <a:t>any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point</a:t>
            </a:r>
            <a:r>
              <a:rPr lang="en-US" sz="2800" dirty="0"/>
              <a:t>, the research will almost certainly </a:t>
            </a:r>
            <a:r>
              <a:rPr lang="en-US" sz="2800" dirty="0" smtClean="0"/>
              <a:t>be</a:t>
            </a:r>
            <a:r>
              <a:rPr lang="tr-TR" sz="2800" dirty="0" smtClean="0"/>
              <a:t> </a:t>
            </a:r>
            <a:r>
              <a:rPr lang="en-US" sz="2800" dirty="0" smtClean="0"/>
              <a:t>useless </a:t>
            </a:r>
            <a:r>
              <a:rPr lang="en-US" sz="2800" dirty="0"/>
              <a:t>or even harmful. </a:t>
            </a:r>
            <a:endParaRPr lang="tr-TR" sz="2800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525271" y="44624"/>
            <a:ext cx="350605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roblem </a:t>
            </a:r>
            <a:endParaRPr lang="tr-TR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efinition 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lh6.ggpht.com/-VFb-1D38qyY/T6MvZFaSelI/AAAAAAAAC7w/KD4dEjzwDX0/problem-solving-skills-max_thumb%25255B2%25255D.jpg?imgmax=8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52" y="-2945"/>
            <a:ext cx="21350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22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0"/>
            <a:ext cx="58326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Data</a:t>
            </a:r>
            <a:r>
              <a:rPr lang="en-US" sz="2800" b="1" dirty="0"/>
              <a:t> </a:t>
            </a:r>
            <a:r>
              <a:rPr lang="en-US" sz="2800" dirty="0"/>
              <a:t>are facts or recorded</a:t>
            </a:r>
            <a:r>
              <a:rPr lang="tr-TR" sz="2800" dirty="0"/>
              <a:t> </a:t>
            </a:r>
            <a:r>
              <a:rPr lang="en-US" sz="2800" dirty="0"/>
              <a:t>measures of certain</a:t>
            </a:r>
            <a:r>
              <a:rPr lang="tr-TR" sz="2800" dirty="0"/>
              <a:t> </a:t>
            </a:r>
            <a:r>
              <a:rPr lang="en-US" sz="2800" dirty="0"/>
              <a:t>phenomena (things or events</a:t>
            </a:r>
            <a:r>
              <a:rPr lang="en-US" sz="2800" dirty="0" smtClean="0"/>
              <a:t>)</a:t>
            </a:r>
            <a:r>
              <a:rPr lang="tr-TR" sz="2800" dirty="0" smtClean="0"/>
              <a:t>.</a:t>
            </a:r>
          </a:p>
          <a:p>
            <a:pPr algn="just"/>
            <a:r>
              <a:rPr lang="tr-TR" sz="2800" dirty="0" smtClean="0"/>
              <a:t> </a:t>
            </a:r>
          </a:p>
          <a:p>
            <a:pPr algn="just"/>
            <a:r>
              <a:rPr lang="en-US" sz="2800" b="1" dirty="0" smtClean="0"/>
              <a:t>Data</a:t>
            </a:r>
            <a:r>
              <a:rPr lang="en-US" sz="2800" dirty="0" smtClean="0"/>
              <a:t> are </a:t>
            </a:r>
            <a:r>
              <a:rPr lang="en-US" sz="2800" dirty="0">
                <a:hlinkClick r:id="rId2" tooltip="Value (computer science)"/>
              </a:rPr>
              <a:t>values</a:t>
            </a:r>
            <a:r>
              <a:rPr lang="en-US" sz="2800" dirty="0"/>
              <a:t> of </a:t>
            </a:r>
            <a:r>
              <a:rPr lang="en-US" sz="2800" dirty="0">
                <a:hlinkClick r:id="rId3" tooltip="Qualitative data"/>
              </a:rPr>
              <a:t>qualitative</a:t>
            </a:r>
            <a:r>
              <a:rPr lang="en-US" sz="2800" dirty="0"/>
              <a:t> </a:t>
            </a:r>
            <a:r>
              <a:rPr lang="tr-TR" sz="2800" dirty="0" smtClean="0">
                <a:solidFill>
                  <a:srgbClr val="C00000"/>
                </a:solidFill>
              </a:rPr>
              <a:t>(</a:t>
            </a:r>
            <a:r>
              <a:rPr lang="tr-TR" sz="2800" dirty="0" err="1" smtClean="0">
                <a:solidFill>
                  <a:srgbClr val="C00000"/>
                </a:solidFill>
              </a:rPr>
              <a:t>verbal</a:t>
            </a:r>
            <a:r>
              <a:rPr lang="tr-TR" sz="2800" dirty="0" smtClean="0">
                <a:solidFill>
                  <a:srgbClr val="C00000"/>
                </a:solidFill>
              </a:rPr>
              <a:t>) </a:t>
            </a:r>
            <a:r>
              <a:rPr lang="en-US" sz="2800" dirty="0" smtClean="0"/>
              <a:t>or </a:t>
            </a:r>
            <a:r>
              <a:rPr lang="en-US" sz="2800" dirty="0" smtClean="0">
                <a:hlinkClick r:id="rId4" tooltip="Quantitative data"/>
              </a:rPr>
              <a:t>quantitative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C00000"/>
                </a:solidFill>
              </a:rPr>
              <a:t>(</a:t>
            </a:r>
            <a:r>
              <a:rPr lang="tr-TR" sz="2800" dirty="0" err="1" smtClean="0">
                <a:solidFill>
                  <a:srgbClr val="C00000"/>
                </a:solidFill>
              </a:rPr>
              <a:t>numerical</a:t>
            </a:r>
            <a:r>
              <a:rPr lang="tr-TR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hlinkClick r:id="rId5" tooltip="Variable and attribute (research)"/>
              </a:rPr>
              <a:t>variables</a:t>
            </a:r>
            <a:r>
              <a:rPr lang="en-US" sz="2800" dirty="0"/>
              <a:t>, belonging to a set of items. </a:t>
            </a:r>
            <a:endParaRPr lang="tr-TR" sz="2800" dirty="0" smtClean="0"/>
          </a:p>
          <a:p>
            <a:pPr algn="just"/>
            <a:r>
              <a:rPr lang="tr-TR" sz="2800" dirty="0" err="1" smtClean="0">
                <a:solidFill>
                  <a:srgbClr val="FF0000"/>
                </a:solidFill>
              </a:rPr>
              <a:t>Raw</a:t>
            </a:r>
            <a:r>
              <a:rPr lang="tr-TR" sz="2800" dirty="0" smtClean="0">
                <a:solidFill>
                  <a:srgbClr val="FF0000"/>
                </a:solidFill>
              </a:rPr>
              <a:t> data</a:t>
            </a:r>
            <a:r>
              <a:rPr lang="en-US" sz="2800" dirty="0" smtClean="0"/>
              <a:t>, </a:t>
            </a:r>
            <a:r>
              <a:rPr lang="en-US" sz="2800" dirty="0"/>
              <a:t>i.e., </a:t>
            </a:r>
            <a:r>
              <a:rPr lang="en-US" sz="2800" u="sng" dirty="0"/>
              <a:t>unprocessed data</a:t>
            </a:r>
            <a:r>
              <a:rPr lang="en-US" sz="2800" dirty="0"/>
              <a:t>, refers to a collection of </a:t>
            </a:r>
            <a:r>
              <a:rPr lang="en-US" sz="2800" dirty="0">
                <a:hlinkClick r:id="rId6" tooltip="Number"/>
              </a:rPr>
              <a:t>numbers</a:t>
            </a:r>
            <a:r>
              <a:rPr lang="en-US" sz="2800" dirty="0"/>
              <a:t>, </a:t>
            </a:r>
            <a:r>
              <a:rPr lang="en-US" sz="2800" dirty="0">
                <a:hlinkClick r:id="rId7" tooltip="Character (computing)"/>
              </a:rPr>
              <a:t>characters</a:t>
            </a:r>
            <a:r>
              <a:rPr lang="en-US" sz="2800" dirty="0"/>
              <a:t> and is a relative </a:t>
            </a:r>
            <a:r>
              <a:rPr lang="en-US" sz="2800" dirty="0" smtClean="0"/>
              <a:t>term. </a:t>
            </a:r>
            <a:endParaRPr lang="tr-TR" sz="2800" dirty="0"/>
          </a:p>
        </p:txBody>
      </p:sp>
      <p:pic>
        <p:nvPicPr>
          <p:cNvPr id="34818" name="Picture 2" descr="http://thedataqualitychronicle.org/wp-content/uploads/2013/05/Big-Dat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0"/>
            <a:ext cx="3131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59632" y="332656"/>
            <a:ext cx="71609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Problem-Definition </a:t>
            </a:r>
            <a:endParaRPr lang="tr-TR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</a:t>
            </a:r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Steps</a:t>
            </a: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191683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Understand </a:t>
            </a:r>
            <a:r>
              <a:rPr lang="en-US" sz="3200" dirty="0"/>
              <a:t>the </a:t>
            </a:r>
            <a:r>
              <a:rPr lang="en-US" sz="3200" dirty="0" smtClean="0"/>
              <a:t>international situation</a:t>
            </a:r>
            <a:endParaRPr lang="en-US" sz="3200" dirty="0"/>
          </a:p>
          <a:p>
            <a:r>
              <a:rPr lang="en-US" sz="3200" dirty="0"/>
              <a:t>2. Identify key problem(s) from </a:t>
            </a:r>
            <a:r>
              <a:rPr lang="en-US" sz="3200" dirty="0" smtClean="0"/>
              <a:t>symptoms</a:t>
            </a:r>
            <a:r>
              <a:rPr lang="tr-TR" sz="3200" dirty="0" smtClean="0"/>
              <a:t> </a:t>
            </a:r>
            <a:r>
              <a:rPr lang="tr-TR" sz="1100" dirty="0" smtClean="0"/>
              <a:t>(</a:t>
            </a:r>
            <a:r>
              <a:rPr lang="tr-TR" sz="1200" b="1" dirty="0" smtClean="0"/>
              <a:t>belirtiler</a:t>
            </a:r>
            <a:r>
              <a:rPr lang="tr-TR" sz="1100" dirty="0" smtClean="0"/>
              <a:t>)</a:t>
            </a:r>
            <a:endParaRPr lang="en-US" sz="1100" dirty="0"/>
          </a:p>
          <a:p>
            <a:r>
              <a:rPr lang="en-US" sz="3200" dirty="0"/>
              <a:t>3. Write managerial decision statement and </a:t>
            </a:r>
            <a:r>
              <a:rPr lang="tr-TR" sz="3200" dirty="0" smtClean="0"/>
              <a:t>    	</a:t>
            </a:r>
            <a:r>
              <a:rPr lang="en-US" sz="3200" dirty="0" smtClean="0"/>
              <a:t>corresponding </a:t>
            </a:r>
            <a:r>
              <a:rPr lang="en-US" sz="3200" dirty="0"/>
              <a:t>research </a:t>
            </a:r>
            <a:r>
              <a:rPr lang="en-US" sz="3200" dirty="0" smtClean="0"/>
              <a:t>objectives</a:t>
            </a:r>
            <a:endParaRPr lang="en-US" sz="3200" dirty="0"/>
          </a:p>
          <a:p>
            <a:r>
              <a:rPr lang="en-US" sz="3200" dirty="0"/>
              <a:t>4. Determine the unit of </a:t>
            </a:r>
            <a:r>
              <a:rPr lang="en-US" sz="3200" dirty="0" smtClean="0"/>
              <a:t>analysis</a:t>
            </a:r>
            <a:endParaRPr lang="en-US" sz="3200" dirty="0"/>
          </a:p>
          <a:p>
            <a:r>
              <a:rPr lang="en-US" sz="3200" dirty="0"/>
              <a:t>5. Determine the relevant </a:t>
            </a:r>
            <a:r>
              <a:rPr lang="en-US" sz="3200" dirty="0" smtClean="0"/>
              <a:t>variables</a:t>
            </a:r>
            <a:endParaRPr lang="en-US" sz="3200" dirty="0"/>
          </a:p>
          <a:p>
            <a:r>
              <a:rPr lang="en-US" sz="3200" dirty="0"/>
              <a:t>6. Write research questions and/or research </a:t>
            </a:r>
            <a:r>
              <a:rPr lang="en-US" sz="3200" dirty="0" smtClean="0"/>
              <a:t>hypotheses</a:t>
            </a:r>
            <a:endParaRPr lang="tr-TR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56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0994" y="642194"/>
            <a:ext cx="43887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tr-TR" sz="3200" b="1" dirty="0" err="1" smtClean="0">
                <a:solidFill>
                  <a:srgbClr val="FF0000"/>
                </a:solidFill>
              </a:rPr>
              <a:t>Understand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international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Decision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298359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situation analysis </a:t>
            </a:r>
            <a:r>
              <a:rPr lang="en-US" sz="2800" dirty="0" smtClean="0"/>
              <a:t>involves </a:t>
            </a:r>
            <a:r>
              <a:rPr lang="en-US" sz="2800" dirty="0"/>
              <a:t>the gathering of background information to familiarize </a:t>
            </a:r>
            <a:r>
              <a:rPr lang="en-US" sz="2800" dirty="0" smtClean="0"/>
              <a:t>researchers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managers with the decision-making environment. The situation analysis can be written </a:t>
            </a:r>
            <a:r>
              <a:rPr lang="en-US" sz="2800" dirty="0" smtClean="0"/>
              <a:t>up</a:t>
            </a:r>
            <a:r>
              <a:rPr lang="tr-TR" sz="2800" dirty="0" smtClean="0"/>
              <a:t> </a:t>
            </a:r>
            <a:r>
              <a:rPr lang="en-US" sz="2800" dirty="0"/>
              <a:t>as a way of documenting the </a:t>
            </a:r>
            <a:r>
              <a:rPr lang="en-US" sz="2800" dirty="0" smtClean="0"/>
              <a:t>problem</a:t>
            </a:r>
            <a:r>
              <a:rPr lang="tr-TR" sz="2800" dirty="0" smtClean="0"/>
              <a:t> </a:t>
            </a:r>
            <a:r>
              <a:rPr lang="en-US" sz="2800" dirty="0" smtClean="0"/>
              <a:t>definition </a:t>
            </a:r>
            <a:r>
              <a:rPr lang="en-US" sz="2800" dirty="0"/>
              <a:t>process.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467544" y="564324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 smtClean="0"/>
              <a:t>situation</a:t>
            </a:r>
            <a:r>
              <a:rPr lang="tr-TR" sz="2800" dirty="0"/>
              <a:t> </a:t>
            </a:r>
            <a:r>
              <a:rPr lang="en-US" sz="2800" dirty="0" smtClean="0"/>
              <a:t>analysis </a:t>
            </a:r>
            <a:r>
              <a:rPr lang="en-US" sz="2800" dirty="0"/>
              <a:t>begins with an interview between the researcher and management.</a:t>
            </a:r>
            <a:endParaRPr lang="tr-TR" sz="2800" dirty="0"/>
          </a:p>
        </p:txBody>
      </p:sp>
      <p:pic>
        <p:nvPicPr>
          <p:cNvPr id="5122" name="Picture 2" descr="http://www.colourbox.com/preview/5108469-367977-the-arrow-situation-analysis-for-business-concep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387424"/>
            <a:ext cx="2934428" cy="29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58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8823" y="-27384"/>
            <a:ext cx="3203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2. </a:t>
            </a:r>
            <a:r>
              <a:rPr lang="tr-TR" sz="3200" b="1" dirty="0" err="1" smtClean="0">
                <a:solidFill>
                  <a:srgbClr val="FF0000"/>
                </a:solidFill>
              </a:rPr>
              <a:t>Identifying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Symptoms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1100" b="1" dirty="0" smtClean="0">
                <a:solidFill>
                  <a:srgbClr val="FF0000"/>
                </a:solidFill>
              </a:rPr>
              <a:t>(belirti)</a:t>
            </a:r>
            <a:endParaRPr lang="tr-TR" sz="11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5607" y="112474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Interviews with key decision makers also can be one of the best ways to identify key </a:t>
            </a:r>
            <a:r>
              <a:rPr lang="en-US" sz="2800" dirty="0" smtClean="0"/>
              <a:t>problem</a:t>
            </a:r>
            <a:r>
              <a:rPr lang="tr-TR" sz="2800" dirty="0" smtClean="0"/>
              <a:t> </a:t>
            </a:r>
            <a:r>
              <a:rPr lang="tr-TR" sz="2800" dirty="0" err="1" smtClean="0"/>
              <a:t>symptoms</a:t>
            </a:r>
            <a:r>
              <a:rPr lang="tr-TR" sz="28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3528" y="3212976"/>
            <a:ext cx="8352928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Once symptoms are identified, then the researcher must probe to identify </a:t>
            </a:r>
            <a:r>
              <a:rPr lang="en-US" sz="2800" dirty="0" smtClean="0"/>
              <a:t>possible</a:t>
            </a:r>
            <a:r>
              <a:rPr lang="tr-TR" sz="2800" dirty="0" smtClean="0"/>
              <a:t> </a:t>
            </a:r>
            <a:r>
              <a:rPr lang="en-US" sz="2800" dirty="0" smtClean="0"/>
              <a:t>causes </a:t>
            </a:r>
            <a:r>
              <a:rPr lang="en-US" sz="2800" dirty="0"/>
              <a:t>of these changes. </a:t>
            </a:r>
            <a:r>
              <a:rPr lang="en-US" sz="2800" b="1" dirty="0" smtClean="0"/>
              <a:t>Probing</a:t>
            </a:r>
            <a:r>
              <a:rPr lang="tr-TR" sz="1400" b="1" dirty="0" smtClean="0"/>
              <a:t>(tahkik)</a:t>
            </a:r>
            <a:r>
              <a:rPr lang="en-US" sz="2800" dirty="0" smtClean="0"/>
              <a:t>is </a:t>
            </a:r>
            <a:r>
              <a:rPr lang="en-US" sz="2800" dirty="0"/>
              <a:t>an interview technique that tries to draw </a:t>
            </a:r>
            <a:r>
              <a:rPr lang="en-US" sz="2800" dirty="0" smtClean="0"/>
              <a:t>deeper</a:t>
            </a:r>
            <a:r>
              <a:rPr lang="tr-TR" sz="2800" dirty="0" smtClean="0"/>
              <a:t> </a:t>
            </a:r>
            <a:r>
              <a:rPr lang="en-US" sz="2800" dirty="0" smtClean="0"/>
              <a:t>and more</a:t>
            </a:r>
            <a:r>
              <a:rPr lang="tr-TR" sz="2800" dirty="0" smtClean="0"/>
              <a:t> </a:t>
            </a:r>
            <a:r>
              <a:rPr lang="en-US" sz="2800" dirty="0" smtClean="0"/>
              <a:t>elaborate </a:t>
            </a:r>
            <a:r>
              <a:rPr lang="en-US" sz="2800" dirty="0"/>
              <a:t>explanations from the discussion. This discussion may involve potential problem </a:t>
            </a:r>
            <a:r>
              <a:rPr lang="en-US" sz="2800" dirty="0" smtClean="0"/>
              <a:t>causes.</a:t>
            </a:r>
            <a:r>
              <a:rPr lang="tr-TR" sz="2800" dirty="0" smtClean="0"/>
              <a:t> </a:t>
            </a:r>
          </a:p>
          <a:p>
            <a:pPr algn="just"/>
            <a:endParaRPr lang="tr-TR" sz="2800" dirty="0"/>
          </a:p>
        </p:txBody>
      </p:sp>
      <p:pic>
        <p:nvPicPr>
          <p:cNvPr id="1026" name="Picture 2" descr="http://t0.gstatic.com/images?q=tbn:ANd9GcSJTKz_uq-dfKvkhTpYgX4sRVlrPVprWEicnHCs3OCx8CS8LPR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27384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7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548680"/>
            <a:ext cx="85689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Identifying </a:t>
            </a:r>
            <a:r>
              <a:rPr lang="en-US" sz="3200" b="1" dirty="0">
                <a:solidFill>
                  <a:srgbClr val="FF0000"/>
                </a:solidFill>
              </a:rPr>
              <a:t>the Relevant Issues from the Symptoms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227483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Anticipating</a:t>
            </a:r>
            <a:r>
              <a:rPr lang="tr-TR" sz="1100" dirty="0" smtClean="0"/>
              <a:t>(</a:t>
            </a:r>
            <a:r>
              <a:rPr lang="tr-TR" sz="1100" b="1" dirty="0" smtClean="0"/>
              <a:t>tahmin</a:t>
            </a:r>
            <a:r>
              <a:rPr lang="tr-TR" sz="1100" dirty="0" smtClean="0"/>
              <a:t>)</a:t>
            </a:r>
            <a:r>
              <a:rPr lang="en-US" sz="1100" dirty="0" smtClean="0"/>
              <a:t> </a:t>
            </a:r>
            <a:r>
              <a:rPr lang="en-US" sz="2800" dirty="0"/>
              <a:t>the many influences and dimensions of a problem is impossible for any </a:t>
            </a:r>
            <a:r>
              <a:rPr lang="en-US" sz="2800" dirty="0" smtClean="0"/>
              <a:t>researcher</a:t>
            </a:r>
            <a:r>
              <a:rPr lang="tr-TR" sz="2800" dirty="0" smtClean="0"/>
              <a:t> </a:t>
            </a:r>
            <a:r>
              <a:rPr lang="en-US" sz="2800" dirty="0" smtClean="0"/>
              <a:t>or </a:t>
            </a:r>
            <a:r>
              <a:rPr lang="en-US" sz="2800" dirty="0"/>
              <a:t>executive. The </a:t>
            </a:r>
            <a:r>
              <a:rPr lang="en-US" sz="2800" dirty="0" smtClean="0"/>
              <a:t>preceding</a:t>
            </a:r>
            <a:r>
              <a:rPr lang="tr-TR" sz="1100" dirty="0" smtClean="0"/>
              <a:t>(</a:t>
            </a:r>
            <a:r>
              <a:rPr lang="tr-TR" sz="1100" b="1" dirty="0" smtClean="0"/>
              <a:t>önceki</a:t>
            </a:r>
            <a:r>
              <a:rPr lang="tr-TR" sz="1100" dirty="0" smtClean="0"/>
              <a:t>)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interview is extremely useful </a:t>
            </a: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en-US" sz="2800" dirty="0" smtClean="0"/>
              <a:t>translating </a:t>
            </a:r>
            <a:r>
              <a:rPr lang="en-US" sz="2800" dirty="0"/>
              <a:t>the decision </a:t>
            </a:r>
            <a:r>
              <a:rPr lang="en-US" sz="2800" dirty="0" smtClean="0"/>
              <a:t>situation</a:t>
            </a:r>
            <a:r>
              <a:rPr lang="tr-TR" sz="2800" dirty="0" smtClean="0"/>
              <a:t> </a:t>
            </a:r>
            <a:r>
              <a:rPr lang="en-US" sz="2800" dirty="0" smtClean="0"/>
              <a:t>into </a:t>
            </a:r>
            <a:r>
              <a:rPr lang="en-US" sz="2800" dirty="0"/>
              <a:t>a working problem definition by focusing on symptoms.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65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5158" y="3190324"/>
            <a:ext cx="8568952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EXAMPLES: </a:t>
            </a:r>
          </a:p>
          <a:p>
            <a:pPr algn="just"/>
            <a:r>
              <a:rPr lang="en-US" sz="3200" dirty="0" smtClean="0"/>
              <a:t>when </a:t>
            </a:r>
            <a:r>
              <a:rPr lang="en-US" sz="3200" dirty="0"/>
              <a:t>a firm has a problem with advertising effectiveness, the possible </a:t>
            </a:r>
            <a:r>
              <a:rPr lang="en-US" sz="3200" dirty="0" smtClean="0"/>
              <a:t>causes</a:t>
            </a:r>
            <a:r>
              <a:rPr lang="tr-TR" sz="3200" dirty="0" smtClean="0"/>
              <a:t> </a:t>
            </a:r>
            <a:r>
              <a:rPr lang="en-US" sz="3200" dirty="0" smtClean="0"/>
              <a:t>of </a:t>
            </a:r>
            <a:r>
              <a:rPr lang="en-US" sz="3200" dirty="0"/>
              <a:t>this problem may be low brand awareness, the wrong brand image, use of the wrong </a:t>
            </a:r>
            <a:r>
              <a:rPr lang="en-US" sz="3200" dirty="0" smtClean="0"/>
              <a:t>media,</a:t>
            </a:r>
            <a:r>
              <a:rPr lang="tr-TR" sz="3200" dirty="0" smtClean="0"/>
              <a:t> </a:t>
            </a:r>
            <a:r>
              <a:rPr lang="en-US" sz="3200" dirty="0" smtClean="0"/>
              <a:t>or </a:t>
            </a:r>
            <a:r>
              <a:rPr lang="en-US" sz="3200" dirty="0"/>
              <a:t>perhaps too small a budget.</a:t>
            </a:r>
            <a:endParaRPr lang="tr-TR" sz="3200" dirty="0"/>
          </a:p>
        </p:txBody>
      </p:sp>
      <p:pic>
        <p:nvPicPr>
          <p:cNvPr id="6146" name="Picture 2" descr="http://www.couragefactor.com/wp-content/uploads/2010/01/personal-brand-carevolu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8640"/>
            <a:ext cx="6482606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6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40466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3</a:t>
            </a:r>
            <a:r>
              <a:rPr lang="tr-TR" sz="2800" b="1" dirty="0" smtClean="0">
                <a:solidFill>
                  <a:srgbClr val="FF0000"/>
                </a:solidFill>
              </a:rPr>
              <a:t>. </a:t>
            </a:r>
            <a:r>
              <a:rPr lang="tr-TR" sz="2800" b="1" dirty="0" err="1" smtClean="0">
                <a:solidFill>
                  <a:srgbClr val="FF0000"/>
                </a:solidFill>
              </a:rPr>
              <a:t>Writing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Managerial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Decision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Statements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and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Corresponding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Research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Objectives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163101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situation analysis ends once researchers have a clear idea of the managerial objectives </a:t>
            </a:r>
            <a:r>
              <a:rPr lang="en-US" sz="2800" dirty="0" smtClean="0"/>
              <a:t>from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research</a:t>
            </a:r>
            <a:r>
              <a:rPr lang="tr-TR" sz="2800" dirty="0"/>
              <a:t> </a:t>
            </a:r>
            <a:r>
              <a:rPr lang="tr-TR" sz="2800" dirty="0" err="1" smtClean="0"/>
              <a:t>effort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342900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decision statement that says in what “ways” a problem can be solved is better than </a:t>
            </a:r>
            <a:r>
              <a:rPr lang="en-US" sz="2800" dirty="0" smtClean="0"/>
              <a:t>one</a:t>
            </a:r>
            <a:r>
              <a:rPr lang="tr-TR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says in what “way” a problem can be </a:t>
            </a:r>
            <a:r>
              <a:rPr lang="en-US" sz="2800" dirty="0" smtClean="0"/>
              <a:t>solved.</a:t>
            </a:r>
            <a:r>
              <a:rPr lang="tr-TR" sz="2800" dirty="0" smtClean="0"/>
              <a:t> </a:t>
            </a:r>
            <a:r>
              <a:rPr lang="en-US" sz="2800" dirty="0" smtClean="0"/>
              <a:t>Ultimately</a:t>
            </a:r>
            <a:r>
              <a:rPr lang="en-US" sz="2800" dirty="0"/>
              <a:t>, research may provide </a:t>
            </a:r>
            <a:r>
              <a:rPr lang="en-US" sz="2800" dirty="0" smtClean="0"/>
              <a:t>evidence</a:t>
            </a:r>
            <a:r>
              <a:rPr lang="tr-TR" sz="2800" dirty="0" smtClean="0"/>
              <a:t> </a:t>
            </a:r>
            <a:r>
              <a:rPr lang="en-US" sz="2800" dirty="0" smtClean="0"/>
              <a:t>showing </a:t>
            </a:r>
            <a:r>
              <a:rPr lang="en-US" sz="2800" dirty="0"/>
              <a:t>results of several ways a problem can be attacked.</a:t>
            </a:r>
            <a:endParaRPr lang="tr-T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39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836107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dirty="0"/>
              <a:t>unit of analysis </a:t>
            </a:r>
            <a:r>
              <a:rPr lang="en-US" sz="2800" dirty="0"/>
              <a:t>for a study indicates what or who should provide the data and at what level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aggregation</a:t>
            </a:r>
            <a:r>
              <a:rPr lang="en-US" sz="1100" b="1" dirty="0" smtClean="0"/>
              <a:t>(</a:t>
            </a:r>
            <a:r>
              <a:rPr lang="en-US" sz="1200" b="1" dirty="0" err="1" smtClean="0"/>
              <a:t>yığıştırma</a:t>
            </a:r>
            <a:r>
              <a:rPr lang="en-US" sz="1100" b="1" dirty="0" smtClean="0"/>
              <a:t>)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Researchers </a:t>
            </a:r>
            <a:r>
              <a:rPr lang="en-US" sz="2800" dirty="0"/>
              <a:t>specify whether an </a:t>
            </a:r>
            <a:r>
              <a:rPr lang="en-US" sz="2800" dirty="0" smtClean="0"/>
              <a:t>investigation</a:t>
            </a:r>
            <a:r>
              <a:rPr lang="tr-TR" sz="2800" dirty="0" smtClean="0"/>
              <a:t> </a:t>
            </a:r>
            <a:r>
              <a:rPr lang="en-US" sz="2800" dirty="0" smtClean="0"/>
              <a:t>will </a:t>
            </a:r>
            <a:r>
              <a:rPr lang="en-US" sz="2800" dirty="0"/>
              <a:t>collect data about individuals (</a:t>
            </a:r>
            <a:r>
              <a:rPr lang="en-US" sz="2800" dirty="0" smtClean="0"/>
              <a:t>such</a:t>
            </a:r>
            <a:r>
              <a:rPr lang="tr-TR" sz="2800" dirty="0" smtClean="0"/>
              <a:t> </a:t>
            </a:r>
            <a:r>
              <a:rPr lang="en-US" sz="2800" dirty="0" smtClean="0"/>
              <a:t>as </a:t>
            </a:r>
            <a:r>
              <a:rPr lang="en-US" sz="2800" dirty="0" smtClean="0">
                <a:solidFill>
                  <a:srgbClr val="00B050"/>
                </a:solidFill>
              </a:rPr>
              <a:t>voters, </a:t>
            </a:r>
            <a:r>
              <a:rPr lang="en-US" sz="2800" dirty="0">
                <a:solidFill>
                  <a:srgbClr val="00B050"/>
                </a:solidFill>
              </a:rPr>
              <a:t>employees, and owners</a:t>
            </a:r>
            <a:r>
              <a:rPr lang="en-US" sz="2800" dirty="0"/>
              <a:t>), households (</a:t>
            </a:r>
            <a:r>
              <a:rPr lang="en-US" sz="2800" dirty="0">
                <a:solidFill>
                  <a:srgbClr val="0070C0"/>
                </a:solidFill>
              </a:rPr>
              <a:t>families, extended families, and so forth</a:t>
            </a:r>
            <a:r>
              <a:rPr lang="en-US" sz="2800" dirty="0"/>
              <a:t>), </a:t>
            </a:r>
            <a:r>
              <a:rPr lang="en-US" sz="2800" dirty="0" smtClean="0"/>
              <a:t>organizations</a:t>
            </a:r>
            <a:r>
              <a:rPr lang="tr-TR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C00000"/>
                </a:solidFill>
              </a:rPr>
              <a:t>civil organizations and </a:t>
            </a:r>
            <a:r>
              <a:rPr lang="en-US" sz="2800" dirty="0">
                <a:solidFill>
                  <a:srgbClr val="C00000"/>
                </a:solidFill>
              </a:rPr>
              <a:t>business units</a:t>
            </a:r>
            <a:r>
              <a:rPr lang="en-US" sz="2800" dirty="0" smtClean="0"/>
              <a:t>)</a:t>
            </a:r>
            <a:r>
              <a:rPr lang="en-US" sz="2800" dirty="0"/>
              <a:t>.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3001023" y="404664"/>
            <a:ext cx="29979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4</a:t>
            </a:r>
            <a:r>
              <a:rPr lang="tr-TR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Determine </a:t>
            </a:r>
            <a:r>
              <a:rPr lang="en-US" sz="2800" b="1" dirty="0">
                <a:solidFill>
                  <a:srgbClr val="FF0000"/>
                </a:solidFill>
              </a:rPr>
              <a:t>the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Unit </a:t>
            </a:r>
            <a:r>
              <a:rPr lang="en-US" sz="2800" b="1" dirty="0">
                <a:solidFill>
                  <a:srgbClr val="FF0000"/>
                </a:solidFill>
              </a:rPr>
              <a:t>of Analysis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yourpayrolldept.com/users/img/A16827/peo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49221"/>
            <a:ext cx="2627784" cy="18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TmtRHpbdnUjVih9HYdRXGhCpYsdqLTaDeWDSpxP0muF27eY8a4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" y="0"/>
            <a:ext cx="1716410" cy="18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68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404664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5. </a:t>
            </a:r>
            <a:r>
              <a:rPr lang="tr-TR" sz="3200" b="1" dirty="0" err="1" smtClean="0">
                <a:solidFill>
                  <a:srgbClr val="FF0000"/>
                </a:solidFill>
              </a:rPr>
              <a:t>Determine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sz="3200" b="1" dirty="0" err="1" smtClean="0">
                <a:solidFill>
                  <a:srgbClr val="FF0000"/>
                </a:solidFill>
              </a:rPr>
              <a:t>Relevant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Variables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2492896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What things should be studied to address a decision statement? Researchers answer this </a:t>
            </a:r>
            <a:r>
              <a:rPr lang="en-US" sz="3200" dirty="0" smtClean="0"/>
              <a:t>question</a:t>
            </a:r>
            <a:r>
              <a:rPr lang="tr-TR" sz="3200" dirty="0" smtClean="0"/>
              <a:t> </a:t>
            </a:r>
            <a:r>
              <a:rPr lang="en-US" sz="3200" dirty="0" smtClean="0"/>
              <a:t>by </a:t>
            </a:r>
            <a:r>
              <a:rPr lang="en-US" sz="3200" dirty="0"/>
              <a:t>identifying key variables. </a:t>
            </a:r>
            <a:r>
              <a:rPr lang="en-US" sz="3200" b="1" dirty="0">
                <a:solidFill>
                  <a:srgbClr val="000090"/>
                </a:solidFill>
              </a:rPr>
              <a:t>A variable </a:t>
            </a:r>
            <a:r>
              <a:rPr lang="en-US" sz="3200" b="1" i="1" dirty="0"/>
              <a:t>is anything that varies or changes from one instance </a:t>
            </a:r>
            <a:r>
              <a:rPr lang="en-US" sz="3200" b="1" i="1" dirty="0" smtClean="0"/>
              <a:t>to</a:t>
            </a:r>
            <a:r>
              <a:rPr lang="tr-TR" sz="3200" b="1" i="1" dirty="0" smtClean="0"/>
              <a:t> </a:t>
            </a:r>
            <a:r>
              <a:rPr lang="en-US" sz="3200" b="1" i="1" dirty="0" smtClean="0"/>
              <a:t>another</a:t>
            </a:r>
            <a:r>
              <a:rPr lang="en-US" sz="3200" b="1" i="1" dirty="0"/>
              <a:t>. </a:t>
            </a:r>
            <a:endParaRPr lang="tr-TR" sz="3200" b="1" i="1" dirty="0" smtClean="0"/>
          </a:p>
          <a:p>
            <a:pPr algn="just"/>
            <a:endParaRPr lang="tr-TR" sz="2400" dirty="0"/>
          </a:p>
        </p:txBody>
      </p:sp>
      <p:pic>
        <p:nvPicPr>
          <p:cNvPr id="8194" name="Picture 2" descr="http://www.dtreg.com/Pnn2variab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41" y="0"/>
            <a:ext cx="3722259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3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700808"/>
            <a:ext cx="8568952" cy="3108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dirty="0" smtClean="0"/>
              <a:t>converse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ters</a:t>
            </a:r>
            <a:r>
              <a:rPr lang="en-US" sz="1400" b="1" dirty="0" smtClean="0"/>
              <a:t>)</a:t>
            </a:r>
            <a:r>
              <a:rPr lang="en-US" sz="2800" dirty="0" smtClean="0"/>
              <a:t>of </a:t>
            </a:r>
            <a:r>
              <a:rPr lang="en-US" sz="2800" dirty="0"/>
              <a:t>a variable is a </a:t>
            </a:r>
            <a:r>
              <a:rPr lang="en-US" sz="2800" b="1" dirty="0"/>
              <a:t>constant</a:t>
            </a:r>
            <a:r>
              <a:rPr lang="en-US" sz="2800" dirty="0"/>
              <a:t>. A constant is something that does not</a:t>
            </a:r>
            <a:r>
              <a:rPr lang="tr-TR" sz="2800" dirty="0"/>
              <a:t> </a:t>
            </a:r>
            <a:r>
              <a:rPr lang="en-US" sz="2800" dirty="0"/>
              <a:t>change. Constants</a:t>
            </a:r>
            <a:r>
              <a:rPr lang="tr-TR" sz="2800" dirty="0"/>
              <a:t> </a:t>
            </a:r>
            <a:r>
              <a:rPr lang="en-US" sz="2800" dirty="0"/>
              <a:t>are not useful in addressing research questions.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Since</a:t>
            </a:r>
            <a:r>
              <a:rPr lang="tr-TR" sz="2800" dirty="0" smtClean="0"/>
              <a:t> </a:t>
            </a:r>
            <a:r>
              <a:rPr lang="en-US" sz="2800" dirty="0"/>
              <a:t>constants don’t change, management</a:t>
            </a:r>
            <a:r>
              <a:rPr lang="tr-TR" sz="2800" dirty="0"/>
              <a:t> </a:t>
            </a:r>
            <a:r>
              <a:rPr lang="en-US" sz="2800" dirty="0"/>
              <a:t>isn’t very interested in hearing the key to</a:t>
            </a:r>
            <a:r>
              <a:rPr lang="tr-TR" sz="2800" dirty="0"/>
              <a:t> </a:t>
            </a:r>
            <a:r>
              <a:rPr lang="en-US" sz="2800" dirty="0"/>
              <a:t>the problem is something that won’t or can’t be changed.</a:t>
            </a:r>
            <a:endParaRPr lang="tr-T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89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67744" y="476672"/>
            <a:ext cx="4633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/>
              <a:t>TYPES OF VARIABLES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5148064" y="2060848"/>
            <a:ext cx="29658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/>
              <a:t>Discrete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variable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34483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 err="1"/>
              <a:t>continuous</a:t>
            </a:r>
            <a:r>
              <a:rPr lang="tr-TR" sz="2800" b="1" dirty="0"/>
              <a:t> </a:t>
            </a:r>
            <a:r>
              <a:rPr lang="tr-TR" sz="2800" b="1" dirty="0" err="1"/>
              <a:t>variable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261686" y="3068960"/>
            <a:ext cx="3808420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is one that can take on a range of values that correspond to </a:t>
            </a:r>
            <a:r>
              <a:rPr lang="en-US" sz="2800" dirty="0" smtClean="0"/>
              <a:t>some</a:t>
            </a:r>
            <a:r>
              <a:rPr lang="tr-TR" sz="2800" dirty="0" smtClean="0"/>
              <a:t> </a:t>
            </a:r>
            <a:r>
              <a:rPr lang="en-US" sz="2800" dirty="0" smtClean="0"/>
              <a:t>quantitative</a:t>
            </a:r>
            <a:r>
              <a:rPr lang="tr-TR" sz="2800" dirty="0"/>
              <a:t> </a:t>
            </a:r>
            <a:r>
              <a:rPr lang="tr-TR" sz="2800" dirty="0" err="1" smtClean="0"/>
              <a:t>amount</a:t>
            </a:r>
            <a:r>
              <a:rPr lang="tr-TR" sz="2800" dirty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can be </a:t>
            </a:r>
            <a:r>
              <a:rPr lang="tr-TR" sz="2800" dirty="0" err="1" smtClean="0"/>
              <a:t>diveded</a:t>
            </a:r>
            <a:r>
              <a:rPr lang="tr-TR" sz="2800" dirty="0" smtClean="0"/>
              <a:t> </a:t>
            </a:r>
            <a:r>
              <a:rPr lang="tr-TR" sz="2800" dirty="0" err="1" smtClean="0"/>
              <a:t>gradually</a:t>
            </a:r>
            <a:r>
              <a:rPr lang="tr-TR" sz="2800" dirty="0" smtClean="0"/>
              <a:t>. Age, </a:t>
            </a:r>
            <a:r>
              <a:rPr lang="tr-TR" sz="2800" dirty="0" err="1" smtClean="0"/>
              <a:t>income</a:t>
            </a:r>
            <a:r>
              <a:rPr lang="tr-TR" sz="2800" dirty="0" smtClean="0"/>
              <a:t>, </a:t>
            </a:r>
            <a:r>
              <a:rPr lang="tr-TR" sz="2800" dirty="0" err="1" smtClean="0"/>
              <a:t>weight</a:t>
            </a:r>
            <a:r>
              <a:rPr lang="tr-TR" sz="2800" dirty="0" smtClean="0"/>
              <a:t> kg, </a:t>
            </a:r>
            <a:r>
              <a:rPr lang="tr-TR" sz="2800" dirty="0" err="1" smtClean="0"/>
              <a:t>distance</a:t>
            </a:r>
            <a:r>
              <a:rPr lang="tr-TR" sz="2800" dirty="0" smtClean="0"/>
              <a:t> km </a:t>
            </a:r>
            <a:r>
              <a:rPr lang="tr-TR" sz="2800" dirty="0" err="1" smtClean="0"/>
              <a:t>etc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4726792" y="3068960"/>
            <a:ext cx="3808420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is one that indicates membership in some </a:t>
            </a:r>
            <a:r>
              <a:rPr lang="en-US" sz="2800" dirty="0" smtClean="0"/>
              <a:t>group</a:t>
            </a:r>
            <a:r>
              <a:rPr lang="tr-TR" sz="2800" dirty="0" smtClean="0"/>
              <a:t>. Can not be </a:t>
            </a:r>
            <a:r>
              <a:rPr lang="tr-TR" sz="2800" dirty="0" err="1" smtClean="0"/>
              <a:t>diveded</a:t>
            </a:r>
            <a:r>
              <a:rPr lang="tr-TR" sz="2800" dirty="0" smtClean="0"/>
              <a:t>. </a:t>
            </a:r>
            <a:r>
              <a:rPr lang="tr-TR" sz="2800" dirty="0" err="1" smtClean="0"/>
              <a:t>gender</a:t>
            </a:r>
            <a:r>
              <a:rPr lang="tr-TR" sz="2800" dirty="0" smtClean="0"/>
              <a:t>, </a:t>
            </a:r>
            <a:r>
              <a:rPr lang="tr-TR" sz="2800" dirty="0" err="1" smtClean="0"/>
              <a:t>profession</a:t>
            </a:r>
            <a:r>
              <a:rPr lang="tr-TR" sz="2800" dirty="0" smtClean="0"/>
              <a:t>, </a:t>
            </a:r>
            <a:r>
              <a:rPr lang="tr-TR" sz="2800" dirty="0" err="1" smtClean="0"/>
              <a:t>education</a:t>
            </a:r>
            <a:r>
              <a:rPr lang="tr-TR" sz="2800" dirty="0" smtClean="0"/>
              <a:t>, </a:t>
            </a:r>
            <a:r>
              <a:rPr lang="tr-TR" sz="2800" dirty="0" err="1" smtClean="0"/>
              <a:t>living</a:t>
            </a:r>
            <a:r>
              <a:rPr lang="tr-TR" sz="2800" dirty="0" smtClean="0"/>
              <a:t> </a:t>
            </a:r>
            <a:r>
              <a:rPr lang="tr-TR" sz="2800" dirty="0" err="1" smtClean="0"/>
              <a:t>districts</a:t>
            </a:r>
            <a:r>
              <a:rPr lang="tr-TR" sz="2800" dirty="0" smtClean="0"/>
              <a:t>, </a:t>
            </a:r>
            <a:r>
              <a:rPr lang="tr-TR" sz="2800" dirty="0" err="1" smtClean="0"/>
              <a:t>cities</a:t>
            </a:r>
            <a:r>
              <a:rPr lang="tr-TR" sz="2800" dirty="0" smtClean="0"/>
              <a:t>, </a:t>
            </a:r>
            <a:r>
              <a:rPr lang="tr-TR" sz="2800" dirty="0" err="1" smtClean="0"/>
              <a:t>contries,names</a:t>
            </a:r>
            <a:r>
              <a:rPr lang="tr-TR" sz="2800" dirty="0" smtClean="0"/>
              <a:t>, </a:t>
            </a:r>
            <a:r>
              <a:rPr lang="tr-TR" sz="2800" dirty="0" err="1" smtClean="0"/>
              <a:t>etc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cxnSp>
        <p:nvCxnSpPr>
          <p:cNvPr id="8" name="Düz Ok Bağlayıcısı 7"/>
          <p:cNvCxnSpPr>
            <a:endCxn id="4" idx="0"/>
          </p:cNvCxnSpPr>
          <p:nvPr/>
        </p:nvCxnSpPr>
        <p:spPr>
          <a:xfrm flipH="1">
            <a:off x="2335750" y="1061447"/>
            <a:ext cx="2248494" cy="999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4584244" y="1061447"/>
            <a:ext cx="2147996" cy="999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344480" y="1299537"/>
            <a:ext cx="2760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/>
              <a:t>Mathematically</a:t>
            </a:r>
            <a:endParaRPr lang="tr-TR" sz="2800" dirty="0"/>
          </a:p>
        </p:txBody>
      </p:sp>
      <p:pic>
        <p:nvPicPr>
          <p:cNvPr id="9218" name="Picture 2" descr="http://zaferkilometre.com/images/calenda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814" cy="178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ilgpacific.org/wp-content/uploads/2010/08/gend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02" y="11116"/>
            <a:ext cx="2127465" cy="17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8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3265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Information</a:t>
            </a:r>
            <a:r>
              <a:rPr lang="en-US" sz="2400" b="1" dirty="0"/>
              <a:t> </a:t>
            </a:r>
            <a:r>
              <a:rPr lang="en-US" sz="2400" dirty="0"/>
              <a:t>is data formatted (structured) to </a:t>
            </a:r>
            <a:r>
              <a:rPr lang="en-US" sz="2400" dirty="0" smtClean="0"/>
              <a:t>support</a:t>
            </a:r>
            <a:r>
              <a:rPr lang="tr-TR" sz="2400" dirty="0" smtClean="0"/>
              <a:t> </a:t>
            </a:r>
            <a:r>
              <a:rPr lang="en-US" sz="2400" dirty="0" smtClean="0"/>
              <a:t>decision </a:t>
            </a:r>
            <a:r>
              <a:rPr lang="en-US" sz="2400" dirty="0"/>
              <a:t>making or define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relationship </a:t>
            </a:r>
            <a:r>
              <a:rPr lang="en-US" sz="2400" dirty="0"/>
              <a:t>between two facts</a:t>
            </a:r>
            <a:endParaRPr lang="tr-TR" sz="2400" dirty="0"/>
          </a:p>
        </p:txBody>
      </p:sp>
      <p:pic>
        <p:nvPicPr>
          <p:cNvPr id="33794" name="Picture 2" descr="http://www.clker.com/cliparts/e/2/3/7/11949858491812712425information_sign_mo_01.svg.me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3"/>
            <a:ext cx="2857500" cy="40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0" y="4365104"/>
            <a:ext cx="8993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Therefore</a:t>
            </a:r>
            <a:r>
              <a:rPr lang="en-US" sz="2400" dirty="0"/>
              <a:t>, in a general sense, information is "</a:t>
            </a:r>
            <a:r>
              <a:rPr lang="en-US" sz="2400" i="1" dirty="0"/>
              <a:t>Knowledge communicated or received concerning a particular fact or circumstance</a:t>
            </a:r>
            <a:r>
              <a:rPr lang="en-US" sz="2400" dirty="0" smtClean="0"/>
              <a:t>". </a:t>
            </a:r>
            <a:r>
              <a:rPr lang="en-US" sz="2400" dirty="0"/>
              <a:t>Information cannot be predicted and resolves </a:t>
            </a:r>
            <a:r>
              <a:rPr lang="en-US" sz="2400" dirty="0">
                <a:hlinkClick r:id="rId4" tooltip="Uncertainty"/>
              </a:rPr>
              <a:t>uncertainty</a:t>
            </a:r>
            <a:endParaRPr lang="en-US" sz="2400" dirty="0"/>
          </a:p>
        </p:txBody>
      </p:sp>
      <p:sp>
        <p:nvSpPr>
          <p:cNvPr id="4" name="Dikdörtgen 3"/>
          <p:cNvSpPr/>
          <p:nvPr/>
        </p:nvSpPr>
        <p:spPr>
          <a:xfrm>
            <a:off x="251520" y="2204864"/>
            <a:ext cx="5938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Information</a:t>
            </a:r>
            <a:r>
              <a:rPr lang="en-US" sz="2400" dirty="0" smtClean="0"/>
              <a:t> </a:t>
            </a:r>
            <a:r>
              <a:rPr lang="en-US" sz="2400" dirty="0"/>
              <a:t>is a </a:t>
            </a:r>
            <a:r>
              <a:rPr lang="en-US" sz="2400" dirty="0" smtClean="0">
                <a:hlinkClick r:id="rId5" tooltip="Sequence"/>
              </a:rPr>
              <a:t>sequence</a:t>
            </a:r>
            <a:r>
              <a:rPr lang="tr-TR" sz="1000" dirty="0" smtClean="0"/>
              <a:t>(dizi)</a:t>
            </a:r>
            <a:r>
              <a:rPr lang="en-US" sz="2400" dirty="0" smtClean="0"/>
              <a:t>of </a:t>
            </a:r>
            <a:r>
              <a:rPr lang="en-US" sz="2400" dirty="0">
                <a:hlinkClick r:id="rId6" tooltip="Symbols"/>
              </a:rPr>
              <a:t>symbols</a:t>
            </a:r>
            <a:r>
              <a:rPr lang="en-US" sz="2400" dirty="0"/>
              <a:t> that can be interpreted as a </a:t>
            </a:r>
            <a:r>
              <a:rPr lang="en-US" sz="2400" dirty="0">
                <a:hlinkClick r:id="rId7" tooltip="Message"/>
              </a:rPr>
              <a:t>message</a:t>
            </a:r>
            <a:r>
              <a:rPr lang="en-US" sz="2400" dirty="0"/>
              <a:t>. Information can be recorded as </a:t>
            </a:r>
            <a:r>
              <a:rPr lang="en-US" sz="2400" dirty="0">
                <a:hlinkClick r:id="rId8" tooltip="Sign (semiotics)"/>
              </a:rPr>
              <a:t>signs</a:t>
            </a:r>
            <a:r>
              <a:rPr lang="en-US" sz="2400" dirty="0"/>
              <a:t>, or transmitted as </a:t>
            </a:r>
            <a:r>
              <a:rPr lang="en-US" sz="2400" dirty="0">
                <a:hlinkClick r:id="rId9" tooltip="Signal (electronics)"/>
              </a:rPr>
              <a:t>signals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87272" y="476672"/>
            <a:ext cx="4633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/>
              <a:t>TYPES OF VARIABLES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5148064" y="2060848"/>
            <a:ext cx="34467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/>
              <a:t>Dependent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variable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37273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/>
              <a:t>Independent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variable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261686" y="3068960"/>
            <a:ext cx="3808420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is one that </a:t>
            </a:r>
            <a:r>
              <a:rPr lang="tr-TR" sz="2800" dirty="0" err="1" smtClean="0"/>
              <a:t>affects</a:t>
            </a:r>
            <a:r>
              <a:rPr lang="tr-TR" sz="2800" dirty="0" smtClean="0"/>
              <a:t>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variables</a:t>
            </a:r>
            <a:r>
              <a:rPr lang="tr-TR" sz="2800" dirty="0" smtClean="0"/>
              <a:t>.</a:t>
            </a:r>
            <a:r>
              <a:rPr lang="en-US" sz="2800" dirty="0"/>
              <a:t> A variable that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expected to</a:t>
            </a:r>
            <a:r>
              <a:rPr lang="tr-TR" sz="2800" dirty="0" smtClean="0"/>
              <a:t> </a:t>
            </a:r>
            <a:r>
              <a:rPr lang="tr-TR" sz="2800" dirty="0" err="1" smtClean="0"/>
              <a:t>influence</a:t>
            </a:r>
            <a:r>
              <a:rPr lang="tr-TR" sz="2800" dirty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dependent</a:t>
            </a:r>
            <a:r>
              <a:rPr lang="tr-TR" sz="2800" dirty="0"/>
              <a:t> </a:t>
            </a:r>
            <a:r>
              <a:rPr lang="tr-TR" sz="2800" dirty="0" err="1" smtClean="0"/>
              <a:t>variable</a:t>
            </a:r>
            <a:r>
              <a:rPr lang="tr-TR" sz="2800" dirty="0"/>
              <a:t> </a:t>
            </a:r>
            <a:r>
              <a:rPr lang="tr-TR" sz="2800" dirty="0" smtClean="0"/>
              <a:t>in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 smtClean="0"/>
              <a:t>way</a:t>
            </a:r>
            <a:r>
              <a:rPr lang="tr-TR" sz="2800" dirty="0" smtClean="0"/>
              <a:t>. </a:t>
            </a:r>
            <a:r>
              <a:rPr lang="tr-TR" sz="2800" dirty="0" err="1" smtClean="0"/>
              <a:t>Will</a:t>
            </a:r>
            <a:r>
              <a:rPr lang="tr-TR" sz="2800" dirty="0"/>
              <a:t> </a:t>
            </a:r>
            <a:r>
              <a:rPr lang="tr-TR" sz="2800" dirty="0" err="1" smtClean="0"/>
              <a:t>explain</a:t>
            </a:r>
            <a:r>
              <a:rPr lang="tr-TR" sz="2800" dirty="0" smtClean="0"/>
              <a:t> </a:t>
            </a:r>
            <a:r>
              <a:rPr lang="tr-TR" sz="2800" dirty="0" err="1" smtClean="0"/>
              <a:t>later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4726792" y="3068960"/>
            <a:ext cx="380842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is one that </a:t>
            </a:r>
            <a:r>
              <a:rPr lang="tr-TR" sz="2800" dirty="0" smtClean="0"/>
              <a:t>be </a:t>
            </a:r>
            <a:r>
              <a:rPr lang="tr-TR" sz="2800" dirty="0" err="1" smtClean="0"/>
              <a:t>affected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variables</a:t>
            </a:r>
            <a:r>
              <a:rPr lang="tr-TR" sz="2800" dirty="0" smtClean="0"/>
              <a:t>.</a:t>
            </a:r>
            <a:r>
              <a:rPr lang="en-US" sz="2800" dirty="0"/>
              <a:t> A process outcome or a </a:t>
            </a:r>
            <a:r>
              <a:rPr lang="en-US" sz="2800" dirty="0" smtClean="0"/>
              <a:t>variable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is </a:t>
            </a:r>
            <a:r>
              <a:rPr lang="tr-TR" sz="2800" dirty="0" err="1" smtClean="0"/>
              <a:t>predicted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/</a:t>
            </a:r>
            <a:r>
              <a:rPr lang="tr-TR" sz="2800" dirty="0" err="1" smtClean="0"/>
              <a:t>or</a:t>
            </a:r>
            <a:r>
              <a:rPr lang="tr-TR" sz="2800" dirty="0"/>
              <a:t> </a:t>
            </a:r>
            <a:r>
              <a:rPr lang="tr-TR" sz="2800" dirty="0" err="1" smtClean="0"/>
              <a:t>explained</a:t>
            </a:r>
            <a:r>
              <a:rPr lang="tr-TR" sz="2800" dirty="0" smtClean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 smtClean="0"/>
              <a:t>other</a:t>
            </a:r>
            <a:r>
              <a:rPr lang="tr-TR" sz="2800" dirty="0"/>
              <a:t> </a:t>
            </a:r>
            <a:r>
              <a:rPr lang="tr-TR" sz="2800" dirty="0" err="1" smtClean="0"/>
              <a:t>variables</a:t>
            </a:r>
            <a:r>
              <a:rPr lang="tr-TR" sz="2800" dirty="0" smtClean="0"/>
              <a:t>,  </a:t>
            </a:r>
            <a:r>
              <a:rPr lang="tr-TR" sz="2800" dirty="0" err="1" smtClean="0"/>
              <a:t>will</a:t>
            </a:r>
            <a:r>
              <a:rPr lang="tr-TR" sz="2800" dirty="0" smtClean="0"/>
              <a:t> </a:t>
            </a:r>
            <a:r>
              <a:rPr lang="tr-TR" sz="2800" dirty="0" err="1" smtClean="0"/>
              <a:t>explain</a:t>
            </a:r>
            <a:r>
              <a:rPr lang="tr-TR" sz="2800" dirty="0" smtClean="0"/>
              <a:t> </a:t>
            </a:r>
            <a:r>
              <a:rPr lang="tr-TR" sz="2800" dirty="0" err="1" smtClean="0"/>
              <a:t>later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cxnSp>
        <p:nvCxnSpPr>
          <p:cNvPr id="8" name="Düz Ok Bağlayıcısı 7"/>
          <p:cNvCxnSpPr>
            <a:endCxn id="4" idx="0"/>
          </p:cNvCxnSpPr>
          <p:nvPr/>
        </p:nvCxnSpPr>
        <p:spPr>
          <a:xfrm flipH="1">
            <a:off x="2475211" y="1061447"/>
            <a:ext cx="2109036" cy="999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4584244" y="1061447"/>
            <a:ext cx="2147996" cy="999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934748" y="1299537"/>
            <a:ext cx="17427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/>
              <a:t>Causality</a:t>
            </a:r>
            <a:endParaRPr lang="tr-TR" sz="2800" dirty="0"/>
          </a:p>
        </p:txBody>
      </p:sp>
      <p:pic>
        <p:nvPicPr>
          <p:cNvPr id="10244" name="Picture 4" descr="http://helpingpsychology.com/wp-content/uploads/2010/03/iStock_000011441892X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95" y="-27384"/>
            <a:ext cx="1985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dhsbpsychology.co.uk/wp-content/uploads/2013/04/independ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3"/>
            <a:ext cx="2232248" cy="15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4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0672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Both managers and researchers expect problem-definition efforts to result in statements of </a:t>
            </a:r>
            <a:r>
              <a:rPr lang="en-US" sz="2400" dirty="0" smtClean="0"/>
              <a:t>research</a:t>
            </a:r>
            <a:r>
              <a:rPr lang="tr-TR" sz="2400" dirty="0" smtClean="0"/>
              <a:t> </a:t>
            </a:r>
            <a:r>
              <a:rPr lang="en-US" sz="2400" dirty="0" smtClean="0"/>
              <a:t>questions </a:t>
            </a:r>
            <a:r>
              <a:rPr lang="en-US" sz="2400" dirty="0"/>
              <a:t>and research objectives. At the end of the problem-definition stage, the researcher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179512" y="2939460"/>
            <a:ext cx="849694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Both managers and researchers expect problem-definition efforts to result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statements </a:t>
            </a:r>
            <a:r>
              <a:rPr lang="en-US" sz="2400" dirty="0"/>
              <a:t>of </a:t>
            </a:r>
            <a:r>
              <a:rPr lang="en-US" sz="2400" dirty="0" smtClean="0"/>
              <a:t>research</a:t>
            </a:r>
            <a:r>
              <a:rPr lang="tr-TR" sz="2400" dirty="0" smtClean="0"/>
              <a:t> </a:t>
            </a:r>
            <a:r>
              <a:rPr lang="en-US" sz="2400" dirty="0" smtClean="0"/>
              <a:t>questions </a:t>
            </a:r>
            <a:r>
              <a:rPr lang="en-US" sz="2400" dirty="0"/>
              <a:t>and research objectives. 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465836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Research questions </a:t>
            </a:r>
            <a:r>
              <a:rPr lang="en-US" sz="2400" dirty="0"/>
              <a:t>express the research objectives in terms of questions </a:t>
            </a:r>
            <a:r>
              <a:rPr lang="en-US" sz="2400" dirty="0" smtClean="0"/>
              <a:t>that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addressed</a:t>
            </a:r>
            <a:r>
              <a:rPr lang="tr-TR" sz="2400" dirty="0" smtClean="0"/>
              <a:t> </a:t>
            </a:r>
            <a:r>
              <a:rPr lang="en-US" sz="2400" dirty="0" smtClean="0"/>
              <a:t>by </a:t>
            </a:r>
            <a:r>
              <a:rPr lang="en-US" sz="2400" dirty="0"/>
              <a:t>research. 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899592" y="313492"/>
            <a:ext cx="7330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6. </a:t>
            </a:r>
            <a:r>
              <a:rPr lang="en-US" sz="2800" b="1" dirty="0" smtClean="0">
                <a:solidFill>
                  <a:srgbClr val="FF0000"/>
                </a:solidFill>
              </a:rPr>
              <a:t>Write </a:t>
            </a:r>
            <a:r>
              <a:rPr lang="en-US" sz="2800" b="1" dirty="0">
                <a:solidFill>
                  <a:srgbClr val="FF0000"/>
                </a:solidFill>
              </a:rPr>
              <a:t>Research Objectives and Questions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1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101273" y="1700808"/>
            <a:ext cx="535915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Proposal as </a:t>
            </a:r>
            <a:endParaRPr lang="tr-TR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Planning Tool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http://t3.gstatic.com/images?q=tbn:ANd9GcRLz1sdv6sUwG9wQjPvuVXpPxeWp8mPs_dfXSsAYfUKnwFgxDW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" y="3705225"/>
            <a:ext cx="29337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53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5132" y="476672"/>
            <a:ext cx="8496944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/>
              <a:t>Ambiguouse</a:t>
            </a:r>
            <a:r>
              <a:rPr lang="tr-TR" sz="1200" b="1" dirty="0" smtClean="0"/>
              <a:t>(</a:t>
            </a:r>
            <a:r>
              <a:rPr lang="tr-TR" sz="1200" b="1" dirty="0" smtClean="0">
                <a:solidFill>
                  <a:srgbClr val="FF0000"/>
                </a:solidFill>
              </a:rPr>
              <a:t>belirsiz</a:t>
            </a:r>
            <a:r>
              <a:rPr lang="tr-TR" sz="1200" b="1" dirty="0" smtClean="0"/>
              <a:t>)</a:t>
            </a:r>
            <a:r>
              <a:rPr lang="tr-TR" sz="2800" dirty="0" err="1" smtClean="0"/>
              <a:t>plans</a:t>
            </a:r>
            <a:r>
              <a:rPr lang="en-US" sz="2800" dirty="0" smtClean="0"/>
              <a:t>, </a:t>
            </a:r>
            <a:r>
              <a:rPr lang="en-US" sz="2800" dirty="0"/>
              <a:t>abstract ideas, and </a:t>
            </a:r>
            <a:r>
              <a:rPr lang="en-US" sz="2800" dirty="0" smtClean="0"/>
              <a:t>sweeping</a:t>
            </a:r>
            <a:r>
              <a:rPr lang="tr-TR" sz="1400" b="1" dirty="0" smtClean="0">
                <a:solidFill>
                  <a:srgbClr val="FF0000"/>
                </a:solidFill>
              </a:rPr>
              <a:t>(geniş)</a:t>
            </a:r>
            <a:r>
              <a:rPr lang="en-US" sz="2800" dirty="0" smtClean="0"/>
              <a:t>generalizations </a:t>
            </a:r>
            <a:r>
              <a:rPr lang="en-US" sz="2800" dirty="0"/>
              <a:t>about problems 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procedures </a:t>
            </a:r>
            <a:r>
              <a:rPr lang="en-US" sz="2800" dirty="0"/>
              <a:t>must become concrete and precise statements about specific events.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Data requirements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research procedures must be specified clearly so others may understand their exact </a:t>
            </a:r>
            <a:r>
              <a:rPr lang="en-US" sz="2800" dirty="0" smtClean="0"/>
              <a:t>implications.</a:t>
            </a:r>
            <a:r>
              <a:rPr lang="tr-TR" sz="2800" dirty="0" smtClean="0"/>
              <a:t> </a:t>
            </a:r>
            <a:r>
              <a:rPr lang="en-US" sz="2800" dirty="0" smtClean="0"/>
              <a:t>All </a:t>
            </a:r>
            <a:r>
              <a:rPr lang="en-US" sz="2800" dirty="0"/>
              <a:t>ambiguities about why and how the research will be conducted must be </a:t>
            </a:r>
            <a:r>
              <a:rPr lang="en-US" sz="2800" dirty="0" smtClean="0"/>
              <a:t>clarified</a:t>
            </a:r>
            <a:r>
              <a:rPr lang="tr-TR" sz="2800" dirty="0" smtClean="0"/>
              <a:t> </a:t>
            </a:r>
            <a:r>
              <a:rPr lang="en-US" sz="2800" dirty="0" smtClean="0"/>
              <a:t>before</a:t>
            </a:r>
            <a:r>
              <a:rPr lang="tr-TR" sz="2800" dirty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proposal</a:t>
            </a:r>
            <a:r>
              <a:rPr lang="tr-TR" sz="2800" dirty="0"/>
              <a:t> is </a:t>
            </a:r>
            <a:r>
              <a:rPr lang="tr-TR" sz="2800" dirty="0" err="1" smtClean="0"/>
              <a:t>complete</a:t>
            </a:r>
            <a:r>
              <a:rPr lang="tr-TR" sz="2800" dirty="0" smtClean="0"/>
              <a:t>. </a:t>
            </a:r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researcher submits the proposal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management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FF0000"/>
                </a:solidFill>
              </a:rPr>
              <a:t>acceptance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modification</a:t>
            </a:r>
            <a:r>
              <a:rPr lang="en-US" sz="2800" dirty="0"/>
              <a:t>, or </a:t>
            </a:r>
            <a:r>
              <a:rPr lang="en-US" sz="2800" dirty="0" smtClean="0">
                <a:solidFill>
                  <a:srgbClr val="00B050"/>
                </a:solidFill>
              </a:rPr>
              <a:t>rejection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14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67587" y="476672"/>
            <a:ext cx="597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DUMMY TABLES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14772" y="170080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One such tool that is perhaps the best way to let management know exactly what kind of </a:t>
            </a:r>
            <a:r>
              <a:rPr lang="en-US" sz="2400" dirty="0" smtClean="0"/>
              <a:t>results</a:t>
            </a:r>
            <a:r>
              <a:rPr lang="tr-TR" sz="2400" dirty="0" smtClean="0"/>
              <a:t> </a:t>
            </a:r>
            <a:r>
              <a:rPr lang="en-US" sz="2400" dirty="0" smtClean="0"/>
              <a:t>will </a:t>
            </a:r>
            <a:r>
              <a:rPr lang="en-US" sz="2400" dirty="0"/>
              <a:t>be produced by research is the </a:t>
            </a:r>
            <a:r>
              <a:rPr lang="en-US" sz="2400" i="1" dirty="0"/>
              <a:t>dummy table. </a:t>
            </a:r>
            <a:r>
              <a:rPr lang="en-US" sz="2400" b="1" dirty="0"/>
              <a:t>Dummy tables </a:t>
            </a:r>
            <a:r>
              <a:rPr lang="en-US" sz="2400" dirty="0"/>
              <a:t>are placed in research </a:t>
            </a:r>
            <a:r>
              <a:rPr lang="en-US" sz="2400" dirty="0" smtClean="0"/>
              <a:t>proposals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are exact representations of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actual </a:t>
            </a:r>
            <a:r>
              <a:rPr lang="en-US" sz="2400" dirty="0"/>
              <a:t>tables that will show results in the final </a:t>
            </a:r>
            <a:r>
              <a:rPr lang="en-US" sz="2400" dirty="0" smtClean="0"/>
              <a:t>report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one exception: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results </a:t>
            </a:r>
            <a:r>
              <a:rPr lang="en-US" sz="2400" dirty="0"/>
              <a:t>are hypothetical. They get the name because the </a:t>
            </a:r>
            <a:r>
              <a:rPr lang="en-US" sz="2400" dirty="0" smtClean="0"/>
              <a:t>researcher</a:t>
            </a:r>
            <a:r>
              <a:rPr lang="tr-TR" sz="2400" dirty="0" smtClean="0"/>
              <a:t> </a:t>
            </a:r>
            <a:r>
              <a:rPr lang="en-US" sz="2400" dirty="0" smtClean="0"/>
              <a:t>fills </a:t>
            </a:r>
            <a:r>
              <a:rPr lang="en-US" sz="2400" dirty="0"/>
              <a:t>in, or “dummies up,” the tables with likely but fictitious data.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Dummy </a:t>
            </a:r>
            <a:r>
              <a:rPr lang="en-US" sz="2400" dirty="0"/>
              <a:t>tables </a:t>
            </a:r>
            <a:r>
              <a:rPr lang="en-US" sz="2400" dirty="0" smtClean="0"/>
              <a:t>include</a:t>
            </a:r>
            <a:r>
              <a:rPr lang="tr-TR" sz="2400" dirty="0" smtClean="0"/>
              <a:t> </a:t>
            </a:r>
            <a:r>
              <a:rPr lang="en-US" sz="2400" dirty="0" smtClean="0"/>
              <a:t>the</a:t>
            </a:r>
            <a:r>
              <a:rPr lang="tr-TR" sz="2400" dirty="0"/>
              <a:t> </a:t>
            </a:r>
            <a:r>
              <a:rPr lang="en-US" sz="2400" dirty="0" smtClean="0"/>
              <a:t>tables </a:t>
            </a:r>
            <a:r>
              <a:rPr lang="en-US" sz="2400" dirty="0"/>
              <a:t>that will present hypothesis test results. In this way, they are </a:t>
            </a:r>
            <a:r>
              <a:rPr lang="en-US" sz="2400" dirty="0" smtClean="0"/>
              <a:t>linked</a:t>
            </a:r>
            <a:r>
              <a:rPr lang="tr-TR" sz="2400" dirty="0" smtClean="0"/>
              <a:t> </a:t>
            </a:r>
            <a:r>
              <a:rPr lang="en-US" sz="2400" dirty="0" smtClean="0"/>
              <a:t>directly </a:t>
            </a:r>
            <a:r>
              <a:rPr lang="en-US" sz="2400" dirty="0"/>
              <a:t>to </a:t>
            </a:r>
            <a:r>
              <a:rPr lang="en-US" sz="2400" dirty="0" smtClean="0"/>
              <a:t>research</a:t>
            </a:r>
            <a:r>
              <a:rPr lang="tr-TR" sz="2400" dirty="0" smtClean="0"/>
              <a:t> </a:t>
            </a:r>
            <a:r>
              <a:rPr lang="tr-TR" sz="2400" dirty="0" err="1" smtClean="0"/>
              <a:t>objectives</a:t>
            </a:r>
            <a:r>
              <a:rPr lang="tr-TR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70512"/>
              </p:ext>
            </p:extLst>
          </p:nvPr>
        </p:nvGraphicFramePr>
        <p:xfrm>
          <a:off x="611560" y="2113294"/>
          <a:ext cx="8208910" cy="376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138392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Gender</a:t>
                      </a:r>
                      <a:r>
                        <a:rPr lang="tr-TR" sz="2400" dirty="0" smtClean="0"/>
                        <a:t>/ </a:t>
                      </a:r>
                      <a:r>
                        <a:rPr lang="tr-TR" sz="2400" dirty="0" err="1" smtClean="0"/>
                        <a:t>Usage</a:t>
                      </a:r>
                      <a:r>
                        <a:rPr lang="tr-TR" sz="2400" dirty="0" smtClean="0"/>
                        <a:t> Rate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Supporters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Party</a:t>
                      </a:r>
                      <a:r>
                        <a:rPr lang="tr-TR" sz="2000" dirty="0" smtClean="0"/>
                        <a:t> 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Party</a:t>
                      </a:r>
                      <a:r>
                        <a:rPr lang="tr-TR" sz="2000" dirty="0" smtClean="0"/>
                        <a:t> B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</a:t>
                      </a:r>
                      <a:r>
                        <a:rPr lang="tr-TR" sz="2000" baseline="0" dirty="0" smtClean="0"/>
                        <a:t> of </a:t>
                      </a:r>
                      <a:r>
                        <a:rPr lang="tr-TR" sz="2000" baseline="0" dirty="0" err="1" smtClean="0"/>
                        <a:t>Party</a:t>
                      </a:r>
                      <a:r>
                        <a:rPr lang="tr-TR" sz="2000" baseline="0" dirty="0" smtClean="0"/>
                        <a:t> C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TOTAL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Female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225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340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590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Male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220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326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550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1096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TOTAL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245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551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890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1686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19672" y="602685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Table</a:t>
            </a:r>
            <a:r>
              <a:rPr lang="tr-TR" sz="2800" b="1" dirty="0" smtClean="0"/>
              <a:t> 1: </a:t>
            </a:r>
            <a:r>
              <a:rPr lang="tr-TR" sz="2800" b="1" dirty="0" err="1" smtClean="0"/>
              <a:t>Frequency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Supporting</a:t>
            </a:r>
            <a:r>
              <a:rPr lang="tr-TR" sz="2800" b="1" dirty="0" smtClean="0"/>
              <a:t> Three </a:t>
            </a:r>
            <a:r>
              <a:rPr lang="tr-TR" sz="2800" b="1" dirty="0" err="1" smtClean="0"/>
              <a:t>Parties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according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gender</a:t>
            </a:r>
            <a:endParaRPr lang="tr-TR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44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08476"/>
              </p:ext>
            </p:extLst>
          </p:nvPr>
        </p:nvGraphicFramePr>
        <p:xfrm>
          <a:off x="611560" y="1412776"/>
          <a:ext cx="8208910" cy="376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138392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Gender</a:t>
                      </a:r>
                      <a:r>
                        <a:rPr lang="tr-TR" sz="2400" dirty="0" smtClean="0"/>
                        <a:t>/ </a:t>
                      </a:r>
                      <a:r>
                        <a:rPr lang="tr-TR" sz="2400" dirty="0" err="1" smtClean="0"/>
                        <a:t>Usage</a:t>
                      </a:r>
                      <a:r>
                        <a:rPr lang="tr-TR" sz="2400" dirty="0" smtClean="0"/>
                        <a:t> Rate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Supporters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Party</a:t>
                      </a:r>
                      <a:r>
                        <a:rPr lang="tr-TR" sz="2000" dirty="0" smtClean="0"/>
                        <a:t> 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Party</a:t>
                      </a:r>
                      <a:r>
                        <a:rPr lang="tr-TR" sz="2000" dirty="0" smtClean="0"/>
                        <a:t> B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</a:t>
                      </a:r>
                      <a:r>
                        <a:rPr lang="tr-TR" sz="2000" baseline="0" dirty="0" smtClean="0"/>
                        <a:t> of </a:t>
                      </a:r>
                      <a:r>
                        <a:rPr lang="tr-TR" sz="2000" baseline="0" dirty="0" err="1" smtClean="0"/>
                        <a:t>Party</a:t>
                      </a:r>
                      <a:r>
                        <a:rPr lang="tr-TR" sz="2000" baseline="0" dirty="0" smtClean="0"/>
                        <a:t> C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TOTAL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Female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tr-T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Male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tr-T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TOTAL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33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53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19672" y="9862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Table</a:t>
            </a:r>
            <a:r>
              <a:rPr lang="tr-TR" sz="2800" b="1" dirty="0" smtClean="0"/>
              <a:t> 2: </a:t>
            </a:r>
            <a:r>
              <a:rPr lang="tr-TR" sz="2800" b="1" dirty="0" err="1" smtClean="0"/>
              <a:t>Percentages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Supporting</a:t>
            </a:r>
            <a:r>
              <a:rPr lang="tr-TR" sz="2800" b="1" dirty="0" smtClean="0"/>
              <a:t> Three </a:t>
            </a:r>
            <a:r>
              <a:rPr lang="tr-TR" sz="2800" b="1" dirty="0" err="1" smtClean="0"/>
              <a:t>Parties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according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gender</a:t>
            </a:r>
            <a:endParaRPr lang="tr-TR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5172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58% of the females are supporting Party C, while 50% of the males are supporting the same party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80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42129"/>
              </p:ext>
            </p:extLst>
          </p:nvPr>
        </p:nvGraphicFramePr>
        <p:xfrm>
          <a:off x="611560" y="1484784"/>
          <a:ext cx="8208910" cy="376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138392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Gender</a:t>
                      </a:r>
                      <a:r>
                        <a:rPr lang="tr-TR" sz="2400" dirty="0" smtClean="0"/>
                        <a:t>/ </a:t>
                      </a:r>
                      <a:r>
                        <a:rPr lang="tr-TR" sz="2400" dirty="0" err="1" smtClean="0"/>
                        <a:t>Usage</a:t>
                      </a:r>
                      <a:r>
                        <a:rPr lang="tr-TR" sz="2400" dirty="0" smtClean="0"/>
                        <a:t> Rate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Supporters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Party</a:t>
                      </a:r>
                      <a:r>
                        <a:rPr lang="tr-TR" sz="2000" dirty="0" smtClean="0"/>
                        <a:t> 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</a:t>
                      </a:r>
                      <a:r>
                        <a:rPr lang="tr-TR" sz="2000" dirty="0" smtClean="0"/>
                        <a:t> of </a:t>
                      </a:r>
                      <a:r>
                        <a:rPr lang="tr-TR" sz="2000" dirty="0" err="1" smtClean="0"/>
                        <a:t>Party</a:t>
                      </a:r>
                      <a:r>
                        <a:rPr lang="tr-TR" sz="2000" dirty="0" smtClean="0"/>
                        <a:t> B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Supporter</a:t>
                      </a:r>
                      <a:r>
                        <a:rPr lang="tr-TR" sz="2000" baseline="0" dirty="0" smtClean="0"/>
                        <a:t> of </a:t>
                      </a:r>
                      <a:r>
                        <a:rPr lang="tr-TR" sz="2000" baseline="0" dirty="0" err="1" smtClean="0"/>
                        <a:t>Party</a:t>
                      </a:r>
                      <a:r>
                        <a:rPr lang="tr-TR" sz="2000" baseline="0" dirty="0" smtClean="0"/>
                        <a:t> C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TOTAL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Female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tr-T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35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Male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90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tr-T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62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65</a:t>
                      </a:r>
                      <a:endParaRPr lang="tr-TR" sz="2400" dirty="0"/>
                    </a:p>
                  </a:txBody>
                  <a:tcPr/>
                </a:tc>
              </a:tr>
              <a:tr h="79335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TOTAL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67544" y="3326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Table</a:t>
            </a:r>
            <a:r>
              <a:rPr lang="tr-TR" sz="2800" b="1" dirty="0" smtClean="0"/>
              <a:t> 1: </a:t>
            </a:r>
            <a:r>
              <a:rPr lang="tr-TR" sz="2800" b="1" dirty="0" err="1" smtClean="0"/>
              <a:t>Percentages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genders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according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Supporting</a:t>
            </a:r>
            <a:r>
              <a:rPr lang="tr-TR" sz="2800" b="1" dirty="0" smtClean="0"/>
              <a:t> of Three </a:t>
            </a:r>
            <a:r>
              <a:rPr lang="tr-TR" sz="2800" b="1" dirty="0" err="1" smtClean="0"/>
              <a:t>Parties</a:t>
            </a:r>
            <a:endParaRPr lang="tr-TR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5172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41% of the voters of Party B are females while 59% of them are males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41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9948" y="1846565"/>
            <a:ext cx="5310364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Information </a:t>
            </a:r>
            <a:r>
              <a:rPr lang="tr-TR" sz="3600" b="1" dirty="0" err="1">
                <a:solidFill>
                  <a:srgbClr val="FFFF00"/>
                </a:solidFill>
              </a:rPr>
              <a:t>Technology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>
            <a:off x="2411760" y="2590675"/>
            <a:ext cx="2208297" cy="838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Düz Ok Bağlayıcısı 3"/>
          <p:cNvCxnSpPr/>
          <p:nvPr/>
        </p:nvCxnSpPr>
        <p:spPr>
          <a:xfrm>
            <a:off x="4620057" y="2590675"/>
            <a:ext cx="2208297" cy="838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613287" y="3502749"/>
            <a:ext cx="3506088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 err="1">
                <a:solidFill>
                  <a:srgbClr val="1ACEE6"/>
                </a:solidFill>
              </a:rPr>
              <a:t>pull</a:t>
            </a:r>
            <a:r>
              <a:rPr lang="tr-TR" sz="3600" b="1" dirty="0">
                <a:solidFill>
                  <a:srgbClr val="1ACEE6"/>
                </a:solidFill>
              </a:rPr>
              <a:t> </a:t>
            </a:r>
            <a:r>
              <a:rPr lang="tr-TR" sz="3600" b="1" dirty="0" err="1">
                <a:solidFill>
                  <a:srgbClr val="1ACEE6"/>
                </a:solidFill>
              </a:rPr>
              <a:t>technology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ACEE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178646" y="3502749"/>
            <a:ext cx="3685624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 err="1">
                <a:solidFill>
                  <a:srgbClr val="1ACEE6"/>
                </a:solidFill>
              </a:rPr>
              <a:t>push</a:t>
            </a:r>
            <a:r>
              <a:rPr lang="tr-TR" sz="3600" b="1" dirty="0">
                <a:solidFill>
                  <a:srgbClr val="1ACEE6"/>
                </a:solidFill>
              </a:rPr>
              <a:t> </a:t>
            </a:r>
            <a:r>
              <a:rPr lang="tr-TR" sz="3600" b="1" dirty="0" err="1">
                <a:solidFill>
                  <a:srgbClr val="1ACEE6"/>
                </a:solidFill>
              </a:rPr>
              <a:t>technology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ACEE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http://pwgp.org/wp-content/plugins/rss-poster/cache/f0a0a_pul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762020" cy="19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biopoliticaltimes.org/img/original/push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90070"/>
            <a:ext cx="2596570" cy="16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47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2551837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err="1" smtClean="0"/>
              <a:t>Consumers</a:t>
            </a:r>
            <a:r>
              <a:rPr lang="tr-TR" sz="3200" dirty="0" smtClean="0"/>
              <a:t> </a:t>
            </a:r>
            <a:r>
              <a:rPr lang="tr-TR" sz="3200" dirty="0" err="1"/>
              <a:t>request</a:t>
            </a:r>
            <a:r>
              <a:rPr lang="tr-TR" sz="3200" dirty="0"/>
              <a:t> </a:t>
            </a:r>
            <a:r>
              <a:rPr lang="tr-TR" sz="3200" dirty="0" err="1" smtClean="0"/>
              <a:t>information</a:t>
            </a:r>
            <a:r>
              <a:rPr lang="tr-TR" sz="3200" dirty="0"/>
              <a:t> </a:t>
            </a:r>
            <a:r>
              <a:rPr lang="en-US" sz="3200" dirty="0" smtClean="0"/>
              <a:t>from </a:t>
            </a:r>
            <a:r>
              <a:rPr lang="en-US" sz="3200" dirty="0"/>
              <a:t>a Web page and </a:t>
            </a:r>
            <a:r>
              <a:rPr lang="en-US" sz="3200" dirty="0" smtClean="0"/>
              <a:t>the</a:t>
            </a:r>
            <a:r>
              <a:rPr lang="tr-TR" sz="3200" dirty="0" smtClean="0"/>
              <a:t> browser </a:t>
            </a:r>
            <a:r>
              <a:rPr lang="tr-TR" sz="3200" dirty="0" err="1" smtClean="0"/>
              <a:t>then</a:t>
            </a:r>
            <a:r>
              <a:rPr lang="tr-TR" sz="3200" dirty="0"/>
              <a:t> </a:t>
            </a:r>
            <a:r>
              <a:rPr lang="tr-TR" sz="3200" dirty="0" err="1" smtClean="0"/>
              <a:t>determines</a:t>
            </a:r>
            <a:r>
              <a:rPr lang="tr-TR" sz="3200" dirty="0" smtClean="0"/>
              <a:t> a </a:t>
            </a:r>
            <a:r>
              <a:rPr lang="en-US" sz="3200" dirty="0" smtClean="0"/>
              <a:t>response</a:t>
            </a:r>
            <a:r>
              <a:rPr lang="en-US" sz="3200" dirty="0"/>
              <a:t>; the consumer is </a:t>
            </a:r>
            <a:r>
              <a:rPr lang="en-US" sz="3200" dirty="0" smtClean="0"/>
              <a:t>essentially</a:t>
            </a:r>
            <a:r>
              <a:rPr lang="tr-TR" sz="3200" dirty="0" smtClean="0"/>
              <a:t> </a:t>
            </a:r>
            <a:r>
              <a:rPr lang="tr-TR" sz="3200" dirty="0" err="1" smtClean="0"/>
              <a:t>asking</a:t>
            </a:r>
            <a:r>
              <a:rPr lang="tr-TR" sz="3200" dirty="0" smtClean="0"/>
              <a:t>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data.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18956" y="764704"/>
            <a:ext cx="3506088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 err="1">
                <a:solidFill>
                  <a:srgbClr val="1ACEE6"/>
                </a:solidFill>
              </a:rPr>
              <a:t>pull</a:t>
            </a:r>
            <a:r>
              <a:rPr lang="tr-TR" sz="3600" b="1" dirty="0">
                <a:solidFill>
                  <a:srgbClr val="1ACEE6"/>
                </a:solidFill>
              </a:rPr>
              <a:t> </a:t>
            </a:r>
            <a:r>
              <a:rPr lang="tr-TR" sz="3600" b="1" dirty="0" err="1">
                <a:solidFill>
                  <a:srgbClr val="1ACEE6"/>
                </a:solidFill>
              </a:rPr>
              <a:t>technology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ACEE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tl-tools.info/images/business_intellig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332656"/>
            <a:ext cx="9144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3852" y="306896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International intelligence</a:t>
            </a:r>
            <a:r>
              <a:rPr lang="en-US" sz="3200" dirty="0" smtClean="0"/>
              <a:t> </a:t>
            </a:r>
            <a:r>
              <a:rPr lang="en-US" sz="3200" dirty="0"/>
              <a:t>is a set of </a:t>
            </a:r>
            <a:r>
              <a:rPr lang="en-US" sz="3200" dirty="0">
                <a:solidFill>
                  <a:srgbClr val="FF0000"/>
                </a:solidFill>
              </a:rPr>
              <a:t>theories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methodologies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F0"/>
                </a:solidFill>
              </a:rPr>
              <a:t>processes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architectures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C00000"/>
                </a:solidFill>
              </a:rPr>
              <a:t>technologies</a:t>
            </a:r>
            <a:r>
              <a:rPr lang="en-US" sz="3200" dirty="0">
                <a:solidFill>
                  <a:srgbClr val="6B6555"/>
                </a:solidFill>
              </a:rPr>
              <a:t> </a:t>
            </a:r>
            <a:r>
              <a:rPr lang="en-US" sz="3200" dirty="0"/>
              <a:t>that transform raw data into meaningful and useful information for </a:t>
            </a:r>
            <a:r>
              <a:rPr lang="en-US" sz="3200" dirty="0" smtClean="0"/>
              <a:t>international purposes.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16416" y="278092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Özel</a:t>
            </a:r>
            <a:r>
              <a:rPr lang="en-US" sz="1100" dirty="0" smtClean="0"/>
              <a:t> </a:t>
            </a:r>
            <a:r>
              <a:rPr lang="en-US" sz="1100" dirty="0" err="1" smtClean="0"/>
              <a:t>amaçlı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29188" y="836712"/>
            <a:ext cx="3685624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3600" b="1" dirty="0" err="1">
                <a:solidFill>
                  <a:srgbClr val="1ACEE6"/>
                </a:solidFill>
              </a:rPr>
              <a:t>push</a:t>
            </a:r>
            <a:r>
              <a:rPr lang="tr-TR" sz="3600" b="1" dirty="0">
                <a:solidFill>
                  <a:srgbClr val="1ACEE6"/>
                </a:solidFill>
              </a:rPr>
              <a:t> </a:t>
            </a:r>
            <a:r>
              <a:rPr lang="tr-TR" sz="3600" b="1" dirty="0" err="1">
                <a:solidFill>
                  <a:srgbClr val="1ACEE6"/>
                </a:solidFill>
              </a:rPr>
              <a:t>technology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ACEE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241333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/>
              <a:t>Sends</a:t>
            </a:r>
            <a:r>
              <a:rPr lang="tr-TR" sz="2800" dirty="0" smtClean="0"/>
              <a:t> </a:t>
            </a:r>
            <a:r>
              <a:rPr lang="tr-TR" sz="2800" dirty="0"/>
              <a:t>data </a:t>
            </a:r>
            <a:r>
              <a:rPr lang="tr-TR" sz="2800" dirty="0" err="1"/>
              <a:t>to</a:t>
            </a:r>
            <a:r>
              <a:rPr lang="tr-TR" sz="2800" dirty="0"/>
              <a:t> a </a:t>
            </a:r>
            <a:r>
              <a:rPr lang="tr-TR" sz="2800" dirty="0" err="1"/>
              <a:t>user’s</a:t>
            </a:r>
            <a:r>
              <a:rPr lang="tr-TR" sz="2800" dirty="0"/>
              <a:t> </a:t>
            </a:r>
            <a:r>
              <a:rPr lang="tr-TR" sz="2800" dirty="0" err="1" smtClean="0"/>
              <a:t>computer</a:t>
            </a:r>
            <a:r>
              <a:rPr lang="tr-TR" sz="2800" dirty="0"/>
              <a:t> </a:t>
            </a:r>
            <a:r>
              <a:rPr lang="en-US" sz="2800" dirty="0" smtClean="0"/>
              <a:t>without </a:t>
            </a:r>
            <a:r>
              <a:rPr lang="en-US" sz="2800" dirty="0"/>
              <a:t>a request being </a:t>
            </a:r>
            <a:r>
              <a:rPr lang="en-US" sz="2800" dirty="0" smtClean="0"/>
              <a:t>made;</a:t>
            </a:r>
            <a:r>
              <a:rPr lang="tr-TR" sz="2800" dirty="0" smtClean="0"/>
              <a:t> </a:t>
            </a:r>
            <a:r>
              <a:rPr lang="en-US" sz="2800" dirty="0" smtClean="0"/>
              <a:t>software </a:t>
            </a:r>
            <a:r>
              <a:rPr lang="en-US" sz="2800" dirty="0"/>
              <a:t>is used to guess </a:t>
            </a:r>
            <a:r>
              <a:rPr lang="en-US" sz="2800" dirty="0" smtClean="0"/>
              <a:t>what</a:t>
            </a:r>
            <a:r>
              <a:rPr lang="tr-TR" sz="2800" dirty="0" smtClean="0"/>
              <a:t> </a:t>
            </a:r>
            <a:r>
              <a:rPr lang="tr-TR" sz="2800" dirty="0" err="1" smtClean="0"/>
              <a:t>information</a:t>
            </a:r>
            <a:r>
              <a:rPr lang="tr-TR" sz="2800" dirty="0" smtClean="0"/>
              <a:t> </a:t>
            </a:r>
            <a:r>
              <a:rPr lang="tr-TR" sz="2800" dirty="0" err="1"/>
              <a:t>might</a:t>
            </a:r>
            <a:r>
              <a:rPr lang="tr-TR" sz="2800" dirty="0"/>
              <a:t> </a:t>
            </a:r>
            <a:r>
              <a:rPr lang="tr-TR" sz="2800" dirty="0" smtClean="0"/>
              <a:t>be </a:t>
            </a:r>
            <a:r>
              <a:rPr lang="tr-TR" sz="2800" dirty="0" err="1" smtClean="0"/>
              <a:t>interesting</a:t>
            </a:r>
            <a:r>
              <a:rPr lang="tr-TR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consumers based on the </a:t>
            </a:r>
            <a:r>
              <a:rPr lang="en-US" sz="2800" dirty="0" smtClean="0"/>
              <a:t>pattern</a:t>
            </a:r>
            <a:r>
              <a:rPr lang="tr-TR" sz="2800" dirty="0" smtClean="0"/>
              <a:t> of </a:t>
            </a:r>
            <a:r>
              <a:rPr lang="tr-TR" sz="2800" dirty="0" err="1"/>
              <a:t>previous</a:t>
            </a:r>
            <a:r>
              <a:rPr lang="tr-TR" sz="2800" dirty="0"/>
              <a:t> </a:t>
            </a:r>
            <a:r>
              <a:rPr lang="tr-TR" sz="2800" dirty="0" err="1"/>
              <a:t>responses</a:t>
            </a:r>
            <a:r>
              <a:rPr lang="tr-TR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2492896"/>
            <a:ext cx="5814392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international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decision problem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and international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research</a:t>
            </a:r>
            <a:r>
              <a:rPr lang="tr-TR" sz="3200" b="1" dirty="0" smtClean="0">
                <a:solidFill>
                  <a:srgbClr val="00B050"/>
                </a:solidFill>
              </a:rPr>
              <a:t> problem</a:t>
            </a:r>
            <a:endParaRPr lang="tr-TR" sz="32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60648"/>
            <a:ext cx="8280920" cy="6001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international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decision </a:t>
            </a:r>
            <a:r>
              <a:rPr lang="en-US" sz="3200" b="1" dirty="0">
                <a:solidFill>
                  <a:srgbClr val="FF0000"/>
                </a:solidFill>
              </a:rPr>
              <a:t>problem </a:t>
            </a:r>
            <a:r>
              <a:rPr lang="en-US" sz="3200" dirty="0"/>
              <a:t>asks what the decision-maker needs to </a:t>
            </a:r>
            <a:r>
              <a:rPr lang="en-US" sz="3200" dirty="0" smtClean="0"/>
              <a:t>do,</a:t>
            </a:r>
            <a:r>
              <a:rPr lang="tr-TR" sz="3200" dirty="0" smtClean="0"/>
              <a:t> </a:t>
            </a:r>
            <a:r>
              <a:rPr lang="en-US" sz="3200" dirty="0" smtClean="0"/>
              <a:t>whereas</a:t>
            </a:r>
            <a:r>
              <a:rPr lang="tr-TR" sz="3200" dirty="0"/>
              <a:t> </a:t>
            </a: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0070C0"/>
                </a:solidFill>
              </a:rPr>
              <a:t>international</a:t>
            </a:r>
            <a:r>
              <a:rPr lang="tr-TR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research </a:t>
            </a:r>
            <a:r>
              <a:rPr lang="en-US" sz="3200" b="1" dirty="0">
                <a:solidFill>
                  <a:srgbClr val="0070C0"/>
                </a:solidFill>
              </a:rPr>
              <a:t>problem </a:t>
            </a:r>
            <a:r>
              <a:rPr lang="en-US" sz="3200" dirty="0"/>
              <a:t>asks what information is needed and how it </a:t>
            </a:r>
            <a:r>
              <a:rPr lang="en-US" sz="3200" dirty="0" smtClean="0"/>
              <a:t>can</a:t>
            </a:r>
            <a:r>
              <a:rPr lang="tr-TR" sz="3200" dirty="0" smtClean="0"/>
              <a:t> </a:t>
            </a:r>
            <a:r>
              <a:rPr lang="en-US" sz="3200" dirty="0" smtClean="0"/>
              <a:t>best </a:t>
            </a:r>
            <a:r>
              <a:rPr lang="en-US" sz="3200" dirty="0"/>
              <a:t>be </a:t>
            </a:r>
            <a:r>
              <a:rPr lang="en-US" sz="3200" dirty="0" smtClean="0"/>
              <a:t>obtained. </a:t>
            </a:r>
            <a:r>
              <a:rPr lang="en-US" sz="3200" dirty="0"/>
              <a:t>The </a:t>
            </a:r>
            <a:r>
              <a:rPr lang="en-US" sz="3200" dirty="0" smtClean="0"/>
              <a:t>international</a:t>
            </a:r>
            <a:r>
              <a:rPr lang="tr-TR" sz="3200" dirty="0" smtClean="0"/>
              <a:t> </a:t>
            </a:r>
            <a:r>
              <a:rPr lang="en-US" sz="3200" dirty="0" smtClean="0"/>
              <a:t>decision </a:t>
            </a:r>
            <a:r>
              <a:rPr lang="en-US" sz="3200" dirty="0"/>
              <a:t>problem is action oriented. </a:t>
            </a:r>
            <a:endParaRPr lang="tr-TR" sz="3200" dirty="0" smtClean="0"/>
          </a:p>
          <a:p>
            <a:pPr algn="just"/>
            <a:endParaRPr lang="tr-TR" sz="3200" dirty="0"/>
          </a:p>
          <a:p>
            <a:pPr algn="just"/>
            <a:r>
              <a:rPr lang="en-US" sz="3200" dirty="0" smtClean="0"/>
              <a:t>It </a:t>
            </a:r>
            <a:r>
              <a:rPr lang="en-US" sz="3200" dirty="0"/>
              <a:t>is </a:t>
            </a:r>
            <a:r>
              <a:rPr lang="en-US" sz="3200" dirty="0" smtClean="0"/>
              <a:t>concerned</a:t>
            </a:r>
            <a:r>
              <a:rPr lang="tr-TR" sz="3200" dirty="0" smtClean="0"/>
              <a:t> </a:t>
            </a:r>
            <a:r>
              <a:rPr lang="en-US" sz="3200" dirty="0" smtClean="0"/>
              <a:t>with </a:t>
            </a:r>
            <a:r>
              <a:rPr lang="en-US" sz="3200" dirty="0"/>
              <a:t>the possible actions the decision-maker can take. </a:t>
            </a:r>
            <a:r>
              <a:rPr lang="en-US" sz="3200" dirty="0" smtClean="0"/>
              <a:t>Should </a:t>
            </a:r>
            <a:r>
              <a:rPr lang="en-US" sz="3200" dirty="0"/>
              <a:t>the </a:t>
            </a:r>
            <a:r>
              <a:rPr lang="en-US" sz="3200" dirty="0" smtClean="0"/>
              <a:t>voters be</a:t>
            </a:r>
            <a:r>
              <a:rPr lang="tr-TR" sz="3200" dirty="0" smtClean="0"/>
              <a:t> </a:t>
            </a:r>
            <a:r>
              <a:rPr lang="en-US" sz="3200" dirty="0" smtClean="0"/>
              <a:t>segmented </a:t>
            </a:r>
            <a:r>
              <a:rPr lang="en-US" sz="3200" dirty="0"/>
              <a:t>differently? Should a new </a:t>
            </a:r>
            <a:r>
              <a:rPr lang="en-US" sz="3200" dirty="0" smtClean="0"/>
              <a:t>political slogan be </a:t>
            </a:r>
            <a:r>
              <a:rPr lang="en-US" sz="3200" dirty="0"/>
              <a:t>introduced? Should the </a:t>
            </a:r>
            <a:r>
              <a:rPr lang="en-US" sz="3200" dirty="0" smtClean="0"/>
              <a:t>propaganda budget </a:t>
            </a:r>
            <a:r>
              <a:rPr lang="en-US" sz="3200" dirty="0"/>
              <a:t>be increased?</a:t>
            </a:r>
            <a:endParaRPr lang="tr-T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052736"/>
            <a:ext cx="8136904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/>
              <a:t>In contrast, the </a:t>
            </a:r>
            <a:r>
              <a:rPr lang="en-US" sz="3600" dirty="0" smtClean="0"/>
              <a:t>international</a:t>
            </a:r>
            <a:r>
              <a:rPr lang="tr-TR" sz="3600" dirty="0" smtClean="0"/>
              <a:t> </a:t>
            </a:r>
            <a:r>
              <a:rPr lang="en-US" sz="3600" dirty="0" smtClean="0"/>
              <a:t>research </a:t>
            </a:r>
            <a:r>
              <a:rPr lang="en-US" sz="3600" dirty="0"/>
              <a:t>problem is information oriented. It </a:t>
            </a:r>
            <a:r>
              <a:rPr lang="en-US" sz="3600" dirty="0" smtClean="0"/>
              <a:t>involves</a:t>
            </a:r>
            <a:r>
              <a:rPr lang="tr-TR" sz="3600" dirty="0" smtClean="0"/>
              <a:t> </a:t>
            </a:r>
            <a:r>
              <a:rPr lang="en-US" sz="3600" dirty="0" smtClean="0"/>
              <a:t>determining </a:t>
            </a:r>
            <a:r>
              <a:rPr lang="en-US" sz="3600" dirty="0"/>
              <a:t>what information is needed and how that </a:t>
            </a:r>
            <a:r>
              <a:rPr lang="en-US" sz="3600" dirty="0" smtClean="0"/>
              <a:t>information</a:t>
            </a:r>
            <a:r>
              <a:rPr lang="tr-TR" sz="3600" dirty="0" smtClean="0"/>
              <a:t> </a:t>
            </a:r>
            <a:r>
              <a:rPr lang="en-US" sz="3600" dirty="0" smtClean="0"/>
              <a:t>can </a:t>
            </a:r>
            <a:r>
              <a:rPr lang="en-US" sz="3600" dirty="0"/>
              <a:t>be </a:t>
            </a:r>
            <a:r>
              <a:rPr lang="en-US" sz="3600" dirty="0" smtClean="0"/>
              <a:t>obtained</a:t>
            </a:r>
            <a:r>
              <a:rPr lang="tr-TR" sz="3600" dirty="0" smtClean="0"/>
              <a:t> </a:t>
            </a:r>
            <a:r>
              <a:rPr lang="en-US" sz="3600" dirty="0" smtClean="0"/>
              <a:t>effectively </a:t>
            </a:r>
            <a:r>
              <a:rPr lang="en-US" sz="3600" dirty="0"/>
              <a:t>and efficiently. </a:t>
            </a:r>
            <a:endParaRPr lang="tr-TR" sz="3600" dirty="0" smtClean="0"/>
          </a:p>
          <a:p>
            <a:pPr algn="just"/>
            <a:endParaRPr lang="tr-T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16632"/>
            <a:ext cx="80648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err="1">
                <a:solidFill>
                  <a:srgbClr val="7030A0"/>
                </a:solidFill>
              </a:rPr>
              <a:t>The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international</a:t>
            </a:r>
            <a:r>
              <a:rPr lang="tr-TR" sz="3600" b="1" dirty="0" smtClean="0">
                <a:solidFill>
                  <a:srgbClr val="7030A0"/>
                </a:solidFill>
              </a:rPr>
              <a:t> </a:t>
            </a:r>
            <a:r>
              <a:rPr lang="tr-TR" sz="3600" b="1" dirty="0" err="1" smtClean="0">
                <a:solidFill>
                  <a:srgbClr val="7030A0"/>
                </a:solidFill>
              </a:rPr>
              <a:t>research</a:t>
            </a:r>
            <a:r>
              <a:rPr lang="tr-TR" sz="3600" b="1" dirty="0" smtClean="0">
                <a:solidFill>
                  <a:srgbClr val="7030A0"/>
                </a:solidFill>
              </a:rPr>
              <a:t> </a:t>
            </a:r>
            <a:r>
              <a:rPr lang="tr-TR" sz="3600" b="1" dirty="0" err="1" smtClean="0">
                <a:solidFill>
                  <a:srgbClr val="7030A0"/>
                </a:solidFill>
              </a:rPr>
              <a:t>brief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endParaRPr lang="tr-TR" sz="3600" b="1" dirty="0" smtClean="0">
              <a:solidFill>
                <a:srgbClr val="7030A0"/>
              </a:solidFill>
            </a:endParaRPr>
          </a:p>
          <a:p>
            <a:pPr algn="ctr"/>
            <a:endParaRPr lang="tr-TR" sz="36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800" dirty="0" smtClean="0"/>
              <a:t>The international</a:t>
            </a:r>
            <a:r>
              <a:rPr lang="tr-TR" sz="2800" dirty="0" smtClean="0"/>
              <a:t> </a:t>
            </a:r>
            <a:r>
              <a:rPr lang="en-US" sz="2800" b="1" dirty="0" smtClean="0"/>
              <a:t>research </a:t>
            </a:r>
            <a:r>
              <a:rPr lang="en-US" sz="2800" b="1" dirty="0"/>
              <a:t>brief </a:t>
            </a:r>
            <a:r>
              <a:rPr lang="en-US" sz="2800" dirty="0"/>
              <a:t>is a document produced by the users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research findings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a piece of </a:t>
            </a:r>
            <a:r>
              <a:rPr lang="en-US" sz="2800" dirty="0" smtClean="0"/>
              <a:t>international</a:t>
            </a:r>
            <a:r>
              <a:rPr lang="tr-TR" sz="2800" dirty="0" smtClean="0"/>
              <a:t> </a:t>
            </a:r>
            <a:r>
              <a:rPr lang="en-US" sz="2800" dirty="0" smtClean="0"/>
              <a:t>research</a:t>
            </a:r>
            <a:r>
              <a:rPr lang="en-US" sz="2800" dirty="0"/>
              <a:t>. The brief may be used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communicate </a:t>
            </a:r>
            <a:r>
              <a:rPr lang="en-US" sz="2800" dirty="0"/>
              <a:t>the perceived requirements of </a:t>
            </a:r>
            <a:r>
              <a:rPr lang="en-US" sz="2800" dirty="0" smtClean="0"/>
              <a:t>an international</a:t>
            </a:r>
            <a:r>
              <a:rPr lang="tr-TR" sz="2800" dirty="0" smtClean="0"/>
              <a:t> </a:t>
            </a:r>
            <a:r>
              <a:rPr lang="en-US" sz="2800" dirty="0" smtClean="0"/>
              <a:t>research </a:t>
            </a:r>
            <a:r>
              <a:rPr lang="en-US" sz="2800" dirty="0"/>
              <a:t>project to </a:t>
            </a:r>
            <a:r>
              <a:rPr lang="en-US" sz="2800" dirty="0" smtClean="0"/>
              <a:t>external</a:t>
            </a:r>
            <a:r>
              <a:rPr lang="tr-TR" sz="2800" dirty="0" smtClean="0"/>
              <a:t> </a:t>
            </a:r>
            <a:r>
              <a:rPr lang="en-US" sz="2800" dirty="0" smtClean="0"/>
              <a:t>agencies </a:t>
            </a:r>
            <a:r>
              <a:rPr lang="en-US" sz="2800" dirty="0"/>
              <a:t>or internally within an </a:t>
            </a:r>
            <a:r>
              <a:rPr lang="en-US" sz="2800" dirty="0" err="1"/>
              <a:t>organisation</a:t>
            </a:r>
            <a:r>
              <a:rPr lang="en-US" sz="2800" dirty="0"/>
              <a:t> to </a:t>
            </a:r>
            <a:r>
              <a:rPr lang="en-US" sz="2800" dirty="0" smtClean="0"/>
              <a:t>international</a:t>
            </a:r>
            <a:r>
              <a:rPr lang="tr-TR" sz="2800" dirty="0" smtClean="0"/>
              <a:t> </a:t>
            </a:r>
            <a:r>
              <a:rPr lang="en-US" sz="2800" dirty="0" smtClean="0"/>
              <a:t>research </a:t>
            </a:r>
            <a:r>
              <a:rPr lang="en-US" sz="2800" dirty="0"/>
              <a:t>professionals.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It</a:t>
            </a:r>
            <a:r>
              <a:rPr lang="tr-TR" sz="2800" dirty="0" smtClean="0"/>
              <a:t> </a:t>
            </a:r>
            <a:r>
              <a:rPr lang="en-US" sz="2800" dirty="0" smtClean="0"/>
              <a:t>should </a:t>
            </a:r>
            <a:r>
              <a:rPr lang="en-US" sz="2800" dirty="0"/>
              <a:t>act as the first step for </a:t>
            </a:r>
            <a:r>
              <a:rPr lang="en-US" sz="2800" dirty="0" smtClean="0"/>
              <a:t>decision</a:t>
            </a:r>
            <a:r>
              <a:rPr lang="tr-TR" sz="2800" dirty="0" smtClean="0"/>
              <a:t> </a:t>
            </a:r>
            <a:r>
              <a:rPr lang="en-US" sz="2800" dirty="0" smtClean="0"/>
              <a:t>makers </a:t>
            </a:r>
            <a:r>
              <a:rPr lang="en-US" sz="2800" dirty="0"/>
              <a:t>to express the nature of </a:t>
            </a:r>
            <a:r>
              <a:rPr lang="en-US" sz="2800" dirty="0" smtClean="0"/>
              <a:t>an international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research problem as they </a:t>
            </a:r>
            <a:r>
              <a:rPr lang="en-US" sz="2800" dirty="0" smtClean="0"/>
              <a:t>see</a:t>
            </a:r>
            <a:r>
              <a:rPr lang="tr-TR" sz="2800" dirty="0" smtClean="0"/>
              <a:t> </a:t>
            </a:r>
            <a:r>
              <a:rPr lang="en-US" sz="2800" dirty="0" smtClean="0"/>
              <a:t>it</a:t>
            </a:r>
            <a:r>
              <a:rPr lang="en-US" sz="2800" dirty="0"/>
              <a:t>. This first step is vital in developing an </a:t>
            </a:r>
            <a:r>
              <a:rPr lang="en-US" sz="2800" dirty="0" smtClean="0"/>
              <a:t>agreement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an appropriate research approach.</a:t>
            </a:r>
            <a:endParaRPr lang="tr-T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C1EFE89-02C4-4176-8A2F-8A5FE365F1E4}" type="slidenum">
              <a:rPr lang="x-none"/>
              <a:pPr/>
              <a:t>54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Why define the Research Problem?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Defining your destination before beginning a journey.  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It determines, 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what you will do, 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how you will do it, and 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what you may achieve!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67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01AE2F-2A17-44F7-8B7D-576B27191C1D}" type="slidenum">
              <a:rPr lang="x-none"/>
              <a:pPr/>
              <a:t>55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Steps in defining research problems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33450" lvl="1" indent="-4762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Identify a broad topic</a:t>
            </a:r>
          </a:p>
          <a:p>
            <a:pPr marL="933450" lvl="1" indent="-4762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Identify a narrow topic within the broad topic</a:t>
            </a:r>
          </a:p>
          <a:p>
            <a:pPr marL="933450" lvl="1" indent="-4762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Raise questions </a:t>
            </a:r>
          </a:p>
          <a:p>
            <a:pPr marL="933450" lvl="1" indent="-4762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Formulate objectives </a:t>
            </a:r>
          </a:p>
          <a:p>
            <a:pPr marL="1333500" lvl="2" indent="-419100" eaLnBrk="1" hangingPunct="1"/>
            <a:r>
              <a:rPr lang="en-US" sz="2800" dirty="0" smtClean="0">
                <a:solidFill>
                  <a:srgbClr val="C00000"/>
                </a:solidFill>
              </a:rPr>
              <a:t>Use action-oriented words - To demonstrate; To evaluate; To measure…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53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7CF6E9-5E3A-4276-B144-7A72B0CBDA7F}" type="slidenum">
              <a:rPr lang="x-none"/>
              <a:pPr/>
              <a:t>56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Identifying Broad Topics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Think of the BIG PICTURE </a:t>
            </a:r>
          </a:p>
          <a:p>
            <a:pPr lvl="1" eaLnBrk="1" hangingPunct="1"/>
            <a:r>
              <a:rPr lang="en-US" sz="2400" dirty="0" smtClean="0">
                <a:solidFill>
                  <a:srgbClr val="C00000"/>
                </a:solidFill>
              </a:rPr>
              <a:t>What is the problem you are trying to solve?</a:t>
            </a:r>
          </a:p>
          <a:p>
            <a:pPr lvl="1" eaLnBrk="1" hangingPunct="1"/>
            <a:r>
              <a:rPr lang="en-US" sz="2400" dirty="0" smtClean="0">
                <a:solidFill>
                  <a:srgbClr val="C00000"/>
                </a:solidFill>
              </a:rPr>
              <a:t>Think of something you like to learn more about</a:t>
            </a:r>
          </a:p>
          <a:p>
            <a:pPr lvl="1" eaLnBrk="1" hangingPunct="1"/>
            <a:r>
              <a:rPr lang="en-US" sz="2400" dirty="0" smtClean="0">
                <a:solidFill>
                  <a:srgbClr val="C00000"/>
                </a:solidFill>
              </a:rPr>
              <a:t>Consult text books, journal or your supervisor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Pick one based on:</a:t>
            </a:r>
          </a:p>
          <a:p>
            <a:pPr lvl="1" eaLnBrk="1" hangingPunct="1"/>
            <a:r>
              <a:rPr lang="en-US" sz="2400" dirty="0" smtClean="0">
                <a:solidFill>
                  <a:srgbClr val="C00000"/>
                </a:solidFill>
              </a:rPr>
              <a:t>Interest and relevance</a:t>
            </a:r>
          </a:p>
          <a:p>
            <a:pPr lvl="1" eaLnBrk="1" hangingPunct="1"/>
            <a:r>
              <a:rPr lang="en-US" sz="2400" dirty="0" smtClean="0">
                <a:solidFill>
                  <a:srgbClr val="C00000"/>
                </a:solidFill>
              </a:rPr>
              <a:t>Magnitude of work involved</a:t>
            </a:r>
          </a:p>
          <a:p>
            <a:pPr lvl="1" eaLnBrk="1" hangingPunct="1"/>
            <a:r>
              <a:rPr lang="en-US" sz="2400" dirty="0" smtClean="0">
                <a:solidFill>
                  <a:srgbClr val="C00000"/>
                </a:solidFill>
              </a:rPr>
              <a:t>Level of expertise </a:t>
            </a:r>
          </a:p>
          <a:p>
            <a:pPr lvl="2" eaLnBrk="1" hangingPunct="1"/>
            <a:r>
              <a:rPr lang="en-US" sz="2400" dirty="0" smtClean="0">
                <a:solidFill>
                  <a:srgbClr val="C00000"/>
                </a:solidFill>
              </a:rPr>
              <a:t>yours and your advisors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44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9FCA74A-396D-4B1C-ADF5-F18BE112AFBB}" type="slidenum">
              <a:rPr lang="x-none"/>
              <a:pPr/>
              <a:t>57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of Broad Topics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Optimizing productivity of international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and </a:t>
            </a:r>
            <a:r>
              <a:rPr lang="tr-TR" sz="3200" dirty="0" err="1" smtClean="0">
                <a:solidFill>
                  <a:srgbClr val="C00000"/>
                </a:solidFill>
              </a:rPr>
              <a:t>human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resources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Ensuring </a:t>
            </a:r>
            <a:r>
              <a:rPr lang="tr-TR" sz="3200" dirty="0" err="1" smtClean="0">
                <a:solidFill>
                  <a:srgbClr val="C00000"/>
                </a:solidFill>
              </a:rPr>
              <a:t>Consumption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Safety &amp; Security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Sustaining</a:t>
            </a:r>
            <a:r>
              <a:rPr lang="en-US" sz="1100" b="1" dirty="0" smtClean="0">
                <a:solidFill>
                  <a:srgbClr val="C00000"/>
                </a:solidFill>
              </a:rPr>
              <a:t>(</a:t>
            </a:r>
            <a:r>
              <a:rPr lang="en-US" sz="1100" b="1" dirty="0" err="1" smtClean="0">
                <a:solidFill>
                  <a:srgbClr val="C00000"/>
                </a:solidFill>
              </a:rPr>
              <a:t>desteklenen</a:t>
            </a:r>
            <a:r>
              <a:rPr lang="en-US" sz="1100" b="1" dirty="0" smtClean="0">
                <a:solidFill>
                  <a:srgbClr val="C00000"/>
                </a:solidFill>
              </a:rPr>
              <a:t>)</a:t>
            </a:r>
            <a:r>
              <a:rPr lang="en-US" sz="3200" dirty="0" smtClean="0">
                <a:solidFill>
                  <a:srgbClr val="C00000"/>
                </a:solidFill>
              </a:rPr>
              <a:t>Agricultural &amp; Marine Environments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2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7E7E5A-4B62-432B-9B2E-CF0261084CDD}" type="slidenum">
              <a:rPr lang="x-none"/>
              <a:pPr/>
              <a:t>58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Broad Topic to Narrow Topic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Using promotion strategies to Optimize the productivity 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C00000"/>
                </a:solidFill>
              </a:rPr>
              <a:t>he affect of official </a:t>
            </a:r>
            <a:r>
              <a:rPr lang="en-US" sz="3200" dirty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rgbClr val="C00000"/>
                </a:solidFill>
              </a:rPr>
              <a:t>afety precautions </a:t>
            </a:r>
            <a:r>
              <a:rPr lang="en-US" sz="1100" dirty="0" smtClean="0">
                <a:solidFill>
                  <a:srgbClr val="C00000"/>
                </a:solidFill>
              </a:rPr>
              <a:t>(</a:t>
            </a:r>
            <a:r>
              <a:rPr lang="en-US" sz="1100" dirty="0" err="1" smtClean="0">
                <a:solidFill>
                  <a:srgbClr val="C00000"/>
                </a:solidFill>
              </a:rPr>
              <a:t>tedbir</a:t>
            </a:r>
            <a:r>
              <a:rPr lang="en-US" sz="1100" dirty="0" smtClean="0">
                <a:solidFill>
                  <a:srgbClr val="C00000"/>
                </a:solidFill>
              </a:rPr>
              <a:t>) </a:t>
            </a:r>
            <a:r>
              <a:rPr lang="en-US" sz="3200" dirty="0" smtClean="0">
                <a:solidFill>
                  <a:srgbClr val="C00000"/>
                </a:solidFill>
              </a:rPr>
              <a:t>on Food consumption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The direct effect of product design on sustaining agricultural &amp; Marine Environments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923236"/>
            <a:ext cx="6696744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/>
              <a:t>The Characteristics of Valuable Information</a:t>
            </a:r>
            <a:endParaRPr lang="tr-TR" sz="4800" dirty="0"/>
          </a:p>
        </p:txBody>
      </p:sp>
      <p:sp>
        <p:nvSpPr>
          <p:cNvPr id="3" name="Dikdörtgen 2"/>
          <p:cNvSpPr/>
          <p:nvPr/>
        </p:nvSpPr>
        <p:spPr>
          <a:xfrm>
            <a:off x="2051720" y="3305749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/>
              <a:t>Relevance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2047254" y="4005064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/>
              <a:t>Quality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2051720" y="465313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/>
              <a:t>Timeliness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2051720" y="5445224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/>
              <a:t>Completeness</a:t>
            </a:r>
            <a:endParaRPr lang="tr-TR" sz="2800" dirty="0"/>
          </a:p>
        </p:txBody>
      </p:sp>
      <p:pic>
        <p:nvPicPr>
          <p:cNvPr id="29698" name="Picture 2" descr="http://www.abazias.com/diamondblog/wp-content/uploads/2007/09/apollo_diamond_jewel_675612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20" y="2801506"/>
            <a:ext cx="4550780" cy="3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88640"/>
            <a:ext cx="647645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4000" b="1" dirty="0" err="1"/>
              <a:t>Research</a:t>
            </a:r>
            <a:r>
              <a:rPr lang="tr-TR" sz="4000" b="1" dirty="0"/>
              <a:t> </a:t>
            </a:r>
            <a:r>
              <a:rPr lang="tr-TR" sz="4000" b="1" dirty="0" err="1"/>
              <a:t>design</a:t>
            </a:r>
            <a:r>
              <a:rPr lang="tr-TR" sz="4000" b="1" dirty="0"/>
              <a:t> </a:t>
            </a:r>
            <a:r>
              <a:rPr lang="tr-TR" sz="4000" b="1" dirty="0" err="1"/>
              <a:t>definition</a:t>
            </a:r>
            <a:endParaRPr lang="tr-TR" sz="4000" b="1" dirty="0"/>
          </a:p>
        </p:txBody>
      </p:sp>
      <p:sp>
        <p:nvSpPr>
          <p:cNvPr id="3" name="Dikdörtgen 2"/>
          <p:cNvSpPr/>
          <p:nvPr/>
        </p:nvSpPr>
        <p:spPr>
          <a:xfrm>
            <a:off x="395536" y="836712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</a:t>
            </a:r>
            <a:r>
              <a:rPr lang="en-US" sz="2800" b="1" dirty="0"/>
              <a:t>research design </a:t>
            </a:r>
            <a:r>
              <a:rPr lang="en-US" sz="2800" dirty="0"/>
              <a:t>is a </a:t>
            </a:r>
            <a:r>
              <a:rPr lang="en-US" sz="2800" dirty="0" smtClean="0"/>
              <a:t>framework </a:t>
            </a:r>
            <a:r>
              <a:rPr lang="en-US" sz="2800" dirty="0"/>
              <a:t>for conducting </a:t>
            </a:r>
            <a:r>
              <a:rPr lang="en-US" sz="2800" dirty="0" smtClean="0"/>
              <a:t>an international research project</a:t>
            </a:r>
            <a:r>
              <a:rPr lang="en-US" sz="2800" dirty="0"/>
              <a:t>. It details the procedures necessary for obtaining the information needed </a:t>
            </a:r>
            <a:r>
              <a:rPr lang="en-US" sz="2800" dirty="0" smtClean="0"/>
              <a:t>to structure </a:t>
            </a:r>
            <a:r>
              <a:rPr lang="en-US" sz="2800" dirty="0"/>
              <a:t>or solve </a:t>
            </a:r>
            <a:r>
              <a:rPr lang="en-US" sz="2800" dirty="0" smtClean="0"/>
              <a:t>international research </a:t>
            </a:r>
            <a:r>
              <a:rPr lang="en-US" sz="2800" dirty="0"/>
              <a:t>problems.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Although </a:t>
            </a:r>
            <a:r>
              <a:rPr lang="en-US" sz="2800" dirty="0"/>
              <a:t>a broad approach to </a:t>
            </a:r>
            <a:r>
              <a:rPr lang="en-US" sz="2800" dirty="0" smtClean="0"/>
              <a:t>the problem </a:t>
            </a:r>
            <a:r>
              <a:rPr lang="en-US" sz="2800" dirty="0"/>
              <a:t>has already been developed, the research design specifies the details – </a:t>
            </a:r>
            <a:r>
              <a:rPr lang="en-US" sz="2800" dirty="0" smtClean="0"/>
              <a:t>the practical </a:t>
            </a:r>
            <a:r>
              <a:rPr lang="en-US" sz="2800" dirty="0"/>
              <a:t>aspects – of implementing that approach. A research design lays the </a:t>
            </a:r>
            <a:r>
              <a:rPr lang="en-US" sz="2800" dirty="0" smtClean="0"/>
              <a:t>foundation for </a:t>
            </a:r>
            <a:r>
              <a:rPr lang="en-US" sz="2800" dirty="0"/>
              <a:t>conducting </a:t>
            </a:r>
            <a:r>
              <a:rPr lang="en-US" sz="2800" dirty="0" smtClean="0"/>
              <a:t>the project</a:t>
            </a:r>
            <a:r>
              <a:rPr lang="en-US" sz="2800" dirty="0"/>
              <a:t>. A good research design will ensure that the </a:t>
            </a:r>
            <a:r>
              <a:rPr lang="en-US" sz="2800" dirty="0" smtClean="0"/>
              <a:t>international research </a:t>
            </a:r>
            <a:r>
              <a:rPr lang="en-US" sz="2800" dirty="0"/>
              <a:t>project is conducted effectively and efficiently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20625" y="261576"/>
            <a:ext cx="649087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600" b="1" dirty="0" err="1"/>
              <a:t>Research</a:t>
            </a:r>
            <a:r>
              <a:rPr lang="tr-TR" sz="3600" b="1" dirty="0"/>
              <a:t> </a:t>
            </a:r>
            <a:r>
              <a:rPr lang="tr-TR" sz="3600" b="1" dirty="0" err="1"/>
              <a:t>design</a:t>
            </a:r>
            <a:r>
              <a:rPr lang="tr-TR" sz="3600" b="1" dirty="0"/>
              <a:t> </a:t>
            </a:r>
            <a:r>
              <a:rPr lang="tr-TR" sz="3600" b="1" dirty="0" err="1"/>
              <a:t>classification</a:t>
            </a:r>
            <a:endParaRPr lang="tr-T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6840" r="37196" b="16070"/>
          <a:stretch/>
        </p:blipFill>
        <p:spPr bwMode="auto">
          <a:xfrm>
            <a:off x="611560" y="1052736"/>
            <a:ext cx="7848872" cy="548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4941168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uzunlamasına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9524" r="21913" b="9470"/>
          <a:stretch/>
        </p:blipFill>
        <p:spPr bwMode="auto">
          <a:xfrm>
            <a:off x="251520" y="188640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0527" y="441538"/>
            <a:ext cx="44680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600" dirty="0" err="1">
                <a:solidFill>
                  <a:srgbClr val="1ACEE6"/>
                </a:solidFill>
              </a:rPr>
              <a:t>Descriptive</a:t>
            </a:r>
            <a:r>
              <a:rPr lang="tr-TR" sz="3600" dirty="0">
                <a:solidFill>
                  <a:srgbClr val="1ACEE6"/>
                </a:solidFill>
              </a:rPr>
              <a:t> </a:t>
            </a:r>
            <a:r>
              <a:rPr lang="en-US" sz="3600" dirty="0" err="1">
                <a:solidFill>
                  <a:srgbClr val="1ACEE6"/>
                </a:solidFill>
              </a:rPr>
              <a:t>R</a:t>
            </a:r>
            <a:r>
              <a:rPr lang="tr-TR" sz="3600" dirty="0" err="1" smtClean="0">
                <a:solidFill>
                  <a:srgbClr val="1ACEE6"/>
                </a:solidFill>
              </a:rPr>
              <a:t>esearch</a:t>
            </a:r>
            <a:endParaRPr lang="tr-TR" sz="3600" dirty="0">
              <a:solidFill>
                <a:srgbClr val="1ACEE6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1772816"/>
            <a:ext cx="820891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is </a:t>
            </a:r>
            <a:r>
              <a:rPr lang="en-US" sz="2400" dirty="0"/>
              <a:t>to describe </a:t>
            </a:r>
            <a:r>
              <a:rPr lang="en-US" sz="2400" dirty="0" smtClean="0"/>
              <a:t>something, usually </a:t>
            </a:r>
            <a:r>
              <a:rPr lang="en-US" sz="2400" dirty="0"/>
              <a:t>market characteristics or functions</a:t>
            </a:r>
            <a:r>
              <a:rPr lang="en-US" sz="2400" dirty="0" smtClean="0"/>
              <a:t>. </a:t>
            </a:r>
            <a:r>
              <a:rPr lang="en-US" sz="2400" dirty="0"/>
              <a:t>A major difference </a:t>
            </a:r>
            <a:r>
              <a:rPr lang="en-US" sz="2400" dirty="0" smtClean="0"/>
              <a:t>between exploratory </a:t>
            </a:r>
            <a:r>
              <a:rPr lang="en-US" sz="2400" dirty="0"/>
              <a:t>and descriptive research is that </a:t>
            </a:r>
            <a:r>
              <a:rPr lang="en-US" sz="2400" dirty="0">
                <a:solidFill>
                  <a:srgbClr val="FF0000"/>
                </a:solidFill>
              </a:rPr>
              <a:t>descriptive research is </a:t>
            </a:r>
            <a:r>
              <a:rPr lang="en-US" sz="2400" dirty="0" err="1">
                <a:solidFill>
                  <a:srgbClr val="FF0000"/>
                </a:solidFill>
              </a:rPr>
              <a:t>characterised</a:t>
            </a:r>
            <a:r>
              <a:rPr lang="en-US" sz="2400" dirty="0">
                <a:solidFill>
                  <a:srgbClr val="FF0000"/>
                </a:solidFill>
              </a:rPr>
              <a:t> by </a:t>
            </a:r>
            <a:r>
              <a:rPr lang="en-US" sz="2400" dirty="0" smtClean="0">
                <a:solidFill>
                  <a:srgbClr val="FF0000"/>
                </a:solidFill>
              </a:rPr>
              <a:t>the prior </a:t>
            </a:r>
            <a:r>
              <a:rPr lang="en-US" sz="2400" dirty="0">
                <a:solidFill>
                  <a:srgbClr val="FF0000"/>
                </a:solidFill>
              </a:rPr>
              <a:t>formulation of specific research questions and hypotheses. </a:t>
            </a:r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Thus</a:t>
            </a:r>
            <a:r>
              <a:rPr lang="en-US" sz="2400" dirty="0"/>
              <a:t>, the </a:t>
            </a:r>
            <a:r>
              <a:rPr lang="en-US" sz="2400" dirty="0" smtClean="0"/>
              <a:t>information needed </a:t>
            </a:r>
            <a:r>
              <a:rPr lang="en-US" sz="2400" dirty="0"/>
              <a:t>is clearly defined. As a result, descriptive research is pre-planned </a:t>
            </a:r>
            <a:r>
              <a:rPr lang="en-US" sz="2400" dirty="0" smtClean="0"/>
              <a:t>and structured</a:t>
            </a:r>
            <a:r>
              <a:rPr lang="en-US" sz="2400" dirty="0"/>
              <a:t>. It is typically based </a:t>
            </a:r>
            <a:r>
              <a:rPr lang="en-US" sz="2400" dirty="0" smtClean="0"/>
              <a:t>on large </a:t>
            </a:r>
            <a:r>
              <a:rPr lang="en-US" sz="2400" dirty="0"/>
              <a:t>representative samples. A descriptive </a:t>
            </a:r>
            <a:r>
              <a:rPr lang="en-US" sz="2400" dirty="0" smtClean="0"/>
              <a:t>research design </a:t>
            </a:r>
            <a:r>
              <a:rPr lang="en-US" sz="2400" dirty="0"/>
              <a:t>specifies the methods for selecting the sources of information and for </a:t>
            </a:r>
            <a:r>
              <a:rPr lang="en-US" sz="2400" dirty="0" smtClean="0"/>
              <a:t>collecting </a:t>
            </a:r>
            <a:r>
              <a:rPr lang="tr-TR" sz="2400" dirty="0" smtClean="0"/>
              <a:t>data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those</a:t>
            </a:r>
            <a:r>
              <a:rPr lang="tr-TR" sz="2400" dirty="0"/>
              <a:t> </a:t>
            </a:r>
            <a:r>
              <a:rPr lang="tr-TR" sz="2400" dirty="0" err="1"/>
              <a:t>sources</a:t>
            </a:r>
            <a:r>
              <a:rPr lang="tr-TR" sz="2400" dirty="0"/>
              <a:t>.</a:t>
            </a:r>
          </a:p>
        </p:txBody>
      </p:sp>
      <p:pic>
        <p:nvPicPr>
          <p:cNvPr id="13314" name="Picture 2" descr="http://languagearts.pppst.com/la_essay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74" y="-6653"/>
            <a:ext cx="3775262" cy="17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1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60648"/>
            <a:ext cx="8136904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Examples of descriptive studies in </a:t>
            </a:r>
            <a:r>
              <a:rPr lang="en-US" sz="2800" b="1" dirty="0" smtClean="0">
                <a:solidFill>
                  <a:srgbClr val="C00000"/>
                </a:solidFill>
              </a:rPr>
              <a:t>international research </a:t>
            </a:r>
            <a:r>
              <a:rPr lang="en-US" sz="2800" b="1" dirty="0">
                <a:solidFill>
                  <a:srgbClr val="C00000"/>
                </a:solidFill>
              </a:rPr>
              <a:t>are as follows:</a:t>
            </a:r>
          </a:p>
          <a:p>
            <a:pPr algn="just"/>
            <a:r>
              <a:rPr lang="en-US" sz="2400" dirty="0"/>
              <a:t>■ </a:t>
            </a:r>
            <a:r>
              <a:rPr lang="en-US" sz="2400" dirty="0" smtClean="0"/>
              <a:t>international studies </a:t>
            </a:r>
            <a:r>
              <a:rPr lang="en-US" sz="2400" dirty="0"/>
              <a:t>describing the size of the </a:t>
            </a:r>
            <a:r>
              <a:rPr lang="en-US" sz="2400" dirty="0" smtClean="0"/>
              <a:t>voter, or the political parties, availability </a:t>
            </a:r>
            <a:r>
              <a:rPr lang="en-US" sz="2400" dirty="0"/>
              <a:t>of </a:t>
            </a:r>
            <a:r>
              <a:rPr lang="en-US" sz="2400" dirty="0" smtClean="0"/>
              <a:t>political distributors</a:t>
            </a:r>
            <a:r>
              <a:rPr lang="en-US" sz="2400" dirty="0"/>
              <a:t>, and consumer </a:t>
            </a:r>
            <a:r>
              <a:rPr lang="en-US" sz="2400" dirty="0" smtClean="0"/>
              <a:t>profiles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■ Market share studies determining the proportion of total sales received by a </a:t>
            </a:r>
            <a:r>
              <a:rPr lang="en-US" sz="2400" dirty="0" smtClean="0"/>
              <a:t>company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err="1" smtClean="0"/>
              <a:t>competitors</a:t>
            </a:r>
            <a:endParaRPr lang="en-US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■ </a:t>
            </a:r>
            <a:r>
              <a:rPr lang="en-US" sz="2400" dirty="0" smtClean="0"/>
              <a:t>voting analysis </a:t>
            </a:r>
            <a:r>
              <a:rPr lang="en-US" sz="2400" dirty="0"/>
              <a:t>studies describing </a:t>
            </a:r>
            <a:r>
              <a:rPr lang="en-US" sz="2400" dirty="0" smtClean="0"/>
              <a:t>voting by geographic region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endParaRPr lang="en-US" sz="2400" dirty="0"/>
          </a:p>
          <a:p>
            <a:pPr algn="just"/>
            <a:r>
              <a:rPr lang="en-US" sz="2400" dirty="0" smtClean="0"/>
              <a:t>■ </a:t>
            </a:r>
            <a:r>
              <a:rPr lang="en-US" sz="2400" dirty="0"/>
              <a:t>Product usage studies describing consumption </a:t>
            </a:r>
            <a:r>
              <a:rPr lang="en-US" sz="2400" dirty="0" smtClean="0"/>
              <a:t>patterns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■ Distribution studies determining traffic flow patterns and the number and </a:t>
            </a:r>
            <a:r>
              <a:rPr lang="en-US" sz="2400" dirty="0" smtClean="0"/>
              <a:t>location </a:t>
            </a:r>
            <a:r>
              <a:rPr lang="tr-TR" sz="2400" dirty="0" smtClean="0"/>
              <a:t>of </a:t>
            </a:r>
            <a:r>
              <a:rPr lang="tr-TR" sz="2400" dirty="0" err="1"/>
              <a:t>distributors</a:t>
            </a:r>
            <a:endParaRPr lang="tr-T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27984" y="548680"/>
            <a:ext cx="381642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000" dirty="0" err="1">
                <a:solidFill>
                  <a:srgbClr val="FFFF00"/>
                </a:solidFill>
              </a:rPr>
              <a:t>Causal</a:t>
            </a:r>
            <a:r>
              <a:rPr lang="tr-TR" sz="4000" dirty="0">
                <a:solidFill>
                  <a:srgbClr val="FFFF00"/>
                </a:solidFill>
              </a:rPr>
              <a:t> </a:t>
            </a:r>
            <a:r>
              <a:rPr lang="tr-TR" sz="4000" dirty="0" err="1">
                <a:solidFill>
                  <a:srgbClr val="FFFF00"/>
                </a:solidFill>
              </a:rPr>
              <a:t>research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2433077"/>
            <a:ext cx="828092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is used to obtain evidence of cause-and-effect (causal) </a:t>
            </a:r>
            <a:r>
              <a:rPr lang="en-US" sz="2800" dirty="0" smtClean="0"/>
              <a:t>relationships. Marketing </a:t>
            </a:r>
            <a:r>
              <a:rPr lang="en-US" sz="2800" dirty="0"/>
              <a:t>managers continually make decisions based on assumed causal </a:t>
            </a:r>
            <a:r>
              <a:rPr lang="en-US" sz="2800" dirty="0" smtClean="0"/>
              <a:t>relationships.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These </a:t>
            </a:r>
            <a:r>
              <a:rPr lang="en-US" sz="2800" dirty="0"/>
              <a:t>assumptions may not be justifiable, and the validity of the </a:t>
            </a:r>
            <a:r>
              <a:rPr lang="en-US" sz="2800" dirty="0" smtClean="0"/>
              <a:t>causal relationships </a:t>
            </a:r>
            <a:r>
              <a:rPr lang="en-US" sz="2800" dirty="0"/>
              <a:t>should be examined via formal </a:t>
            </a:r>
            <a:r>
              <a:rPr lang="en-US" sz="2800" dirty="0" smtClean="0"/>
              <a:t>research.</a:t>
            </a:r>
            <a:endParaRPr lang="tr-TR" sz="2800" dirty="0"/>
          </a:p>
        </p:txBody>
      </p:sp>
      <p:pic>
        <p:nvPicPr>
          <p:cNvPr id="14338" name="Picture 2" descr="http://www.kitapambari.com/u/kitapambari/img/c/i/b/ibn-rusd-de-nedensellik201209232309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8"/>
            <a:ext cx="1589162" cy="22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764704"/>
            <a:ext cx="539282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/>
              <a:t>DEGREES OF CAUSALITY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2129847" y="2060848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“</a:t>
            </a:r>
            <a:r>
              <a:rPr lang="tr-TR" sz="3200" dirty="0" err="1">
                <a:solidFill>
                  <a:srgbClr val="FF0000"/>
                </a:solidFill>
              </a:rPr>
              <a:t>smoking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causes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cancer</a:t>
            </a:r>
            <a:r>
              <a:rPr lang="tr-TR" sz="3200" dirty="0">
                <a:solidFill>
                  <a:srgbClr val="FF0000"/>
                </a:solidFill>
              </a:rPr>
              <a:t>.”</a:t>
            </a:r>
          </a:p>
        </p:txBody>
      </p:sp>
      <p:pic>
        <p:nvPicPr>
          <p:cNvPr id="1026" name="Picture 2" descr="smoking cancer photo: lung cancer lung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04" y="3068960"/>
            <a:ext cx="43896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92643" y="4391816"/>
            <a:ext cx="187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Lungs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37628"/>
            <a:ext cx="122413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Cause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340768"/>
            <a:ext cx="122413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Effect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1403648" y="1799238"/>
            <a:ext cx="1512168" cy="40562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6444208" y="1602378"/>
            <a:ext cx="1224136" cy="60248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65</a:t>
            </a:fld>
            <a:endParaRPr lang="tr-T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25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556792"/>
            <a:ext cx="82809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Absolute causality </a:t>
            </a:r>
            <a:endParaRPr lang="tr-TR" sz="3200" b="1" dirty="0" smtClean="0">
              <a:solidFill>
                <a:srgbClr val="0070C0"/>
              </a:solidFill>
            </a:endParaRPr>
          </a:p>
          <a:p>
            <a:endParaRPr lang="tr-TR" b="1" dirty="0"/>
          </a:p>
          <a:p>
            <a:pPr algn="just"/>
            <a:r>
              <a:rPr lang="en-US" sz="2800" dirty="0" smtClean="0"/>
              <a:t>means </a:t>
            </a:r>
            <a:r>
              <a:rPr lang="en-US" sz="2800" dirty="0"/>
              <a:t>the cause is necessary and sufficient to bring about the effect. Thus, </a:t>
            </a:r>
            <a:r>
              <a:rPr lang="en-US" sz="2800" dirty="0" smtClean="0"/>
              <a:t>if</a:t>
            </a:r>
            <a:r>
              <a:rPr lang="tr-TR" sz="2800" dirty="0" smtClean="0"/>
              <a:t> </a:t>
            </a:r>
            <a:r>
              <a:rPr lang="en-US" sz="2800" dirty="0" smtClean="0"/>
              <a:t>we </a:t>
            </a:r>
            <a:r>
              <a:rPr lang="en-US" sz="2800" dirty="0"/>
              <a:t>find only one smoker who does not </a:t>
            </a:r>
            <a:r>
              <a:rPr lang="en-US" sz="2800" dirty="0" smtClean="0"/>
              <a:t>eventually</a:t>
            </a:r>
            <a:r>
              <a:rPr lang="tr-TR" sz="2800" dirty="0" smtClean="0"/>
              <a:t> </a:t>
            </a:r>
            <a:r>
              <a:rPr lang="tr-TR" sz="1100" dirty="0" smtClean="0"/>
              <a:t>(sonuçta)</a:t>
            </a:r>
            <a:r>
              <a:rPr lang="en-US" sz="1100" dirty="0" smtClean="0"/>
              <a:t> </a:t>
            </a:r>
            <a:r>
              <a:rPr lang="en-US" sz="2800" dirty="0"/>
              <a:t>get cancer, the claim is </a:t>
            </a:r>
            <a:r>
              <a:rPr lang="en-US" sz="2800" dirty="0" smtClean="0"/>
              <a:t>false.</a:t>
            </a:r>
            <a:r>
              <a:rPr lang="tr-TR" sz="2800" dirty="0" smtClean="0"/>
              <a:t> </a:t>
            </a:r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Although this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 very strong </a:t>
            </a:r>
            <a:r>
              <a:rPr lang="en-US" sz="2800" dirty="0" smtClean="0"/>
              <a:t>inference</a:t>
            </a:r>
            <a:r>
              <a:rPr lang="tr-TR" sz="2800" dirty="0" smtClean="0"/>
              <a:t> </a:t>
            </a:r>
            <a:r>
              <a:rPr lang="tr-TR" sz="1100" dirty="0" smtClean="0"/>
              <a:t>(sonuç çıkarma)</a:t>
            </a:r>
            <a:r>
              <a:rPr lang="en-US" sz="2800" dirty="0" smtClean="0"/>
              <a:t>, </a:t>
            </a:r>
            <a:r>
              <a:rPr lang="en-US" sz="2800" dirty="0"/>
              <a:t>it is impractical to think that we </a:t>
            </a:r>
            <a:r>
              <a:rPr lang="en-US" sz="2800" dirty="0" smtClean="0"/>
              <a:t>can</a:t>
            </a:r>
            <a:r>
              <a:rPr lang="tr-TR" sz="2800" dirty="0" smtClean="0"/>
              <a:t> </a:t>
            </a:r>
            <a:r>
              <a:rPr lang="en-US" sz="2800" dirty="0" smtClean="0"/>
              <a:t>establish </a:t>
            </a:r>
            <a:r>
              <a:rPr lang="en-US" sz="2800" dirty="0"/>
              <a:t>absolute causality in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behavioral</a:t>
            </a:r>
            <a:r>
              <a:rPr lang="tr-TR" sz="2800" dirty="0" smtClean="0"/>
              <a:t> </a:t>
            </a:r>
            <a:r>
              <a:rPr lang="tr-TR" sz="2800" dirty="0" err="1"/>
              <a:t>sciences</a:t>
            </a:r>
            <a:r>
              <a:rPr lang="tr-TR" sz="2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4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97346"/>
            <a:ext cx="8280920" cy="64017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Conditional causality </a:t>
            </a:r>
            <a:endParaRPr lang="tr-TR" sz="3200" b="1" dirty="0" smtClean="0">
              <a:solidFill>
                <a:srgbClr val="0070C0"/>
              </a:solidFill>
            </a:endParaRPr>
          </a:p>
          <a:p>
            <a:endParaRPr lang="tr-TR" b="1" dirty="0"/>
          </a:p>
          <a:p>
            <a:pPr algn="just"/>
            <a:r>
              <a:rPr lang="en-US" sz="2400" dirty="0" smtClean="0"/>
              <a:t>means </a:t>
            </a:r>
            <a:r>
              <a:rPr lang="en-US" sz="2400" dirty="0"/>
              <a:t>that a cause is necessary but not </a:t>
            </a:r>
            <a:r>
              <a:rPr lang="en-US" sz="2400" dirty="0" smtClean="0"/>
              <a:t>sufficient</a:t>
            </a:r>
            <a:r>
              <a:rPr lang="tr-TR" sz="2400" dirty="0" smtClean="0"/>
              <a:t> </a:t>
            </a:r>
            <a:r>
              <a:rPr lang="tr-TR" sz="1100" dirty="0" smtClean="0"/>
              <a:t>(yeterli)</a:t>
            </a:r>
            <a:r>
              <a:rPr lang="en-US" sz="1100" dirty="0" smtClean="0"/>
              <a:t> </a:t>
            </a:r>
            <a:r>
              <a:rPr lang="en-US" sz="2400" dirty="0"/>
              <a:t>to bring about </a:t>
            </a:r>
            <a:r>
              <a:rPr lang="en-US" sz="2400" dirty="0" smtClean="0"/>
              <a:t>an</a:t>
            </a:r>
            <a:r>
              <a:rPr lang="tr-TR" sz="2400" dirty="0" smtClean="0"/>
              <a:t> </a:t>
            </a:r>
            <a:r>
              <a:rPr lang="en-US" sz="2400" dirty="0" smtClean="0"/>
              <a:t>effect</a:t>
            </a:r>
            <a:r>
              <a:rPr lang="en-US" sz="2400" dirty="0"/>
              <a:t>. This is a weaker causal inference. One way to think about conditional causality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that </a:t>
            </a:r>
            <a:r>
              <a:rPr lang="en-US" sz="2400" b="1" dirty="0" smtClean="0">
                <a:solidFill>
                  <a:srgbClr val="FFC000"/>
                </a:solidFill>
              </a:rPr>
              <a:t>the</a:t>
            </a:r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cause </a:t>
            </a:r>
            <a:r>
              <a:rPr lang="en-US" sz="2400" b="1" dirty="0">
                <a:solidFill>
                  <a:srgbClr val="FFC000"/>
                </a:solidFill>
              </a:rPr>
              <a:t>can bring about the effect, but it cannot do so alone</a:t>
            </a:r>
            <a:r>
              <a:rPr lang="en-US" sz="2400" dirty="0"/>
              <a:t>. If other conditions are right, the </a:t>
            </a:r>
            <a:r>
              <a:rPr lang="en-US" sz="2400" dirty="0" smtClean="0"/>
              <a:t>cause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bring about the effect. We know there </a:t>
            </a:r>
            <a:r>
              <a:rPr lang="en-US" sz="2400" dirty="0" smtClean="0"/>
              <a:t>are</a:t>
            </a:r>
            <a:r>
              <a:rPr lang="tr-TR" sz="2400" dirty="0" smtClean="0"/>
              <a:t> </a:t>
            </a:r>
            <a:r>
              <a:rPr lang="en-US" sz="2400" dirty="0" smtClean="0"/>
              <a:t>other </a:t>
            </a:r>
            <a:r>
              <a:rPr lang="en-US" sz="2400" dirty="0"/>
              <a:t>medical factors that contribute to cancer.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instance</a:t>
            </a:r>
            <a:r>
              <a:rPr lang="en-US" sz="2400" b="1" dirty="0">
                <a:solidFill>
                  <a:srgbClr val="00B050"/>
                </a:solidFill>
              </a:rPr>
              <a:t>, genetics, lifestyle, and diet are also </a:t>
            </a:r>
            <a:r>
              <a:rPr lang="en-US" sz="2400" b="1" dirty="0" smtClean="0">
                <a:solidFill>
                  <a:srgbClr val="00B050"/>
                </a:solidFill>
              </a:rPr>
              <a:t>reasonable causes </a:t>
            </a:r>
            <a:r>
              <a:rPr lang="en-US" sz="2400" b="1" dirty="0">
                <a:solidFill>
                  <a:srgbClr val="00B050"/>
                </a:solidFill>
              </a:rPr>
              <a:t>of cancer</a:t>
            </a:r>
            <a:r>
              <a:rPr lang="en-US" sz="2400" dirty="0"/>
              <a:t>. Thus, if one smokes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a genetic disposition, diet, and lifestyle that promote cancer, smoking could </a:t>
            </a:r>
            <a:r>
              <a:rPr lang="en-US" sz="2400" dirty="0" smtClean="0"/>
              <a:t>be</a:t>
            </a:r>
            <a:r>
              <a:rPr lang="tr-TR" sz="2400" dirty="0" smtClean="0"/>
              <a:t> </a:t>
            </a:r>
            <a:r>
              <a:rPr lang="en-US" sz="2400" dirty="0" smtClean="0"/>
              <a:t>considered a</a:t>
            </a:r>
            <a:r>
              <a:rPr lang="tr-TR" sz="2400" dirty="0" smtClean="0"/>
              <a:t> </a:t>
            </a:r>
            <a:r>
              <a:rPr lang="en-US" sz="2400" dirty="0" smtClean="0"/>
              <a:t>conditional </a:t>
            </a:r>
            <a:r>
              <a:rPr lang="en-US" sz="2400" dirty="0"/>
              <a:t>cause of cancer. However, if we can find someone </a:t>
            </a:r>
            <a:r>
              <a:rPr lang="en-US" sz="2400" dirty="0" smtClean="0"/>
              <a:t>who</a:t>
            </a:r>
            <a:r>
              <a:rPr lang="tr-TR" sz="2400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contracted cancer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never </a:t>
            </a:r>
            <a:r>
              <a:rPr lang="en-US" sz="2400" dirty="0"/>
              <a:t>smoked, the causal inference would be proven wrong.</a:t>
            </a:r>
            <a:endParaRPr lang="tr-T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1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1196752"/>
            <a:ext cx="393248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4000" b="1" dirty="0"/>
              <a:t>EXPERIMENTS</a:t>
            </a:r>
            <a:endParaRPr lang="tr-TR" sz="40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2564904"/>
            <a:ext cx="8496944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An </a:t>
            </a:r>
            <a:r>
              <a:rPr lang="en-US" sz="2800" b="1" dirty="0"/>
              <a:t>experiment</a:t>
            </a:r>
            <a:r>
              <a:rPr lang="en-US" sz="2800" dirty="0"/>
              <a:t> is an orderly procedure carried out with the goal of </a:t>
            </a:r>
            <a:r>
              <a:rPr lang="en-US" sz="2800" dirty="0" smtClean="0"/>
              <a:t>verifying</a:t>
            </a:r>
            <a:r>
              <a:rPr lang="en-US" sz="1100" dirty="0" smtClean="0"/>
              <a:t>(</a:t>
            </a:r>
            <a:r>
              <a:rPr lang="en-US" sz="1100" dirty="0" err="1" smtClean="0"/>
              <a:t>doğruluma</a:t>
            </a:r>
            <a:r>
              <a:rPr lang="en-US" sz="1100" dirty="0" smtClean="0"/>
              <a:t>)</a:t>
            </a:r>
            <a:r>
              <a:rPr lang="en-US" sz="2800" dirty="0" smtClean="0"/>
              <a:t>, refuting</a:t>
            </a:r>
            <a:r>
              <a:rPr lang="en-US" sz="1100" dirty="0" smtClean="0"/>
              <a:t>(</a:t>
            </a:r>
            <a:r>
              <a:rPr lang="en-US" sz="1100" dirty="0" err="1" smtClean="0"/>
              <a:t>çürütme</a:t>
            </a:r>
            <a:r>
              <a:rPr lang="en-US" sz="1100" dirty="0" smtClean="0"/>
              <a:t>)</a:t>
            </a:r>
            <a:r>
              <a:rPr lang="en-US" sz="2800" dirty="0" smtClean="0"/>
              <a:t>, </a:t>
            </a:r>
            <a:r>
              <a:rPr lang="en-US" sz="2800" dirty="0"/>
              <a:t>or establishing the validity of a </a:t>
            </a:r>
            <a:r>
              <a:rPr lang="en-US" sz="2800" dirty="0">
                <a:hlinkClick r:id="rId2" tooltip="Hypothesis"/>
              </a:rPr>
              <a:t>hypothesis</a:t>
            </a:r>
            <a:r>
              <a:rPr lang="en-US" sz="2800" dirty="0"/>
              <a:t>. Experiments provide insight into </a:t>
            </a:r>
            <a:r>
              <a:rPr lang="en-US" sz="2800" dirty="0">
                <a:hlinkClick r:id="rId3" tooltip="Causality"/>
              </a:rPr>
              <a:t>cause-and-effect</a:t>
            </a:r>
            <a:r>
              <a:rPr lang="en-US" sz="2800" dirty="0"/>
              <a:t> by demonstrating what outcome occurs when a particular factor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manipulated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Experiments </a:t>
            </a:r>
            <a:r>
              <a:rPr lang="en-US" sz="2800" dirty="0"/>
              <a:t>vary greatly in their goal and scale, but always rely on repeatable procedure and logical analysis of the results</a:t>
            </a:r>
            <a:endParaRPr lang="tr-TR" sz="2800" dirty="0"/>
          </a:p>
        </p:txBody>
      </p:sp>
      <p:pic>
        <p:nvPicPr>
          <p:cNvPr id="15362" name="Picture 2" descr="http://t2.gstatic.com/images?q=tbn:ANd9GcTMGJKupmv3GFBsvke7eQt3nVTWjeNLh2E-PWHp8sDUFyBmFhG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10" y="-243408"/>
            <a:ext cx="253979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11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59832" y="404664"/>
            <a:ext cx="309634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err="1"/>
              <a:t>Relevance</a:t>
            </a:r>
            <a:endParaRPr lang="tr-TR" sz="4800" dirty="0"/>
          </a:p>
        </p:txBody>
      </p:sp>
      <p:sp>
        <p:nvSpPr>
          <p:cNvPr id="3" name="Dikdörtgen 2"/>
          <p:cNvSpPr/>
          <p:nvPr/>
        </p:nvSpPr>
        <p:spPr>
          <a:xfrm>
            <a:off x="359532" y="170080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Relevance</a:t>
            </a:r>
            <a:r>
              <a:rPr lang="tr-TR" sz="2800" b="1" dirty="0" smtClean="0"/>
              <a:t> </a:t>
            </a:r>
            <a:r>
              <a:rPr lang="tr-TR" sz="1100" b="1" dirty="0" smtClean="0"/>
              <a:t>(ilişki)</a:t>
            </a:r>
            <a:r>
              <a:rPr lang="en-US" sz="1100" b="1" dirty="0" smtClean="0"/>
              <a:t> </a:t>
            </a:r>
            <a:r>
              <a:rPr lang="en-US" sz="2800" dirty="0"/>
              <a:t>is the characteristics of data reflecting how </a:t>
            </a:r>
            <a:r>
              <a:rPr lang="en-US" sz="2800" dirty="0" smtClean="0"/>
              <a:t>pertinent</a:t>
            </a:r>
            <a:r>
              <a:rPr lang="tr-TR" sz="2800" dirty="0" smtClean="0"/>
              <a:t> </a:t>
            </a:r>
            <a:r>
              <a:rPr lang="tr-TR" sz="1100" dirty="0" smtClean="0"/>
              <a:t>(ilgili)</a:t>
            </a:r>
            <a:r>
              <a:rPr lang="en-US" sz="1100" dirty="0" smtClean="0"/>
              <a:t> </a:t>
            </a:r>
            <a:r>
              <a:rPr lang="en-US" sz="2800" dirty="0"/>
              <a:t>these particular facts are to the </a:t>
            </a:r>
            <a:r>
              <a:rPr lang="en-US" sz="2800" dirty="0" smtClean="0"/>
              <a:t>political situation</a:t>
            </a:r>
            <a:r>
              <a:rPr lang="tr-TR" sz="2800" dirty="0" smtClean="0"/>
              <a:t> </a:t>
            </a:r>
            <a:r>
              <a:rPr lang="en-US" sz="2800" dirty="0" smtClean="0"/>
              <a:t>at </a:t>
            </a:r>
            <a:r>
              <a:rPr lang="en-US" sz="2800" dirty="0"/>
              <a:t>hand. </a:t>
            </a:r>
            <a:endParaRPr lang="en-US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Relevant </a:t>
            </a:r>
            <a:r>
              <a:rPr lang="en-US" sz="2800" dirty="0"/>
              <a:t>data are </a:t>
            </a:r>
            <a:r>
              <a:rPr lang="en-US" sz="2800" dirty="0" smtClean="0"/>
              <a:t>facts</a:t>
            </a:r>
            <a:r>
              <a:rPr lang="tr-TR" sz="2800" dirty="0" smtClean="0"/>
              <a:t> </a:t>
            </a:r>
            <a:r>
              <a:rPr lang="en-US" sz="2800" dirty="0" smtClean="0"/>
              <a:t>about </a:t>
            </a:r>
            <a:r>
              <a:rPr lang="en-US" sz="2800" dirty="0"/>
              <a:t>things that can be changed, and if they are changed, it will materially </a:t>
            </a:r>
            <a:r>
              <a:rPr lang="en-US" sz="2800" dirty="0" smtClean="0"/>
              <a:t>alter</a:t>
            </a:r>
            <a:r>
              <a:rPr lang="en-US" sz="1100" b="1" dirty="0" smtClean="0"/>
              <a:t>(</a:t>
            </a:r>
            <a:r>
              <a:rPr lang="en-US" sz="1100" b="1" dirty="0" err="1" smtClean="0"/>
              <a:t>değiştirmek</a:t>
            </a:r>
            <a:r>
              <a:rPr lang="en-US" sz="1100" b="1" dirty="0"/>
              <a:t>)</a:t>
            </a:r>
            <a:r>
              <a:rPr lang="tr-TR" sz="11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situation.</a:t>
            </a: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>
            <a:off x="755576" y="676146"/>
            <a:ext cx="2016224" cy="232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ol Ok 4"/>
          <p:cNvSpPr/>
          <p:nvPr/>
        </p:nvSpPr>
        <p:spPr>
          <a:xfrm>
            <a:off x="6516216" y="692696"/>
            <a:ext cx="2016224" cy="232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86862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international </a:t>
            </a:r>
            <a:r>
              <a:rPr lang="en-US" sz="3200" i="1" dirty="0">
                <a:solidFill>
                  <a:srgbClr val="FFC000"/>
                </a:solidFill>
              </a:rPr>
              <a:t>experiments </a:t>
            </a:r>
            <a:endParaRPr lang="tr-TR" sz="3200" i="1" dirty="0" smtClean="0">
              <a:solidFill>
                <a:srgbClr val="FFC000"/>
              </a:solidFill>
            </a:endParaRPr>
          </a:p>
          <a:p>
            <a:pPr algn="just"/>
            <a:r>
              <a:rPr lang="en-US" sz="3200" dirty="0" smtClean="0"/>
              <a:t>hold </a:t>
            </a:r>
            <a:r>
              <a:rPr lang="en-US" sz="3200" dirty="0"/>
              <a:t>the greatest potential for establishing cause-and-effect relationships. </a:t>
            </a:r>
            <a:r>
              <a:rPr lang="en-US" sz="3200" dirty="0" smtClean="0"/>
              <a:t>An</a:t>
            </a:r>
            <a:r>
              <a:rPr lang="tr-TR" sz="3200" dirty="0" smtClean="0"/>
              <a:t> </a:t>
            </a:r>
            <a:r>
              <a:rPr lang="en-US" sz="3200" b="1" dirty="0" smtClean="0"/>
              <a:t>experiment </a:t>
            </a:r>
            <a:r>
              <a:rPr lang="en-US" sz="3200" dirty="0"/>
              <a:t>is a carefully controlled study in which the researcher manipulates a proposed </a:t>
            </a:r>
            <a:r>
              <a:rPr lang="en-US" sz="3200" dirty="0" smtClean="0"/>
              <a:t>cause</a:t>
            </a:r>
            <a:r>
              <a:rPr lang="tr-TR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observes any </a:t>
            </a:r>
            <a:r>
              <a:rPr lang="en-US" sz="3200" dirty="0" smtClean="0"/>
              <a:t>corresponding</a:t>
            </a:r>
            <a:r>
              <a:rPr lang="tr-TR" sz="1100" dirty="0" smtClean="0"/>
              <a:t>(birlikte) </a:t>
            </a:r>
            <a:r>
              <a:rPr lang="en-US" sz="3200" dirty="0" smtClean="0"/>
              <a:t>change </a:t>
            </a:r>
            <a:r>
              <a:rPr lang="en-US" sz="3200" dirty="0"/>
              <a:t>in the proposed effect. An </a:t>
            </a:r>
            <a:r>
              <a:rPr lang="en-US" sz="3200" b="1" dirty="0"/>
              <a:t>experimental variable </a:t>
            </a:r>
            <a:r>
              <a:rPr lang="en-US" sz="3200" dirty="0" smtClean="0"/>
              <a:t>represents</a:t>
            </a:r>
            <a:r>
              <a:rPr lang="tr-TR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proposed cause and is controlled by the researcher by manipulating </a:t>
            </a:r>
            <a:r>
              <a:rPr lang="en-US" sz="3200" dirty="0" smtClean="0"/>
              <a:t>it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16386" name="Picture 2" descr="http://thefanoftastyfoods.files.wordpress.com/2010/02/funny_food_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-6436"/>
            <a:ext cx="4320480" cy="18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7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548680"/>
            <a:ext cx="38651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600" b="1" dirty="0" err="1">
                <a:solidFill>
                  <a:srgbClr val="FFFF00"/>
                </a:solidFill>
              </a:rPr>
              <a:t>What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i</a:t>
            </a:r>
            <a:r>
              <a:rPr lang="tr-TR" sz="3600" b="1" dirty="0" smtClean="0">
                <a:solidFill>
                  <a:srgbClr val="FFFF00"/>
                </a:solidFill>
              </a:rPr>
              <a:t>s </a:t>
            </a:r>
            <a:r>
              <a:rPr lang="tr-TR" sz="3600" b="1" dirty="0">
                <a:solidFill>
                  <a:srgbClr val="FFFF00"/>
                </a:solidFill>
              </a:rPr>
              <a:t>a </a:t>
            </a:r>
            <a:r>
              <a:rPr lang="tr-TR" sz="3600" b="1" dirty="0" err="1">
                <a:solidFill>
                  <a:srgbClr val="FFFF00"/>
                </a:solidFill>
              </a:rPr>
              <a:t>Theory</a:t>
            </a:r>
            <a:r>
              <a:rPr lang="tr-TR" b="1" dirty="0"/>
              <a:t>?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67544" y="3046308"/>
            <a:ext cx="81369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formal, testable explanation of </a:t>
            </a:r>
            <a:r>
              <a:rPr lang="en-US" sz="3200" dirty="0" smtClean="0"/>
              <a:t>some events </a:t>
            </a:r>
            <a:r>
              <a:rPr lang="en-US" sz="3200" dirty="0"/>
              <a:t>that includes explanations of how </a:t>
            </a:r>
            <a:r>
              <a:rPr lang="en-US" sz="3200" dirty="0" smtClean="0"/>
              <a:t>things </a:t>
            </a:r>
            <a:r>
              <a:rPr lang="tr-TR" sz="3200" dirty="0" err="1" smtClean="0"/>
              <a:t>relate</a:t>
            </a:r>
            <a:r>
              <a:rPr lang="tr-TR" sz="3200" dirty="0" smtClean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one</a:t>
            </a:r>
            <a:r>
              <a:rPr lang="tr-TR" sz="3200" dirty="0"/>
              <a:t> </a:t>
            </a:r>
            <a:r>
              <a:rPr lang="tr-TR" sz="3200" dirty="0" err="1"/>
              <a:t>another</a:t>
            </a:r>
            <a:r>
              <a:rPr lang="tr-TR" sz="3200" dirty="0" smtClean="0"/>
              <a:t>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Theory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a </a:t>
            </a:r>
            <a:r>
              <a:rPr lang="en-US" sz="3200" dirty="0" smtClean="0">
                <a:hlinkClick r:id="rId2" tooltip="Contemplation"/>
              </a:rPr>
              <a:t>contemplative</a:t>
            </a:r>
            <a:r>
              <a:rPr lang="en-US" sz="3200" dirty="0" smtClean="0"/>
              <a:t>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derin</a:t>
            </a:r>
            <a:r>
              <a:rPr lang="en-US" sz="1400" b="1" dirty="0" smtClean="0"/>
              <a:t> </a:t>
            </a:r>
            <a:r>
              <a:rPr lang="tr-TR" sz="1400" b="1" dirty="0" smtClean="0"/>
              <a:t>düşünmek)</a:t>
            </a:r>
            <a:r>
              <a:rPr lang="en-US" sz="1400" b="1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hlinkClick r:id="rId3" tooltip="Reason"/>
              </a:rPr>
              <a:t>rational</a:t>
            </a:r>
            <a:r>
              <a:rPr lang="en-US" sz="3200" dirty="0"/>
              <a:t> type of </a:t>
            </a:r>
            <a:r>
              <a:rPr lang="en-US" sz="3200" dirty="0">
                <a:hlinkClick r:id="rId4" tooltip="Abstraction"/>
              </a:rPr>
              <a:t>abstract</a:t>
            </a:r>
            <a:r>
              <a:rPr lang="en-US" sz="3200" dirty="0"/>
              <a:t> or generalizing thinking, or the results of such </a:t>
            </a:r>
            <a:r>
              <a:rPr lang="en-US" sz="3200" dirty="0" smtClean="0"/>
              <a:t>thinking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17410" name="Picture 2" descr="http://t2.gstatic.com/images?q=tbn:ANd9GcT0Fk5p7eq-uXh9IYcXlLgU6ZYC5rTVIvDzQOpCRaey2cIZ3Gh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42" y="27679"/>
            <a:ext cx="4647010" cy="23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764704"/>
            <a:ext cx="58705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What </a:t>
            </a:r>
            <a:r>
              <a:rPr lang="en-US" sz="3200" b="1" dirty="0" smtClean="0">
                <a:solidFill>
                  <a:srgbClr val="C00000"/>
                </a:solidFill>
              </a:rPr>
              <a:t>are </a:t>
            </a:r>
            <a:r>
              <a:rPr lang="en-US" sz="3200" b="1" dirty="0">
                <a:solidFill>
                  <a:srgbClr val="C00000"/>
                </a:solidFill>
              </a:rPr>
              <a:t>the Goals of Theory?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43608" y="2132856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Understanding</a:t>
            </a:r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895497" y="2132856"/>
            <a:ext cx="20162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Predicting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395536" y="3284984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understanding of the </a:t>
            </a:r>
            <a:r>
              <a:rPr lang="en-US" sz="2800" dirty="0" smtClean="0"/>
              <a:t>relationship among</a:t>
            </a:r>
            <a:r>
              <a:rPr lang="en-US" sz="2800" dirty="0"/>
              <a:t> </a:t>
            </a:r>
            <a:r>
              <a:rPr lang="tr-TR" sz="2800" dirty="0" err="1" smtClean="0"/>
              <a:t>various</a:t>
            </a:r>
            <a:r>
              <a:rPr lang="tr-TR" sz="2800" dirty="0" smtClean="0"/>
              <a:t> </a:t>
            </a:r>
            <a:r>
              <a:rPr lang="tr-TR" sz="2800" dirty="0" err="1"/>
              <a:t>phenomena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4283968" y="321297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/>
              <a:t>predicting </a:t>
            </a:r>
            <a:r>
              <a:rPr lang="en-US" sz="2800" dirty="0"/>
              <a:t>the </a:t>
            </a:r>
            <a:r>
              <a:rPr lang="en-US" sz="2800" dirty="0" smtClean="0"/>
              <a:t>behavior or </a:t>
            </a:r>
            <a:r>
              <a:rPr lang="en-US" sz="2800" dirty="0"/>
              <a:t>characteristics of one </a:t>
            </a:r>
            <a:r>
              <a:rPr lang="en-US" sz="2800" dirty="0" smtClean="0"/>
              <a:t>phenomenon from the </a:t>
            </a:r>
            <a:r>
              <a:rPr lang="en-US" sz="2800" dirty="0"/>
              <a:t>knowledge of another phenomenon</a:t>
            </a:r>
            <a:endParaRPr lang="tr-TR" sz="2800" dirty="0"/>
          </a:p>
        </p:txBody>
      </p:sp>
      <p:cxnSp>
        <p:nvCxnSpPr>
          <p:cNvPr id="8" name="Düz Ok Bağlayıcısı 7"/>
          <p:cNvCxnSpPr>
            <a:stCxn id="2" idx="2"/>
            <a:endCxn id="3" idx="0"/>
          </p:cNvCxnSpPr>
          <p:nvPr/>
        </p:nvCxnSpPr>
        <p:spPr>
          <a:xfrm flipH="1">
            <a:off x="2411760" y="1349479"/>
            <a:ext cx="1999155" cy="78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2" idx="2"/>
            <a:endCxn id="4" idx="0"/>
          </p:cNvCxnSpPr>
          <p:nvPr/>
        </p:nvCxnSpPr>
        <p:spPr>
          <a:xfrm>
            <a:off x="4410915" y="1349479"/>
            <a:ext cx="2492694" cy="78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8434" name="Picture 2" descr="https://www.kernel.org/pub/linux/kernel/people/paulmck/Confessions/Elephant_Team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16155"/>
            <a:ext cx="3696534" cy="16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0.gstatic.com/images?q=tbn:ANd9GcRnqwfLHEFU6e2fQXj0xw0A3icEPsleZLco4kZRNQxFSmITSBb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00867"/>
            <a:ext cx="2088767" cy="16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71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47864" y="476672"/>
            <a:ext cx="2536247" cy="584775"/>
          </a:xfrm>
          <a:prstGeom prst="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b="1" dirty="0" err="1"/>
              <a:t>Hypotheses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683568" y="148478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3300"/>
                </a:solidFill>
              </a:rPr>
              <a:t>is a formal statement explaining some outcome. </a:t>
            </a:r>
            <a:r>
              <a:rPr lang="tr-TR" sz="2800" dirty="0" smtClean="0">
                <a:solidFill>
                  <a:srgbClr val="FF3300"/>
                </a:solidFill>
              </a:rPr>
              <a:t>A </a:t>
            </a:r>
            <a:r>
              <a:rPr lang="tr-TR" sz="2800" dirty="0" err="1">
                <a:solidFill>
                  <a:srgbClr val="FF3300"/>
                </a:solidFill>
              </a:rPr>
              <a:t>c</a:t>
            </a:r>
            <a:r>
              <a:rPr lang="tr-TR" sz="2800" dirty="0" err="1" smtClean="0">
                <a:solidFill>
                  <a:srgbClr val="FF3300"/>
                </a:solidFill>
              </a:rPr>
              <a:t>laim</a:t>
            </a:r>
            <a:r>
              <a:rPr lang="tr-TR" sz="2800" dirty="0" smtClean="0">
                <a:solidFill>
                  <a:srgbClr val="FF3300"/>
                </a:solidFill>
              </a:rPr>
              <a:t> can be a </a:t>
            </a:r>
            <a:r>
              <a:rPr lang="tr-TR" sz="2800" dirty="0" err="1" smtClean="0">
                <a:solidFill>
                  <a:srgbClr val="FF3300"/>
                </a:solidFill>
              </a:rPr>
              <a:t>hypotheses</a:t>
            </a:r>
            <a:r>
              <a:rPr lang="tr-TR" sz="2800" dirty="0" smtClean="0">
                <a:solidFill>
                  <a:srgbClr val="FF3300"/>
                </a:solidFill>
              </a:rPr>
              <a:t>. </a:t>
            </a:r>
            <a:r>
              <a:rPr lang="en-US" sz="2800" dirty="0" smtClean="0">
                <a:solidFill>
                  <a:srgbClr val="FF3300"/>
                </a:solidFill>
              </a:rPr>
              <a:t>In its simplest </a:t>
            </a:r>
            <a:r>
              <a:rPr lang="en-US" sz="2800" dirty="0">
                <a:solidFill>
                  <a:srgbClr val="FF3300"/>
                </a:solidFill>
              </a:rPr>
              <a:t>form, a </a:t>
            </a:r>
            <a:r>
              <a:rPr lang="en-US" sz="2800" dirty="0" smtClean="0">
                <a:solidFill>
                  <a:srgbClr val="FF3300"/>
                </a:solidFill>
              </a:rPr>
              <a:t>hypothesis </a:t>
            </a:r>
            <a:r>
              <a:rPr lang="tr-TR" sz="2800" dirty="0" smtClean="0">
                <a:solidFill>
                  <a:srgbClr val="FF3300"/>
                </a:solidFill>
              </a:rPr>
              <a:t>is </a:t>
            </a:r>
            <a:r>
              <a:rPr lang="tr-TR" sz="2800" dirty="0">
                <a:solidFill>
                  <a:srgbClr val="FF3300"/>
                </a:solidFill>
              </a:rPr>
              <a:t>a </a:t>
            </a:r>
            <a:r>
              <a:rPr lang="tr-TR" sz="2800" dirty="0" err="1" smtClean="0">
                <a:solidFill>
                  <a:srgbClr val="FF3300"/>
                </a:solidFill>
              </a:rPr>
              <a:t>guess</a:t>
            </a:r>
            <a:r>
              <a:rPr lang="tr-TR" sz="2800" dirty="0">
                <a:solidFill>
                  <a:srgbClr val="FF3300"/>
                </a:solidFill>
              </a:rPr>
              <a:t> </a:t>
            </a:r>
            <a:r>
              <a:rPr lang="tr-TR" sz="2800" dirty="0" err="1" smtClean="0">
                <a:solidFill>
                  <a:srgbClr val="FF3300"/>
                </a:solidFill>
              </a:rPr>
              <a:t>and</a:t>
            </a:r>
            <a:r>
              <a:rPr lang="en-US" sz="2800" dirty="0" smtClean="0"/>
              <a:t> </a:t>
            </a:r>
            <a:r>
              <a:rPr lang="en-US" sz="2800" dirty="0"/>
              <a:t>proposed </a:t>
            </a:r>
            <a:r>
              <a:rPr lang="en-US" sz="2800" dirty="0">
                <a:hlinkClick r:id="rId2" tooltip="Explanation"/>
              </a:rPr>
              <a:t>explanation</a:t>
            </a:r>
            <a:r>
              <a:rPr lang="en-US" sz="2800" dirty="0"/>
              <a:t> for a </a:t>
            </a:r>
            <a:r>
              <a:rPr lang="en-US" sz="2800" dirty="0">
                <a:hlinkClick r:id="rId3" tooltip="Phenomenon"/>
              </a:rPr>
              <a:t>phenomenon</a:t>
            </a:r>
            <a:endParaRPr lang="tr-TR" sz="2800" dirty="0">
              <a:solidFill>
                <a:srgbClr val="FF33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364502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/>
              <a:t>H</a:t>
            </a:r>
            <a:r>
              <a:rPr lang="en-US" sz="1400" i="1" dirty="0"/>
              <a:t>1</a:t>
            </a:r>
            <a:r>
              <a:rPr lang="en-US" sz="2800" i="1" dirty="0"/>
              <a:t>: </a:t>
            </a:r>
            <a:r>
              <a:rPr lang="en-US" sz="2800" i="1" dirty="0" smtClean="0"/>
              <a:t>The behavioral characteristics of youth voters are different in Turkey and Greek.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83568" y="5169966"/>
            <a:ext cx="7811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/>
              <a:t>H</a:t>
            </a:r>
            <a:r>
              <a:rPr lang="tr-TR" sz="1400" i="1" dirty="0" smtClean="0"/>
              <a:t>2</a:t>
            </a:r>
            <a:r>
              <a:rPr lang="en-US" sz="2800" i="1" dirty="0" smtClean="0"/>
              <a:t>: </a:t>
            </a:r>
            <a:r>
              <a:rPr lang="en-US" sz="2800" i="1" dirty="0"/>
              <a:t>The more hours per week a </a:t>
            </a:r>
            <a:r>
              <a:rPr lang="en-US" sz="2800" i="1" dirty="0" smtClean="0"/>
              <a:t>student </a:t>
            </a:r>
            <a:r>
              <a:rPr lang="en-US" sz="2800" i="1" dirty="0"/>
              <a:t>works, the more favorable the attitude </a:t>
            </a:r>
            <a:r>
              <a:rPr lang="en-US" sz="2800" i="1" dirty="0" smtClean="0"/>
              <a:t>toward</a:t>
            </a:r>
            <a:r>
              <a:rPr lang="tr-TR" sz="2800" i="1" dirty="0" smtClean="0"/>
              <a:t> </a:t>
            </a:r>
            <a:r>
              <a:rPr lang="en-US" sz="2800" i="1" dirty="0" smtClean="0"/>
              <a:t>online</a:t>
            </a:r>
            <a:r>
              <a:rPr lang="tr-TR" sz="2800" i="1" dirty="0" smtClean="0"/>
              <a:t> MBA </a:t>
            </a:r>
            <a:r>
              <a:rPr lang="tr-TR" sz="2800" i="1" dirty="0" err="1"/>
              <a:t>class</a:t>
            </a:r>
            <a:r>
              <a:rPr lang="tr-TR" sz="2800" i="1" dirty="0"/>
              <a:t> </a:t>
            </a:r>
            <a:r>
              <a:rPr lang="tr-TR" sz="2800" i="1" dirty="0" err="1"/>
              <a:t>offerings</a:t>
            </a:r>
            <a:r>
              <a:rPr lang="tr-TR" sz="2800" i="1" dirty="0"/>
              <a:t>.</a:t>
            </a:r>
            <a:endParaRPr lang="tr-TR" sz="2800" dirty="0"/>
          </a:p>
        </p:txBody>
      </p:sp>
      <p:pic>
        <p:nvPicPr>
          <p:cNvPr id="19458" name="Picture 2" descr="http://www.thelightside.org/EARSite/thinkeranim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1318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72</a:t>
            </a:fld>
            <a:endParaRPr lang="tr-T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3247" y="908720"/>
            <a:ext cx="8352928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/>
              <a:t>H</a:t>
            </a:r>
            <a:r>
              <a:rPr lang="tr-TR" dirty="0"/>
              <a:t>3</a:t>
            </a:r>
            <a:r>
              <a:rPr lang="en-US" sz="3200" dirty="0" smtClean="0"/>
              <a:t>: </a:t>
            </a:r>
            <a:r>
              <a:rPr lang="en-US" sz="3200" dirty="0"/>
              <a:t>Companies within the Euro zone plan to use fewer banks after the introduction </a:t>
            </a:r>
            <a:r>
              <a:rPr lang="en-US" sz="3200" dirty="0" smtClean="0"/>
              <a:t>of</a:t>
            </a:r>
            <a:r>
              <a:rPr lang="tr-TR" sz="3200" dirty="0" smtClean="0"/>
              <a:t> </a:t>
            </a:r>
            <a:r>
              <a:rPr lang="en-US" sz="3200" dirty="0" smtClean="0"/>
              <a:t>Monetary </a:t>
            </a:r>
            <a:r>
              <a:rPr lang="en-US" sz="3200" dirty="0"/>
              <a:t>Union compared with companies outside the Euro zone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i="1" dirty="0" smtClean="0"/>
              <a:t>H</a:t>
            </a:r>
            <a:r>
              <a:rPr lang="tr-TR" dirty="0"/>
              <a:t>4</a:t>
            </a:r>
            <a:r>
              <a:rPr lang="en-US" sz="3200" dirty="0" smtClean="0"/>
              <a:t>: </a:t>
            </a:r>
            <a:r>
              <a:rPr lang="en-US" sz="3200" dirty="0"/>
              <a:t>Companies that select cash management banks on an informal basis have fewer </a:t>
            </a:r>
            <a:r>
              <a:rPr lang="en-US" sz="3200" dirty="0" smtClean="0"/>
              <a:t>bank</a:t>
            </a:r>
            <a:r>
              <a:rPr lang="tr-TR" sz="3200" dirty="0" smtClean="0"/>
              <a:t> </a:t>
            </a:r>
            <a:r>
              <a:rPr lang="en-US" sz="3200" dirty="0" smtClean="0"/>
              <a:t>relationships </a:t>
            </a:r>
            <a:r>
              <a:rPr lang="en-US" sz="3200" dirty="0"/>
              <a:t>than those that select through formal tenders.</a:t>
            </a:r>
            <a:endParaRPr lang="tr-T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58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71800" y="908720"/>
            <a:ext cx="321707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 dirty="0"/>
              <a:t>Pilot </a:t>
            </a:r>
            <a:r>
              <a:rPr lang="tr-TR" sz="4000" b="1" dirty="0" err="1"/>
              <a:t>Studies</a:t>
            </a:r>
            <a:endParaRPr lang="tr-TR" sz="4000" dirty="0"/>
          </a:p>
        </p:txBody>
      </p:sp>
      <p:sp>
        <p:nvSpPr>
          <p:cNvPr id="3" name="Dikdörtgen 2"/>
          <p:cNvSpPr/>
          <p:nvPr/>
        </p:nvSpPr>
        <p:spPr>
          <a:xfrm>
            <a:off x="323528" y="227483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</a:t>
            </a:r>
            <a:r>
              <a:rPr lang="en-US" sz="3200" b="1" dirty="0"/>
              <a:t>pilot study </a:t>
            </a:r>
            <a:r>
              <a:rPr lang="en-US" sz="3200" dirty="0"/>
              <a:t>is a small-scale research project that collects data from </a:t>
            </a:r>
            <a:r>
              <a:rPr lang="en-US" sz="3200" dirty="0" smtClean="0"/>
              <a:t>respondents</a:t>
            </a:r>
            <a:r>
              <a:rPr lang="tr-TR" sz="3200" dirty="0" smtClean="0"/>
              <a:t> </a:t>
            </a:r>
            <a:r>
              <a:rPr lang="en-US" sz="3200" dirty="0" smtClean="0"/>
              <a:t>similar </a:t>
            </a:r>
            <a:r>
              <a:rPr lang="en-US" sz="3200" dirty="0"/>
              <a:t>to those that will be used in the full study. It can serve as a guide for a larger study or </a:t>
            </a:r>
            <a:r>
              <a:rPr lang="en-US" sz="3200" dirty="0" smtClean="0"/>
              <a:t>examine</a:t>
            </a:r>
            <a:r>
              <a:rPr lang="tr-TR" sz="3200" dirty="0" smtClean="0"/>
              <a:t> </a:t>
            </a:r>
            <a:r>
              <a:rPr lang="en-US" sz="3200" dirty="0" smtClean="0"/>
              <a:t>specific </a:t>
            </a:r>
            <a:r>
              <a:rPr lang="en-US" sz="3200" dirty="0"/>
              <a:t>aspects of the research to see if the selected procedures will actually work as intended.</a:t>
            </a:r>
            <a:endParaRPr lang="tr-T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35696" y="4005064"/>
            <a:ext cx="5256584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i="1" dirty="0" err="1" smtClean="0">
                <a:latin typeface="+mj-lt"/>
                <a:cs typeface="Arial Black"/>
              </a:rPr>
              <a:t>You</a:t>
            </a:r>
            <a:r>
              <a:rPr lang="tr-TR" sz="6000" i="1" dirty="0" smtClean="0">
                <a:latin typeface="+mj-lt"/>
                <a:cs typeface="Arial Black"/>
              </a:rPr>
              <a:t> can </a:t>
            </a:r>
            <a:r>
              <a:rPr lang="tr-TR" sz="6000" i="1" dirty="0" err="1" smtClean="0">
                <a:latin typeface="+mj-lt"/>
                <a:cs typeface="Arial Black"/>
              </a:rPr>
              <a:t>fly</a:t>
            </a:r>
            <a:r>
              <a:rPr lang="tr-TR" sz="6000" i="1" dirty="0" smtClean="0">
                <a:latin typeface="+mj-lt"/>
                <a:cs typeface="Arial Black"/>
              </a:rPr>
              <a:t> </a:t>
            </a:r>
            <a:r>
              <a:rPr lang="tr-TR" sz="6000" i="1" dirty="0" err="1" smtClean="0">
                <a:latin typeface="+mj-lt"/>
                <a:cs typeface="Arial Black"/>
              </a:rPr>
              <a:t>freely</a:t>
            </a:r>
            <a:endParaRPr lang="tr-TR" sz="6000" i="1" dirty="0">
              <a:latin typeface="+mj-lt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  <p:pic>
        <p:nvPicPr>
          <p:cNvPr id="5" name="Picture 4" descr="Airpla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552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04048" y="620688"/>
            <a:ext cx="28083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400" b="1" dirty="0" err="1"/>
              <a:t>Quality</a:t>
            </a:r>
            <a:endParaRPr lang="tr-TR" sz="4400" dirty="0"/>
          </a:p>
        </p:txBody>
      </p:sp>
      <p:pic>
        <p:nvPicPr>
          <p:cNvPr id="27650" name="Picture 2" descr="https://na.theiia.org/services/quality/PublishingImages/quality-blocks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438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1628800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/>
              <a:t>Data quality </a:t>
            </a:r>
            <a:r>
              <a:rPr lang="en-US" sz="3000" dirty="0"/>
              <a:t>is the degree to which data represent the true situation. High-quality data are </a:t>
            </a:r>
            <a:r>
              <a:rPr lang="en-US" sz="3000" dirty="0" smtClean="0">
                <a:solidFill>
                  <a:srgbClr val="FF0000"/>
                </a:solidFill>
              </a:rPr>
              <a:t>accurate</a:t>
            </a:r>
            <a:r>
              <a:rPr lang="en-US" sz="3000" dirty="0" smtClean="0"/>
              <a:t>,</a:t>
            </a:r>
            <a:r>
              <a:rPr lang="tr-TR" sz="3000" dirty="0" smtClean="0"/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valid</a:t>
            </a:r>
            <a:r>
              <a:rPr lang="en-US" sz="3000" dirty="0">
                <a:solidFill>
                  <a:srgbClr val="000090"/>
                </a:solidFill>
              </a:rPr>
              <a:t>,</a:t>
            </a:r>
            <a:r>
              <a:rPr lang="en-US" sz="3000" dirty="0"/>
              <a:t> and </a:t>
            </a:r>
            <a:r>
              <a:rPr lang="en-US" sz="3000" dirty="0" smtClean="0">
                <a:solidFill>
                  <a:srgbClr val="008000"/>
                </a:solidFill>
              </a:rPr>
              <a:t>reliable</a:t>
            </a:r>
            <a:r>
              <a:rPr lang="en-US" sz="3000" dirty="0" smtClean="0"/>
              <a:t>. </a:t>
            </a:r>
          </a:p>
          <a:p>
            <a:pPr algn="just"/>
            <a:endParaRPr lang="tr-TR" sz="3000" dirty="0"/>
          </a:p>
          <a:p>
            <a:pPr algn="just"/>
            <a:r>
              <a:rPr lang="en-US" sz="3000" dirty="0" smtClean="0"/>
              <a:t>Sometimes</a:t>
            </a:r>
            <a:r>
              <a:rPr lang="en-US" sz="3000" dirty="0"/>
              <a:t>, researchers will try to obtain the same data from </a:t>
            </a:r>
            <a:r>
              <a:rPr lang="en-US" sz="3000" dirty="0" smtClean="0"/>
              <a:t>multiple</a:t>
            </a:r>
            <a:r>
              <a:rPr lang="tr-TR" sz="3000" dirty="0" smtClean="0"/>
              <a:t> </a:t>
            </a:r>
            <a:r>
              <a:rPr lang="en-US" sz="3000" dirty="0" smtClean="0"/>
              <a:t>data </a:t>
            </a:r>
            <a:r>
              <a:rPr lang="en-US" sz="3000" dirty="0" smtClean="0"/>
              <a:t>sources. </a:t>
            </a:r>
            <a:r>
              <a:rPr lang="en-US" sz="3000" dirty="0"/>
              <a:t>Data quality is a critical issue in </a:t>
            </a:r>
            <a:r>
              <a:rPr lang="en-US" sz="3000" dirty="0" smtClean="0"/>
              <a:t>international research.</a:t>
            </a:r>
            <a:endParaRPr lang="tr-T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737713"/>
            <a:ext cx="2664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600" b="1" dirty="0" err="1"/>
              <a:t>Timeliness</a:t>
            </a:r>
            <a:endParaRPr lang="tr-TR" sz="3600" dirty="0"/>
          </a:p>
        </p:txBody>
      </p:sp>
      <p:pic>
        <p:nvPicPr>
          <p:cNvPr id="26626" name="Picture 2" descr="http://t2.gstatic.com/images?q=tbn:ANd9GcRtS19CQHJUkybvNr8usSMU3elN_X413zeBlGME0760wTdnKQ_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1098"/>
            <a:ext cx="3898404" cy="21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22048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International</a:t>
            </a:r>
            <a:r>
              <a:rPr lang="tr-TR" sz="2800" dirty="0" smtClean="0"/>
              <a:t> </a:t>
            </a:r>
            <a:r>
              <a:rPr lang="en-US" sz="2800" dirty="0" smtClean="0"/>
              <a:t>information </a:t>
            </a:r>
            <a:r>
              <a:rPr lang="en-US" sz="2800" dirty="0"/>
              <a:t>must be timely—that is, provided at the right time. Computerized </a:t>
            </a:r>
            <a:r>
              <a:rPr lang="en-US" sz="2800" dirty="0" smtClean="0"/>
              <a:t>information</a:t>
            </a:r>
            <a:r>
              <a:rPr lang="tr-TR" sz="2800" dirty="0" smtClean="0"/>
              <a:t> </a:t>
            </a:r>
            <a:r>
              <a:rPr lang="en-US" sz="2800" dirty="0" smtClean="0"/>
              <a:t>systems </a:t>
            </a:r>
            <a:r>
              <a:rPr lang="en-US" sz="2800" dirty="0"/>
              <a:t>can record events and </a:t>
            </a:r>
            <a:r>
              <a:rPr lang="en-US" sz="2800" dirty="0" smtClean="0"/>
              <a:t>apply</a:t>
            </a:r>
            <a:r>
              <a:rPr lang="en-US" sz="1100" b="1" dirty="0"/>
              <a:t> </a:t>
            </a:r>
            <a:r>
              <a:rPr lang="en-US" sz="2800" dirty="0" smtClean="0"/>
              <a:t>relevant </a:t>
            </a:r>
            <a:r>
              <a:rPr lang="en-US" sz="2800" dirty="0"/>
              <a:t>information soon after the event. </a:t>
            </a:r>
            <a:endParaRPr lang="en-US" sz="2800" dirty="0" smtClean="0"/>
          </a:p>
          <a:p>
            <a:pPr algn="just"/>
            <a:endParaRPr lang="tr-TR" sz="2800" dirty="0" smtClean="0"/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Timeliness</a:t>
            </a:r>
            <a:r>
              <a:rPr lang="tr-TR" sz="2800" b="1" dirty="0" smtClean="0"/>
              <a:t> </a:t>
            </a:r>
            <a:r>
              <a:rPr lang="en-US" sz="2800" dirty="0" smtClean="0"/>
              <a:t>means </a:t>
            </a:r>
            <a:r>
              <a:rPr lang="en-US" sz="2800" dirty="0"/>
              <a:t>that the data are current enough to still be relevant.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4591</TotalTime>
  <Words>3868</Words>
  <Application>Microsoft Macintosh PowerPoint</Application>
  <PresentationFormat>On-screen Show (4:3)</PresentationFormat>
  <Paragraphs>490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 Black</vt:lpstr>
      <vt:lpstr>Calibri</vt:lpstr>
      <vt:lpstr>Century Gothic</vt:lpstr>
      <vt:lpstr>Courier New</vt:lpstr>
      <vt:lpstr>Palatino Linotype</vt:lpstr>
      <vt:lpstr>Verdana</vt:lpstr>
      <vt:lpstr>Wingdings</vt:lpstr>
      <vt:lpstr>Arial</vt:lpstr>
      <vt:lpstr>Üst Düzey</vt:lpstr>
      <vt:lpstr>PowerPoint Presentation</vt:lpstr>
      <vt:lpstr>SOME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define the Research Problem? </vt:lpstr>
      <vt:lpstr>Steps in defining research problems</vt:lpstr>
      <vt:lpstr>Identifying Broad Topics</vt:lpstr>
      <vt:lpstr>Examples of Broad Topics</vt:lpstr>
      <vt:lpstr>From Broad Topic to Narrow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DEFINITIONS</dc:title>
  <dc:creator>sony</dc:creator>
  <cp:lastModifiedBy>Microsoft Office User</cp:lastModifiedBy>
  <cp:revision>157</cp:revision>
  <dcterms:created xsi:type="dcterms:W3CDTF">2013-08-06T10:08:49Z</dcterms:created>
  <dcterms:modified xsi:type="dcterms:W3CDTF">2018-03-04T21:01:55Z</dcterms:modified>
</cp:coreProperties>
</file>