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0"/>
  </p:notesMasterIdLst>
  <p:sldIdLst>
    <p:sldId id="256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1" r:id="rId13"/>
    <p:sldId id="257" r:id="rId14"/>
    <p:sldId id="372" r:id="rId15"/>
    <p:sldId id="373" r:id="rId16"/>
    <p:sldId id="374" r:id="rId17"/>
    <p:sldId id="258" r:id="rId18"/>
    <p:sldId id="259" r:id="rId19"/>
    <p:sldId id="260" r:id="rId20"/>
    <p:sldId id="261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391" r:id="rId35"/>
    <p:sldId id="290" r:id="rId36"/>
    <p:sldId id="291" r:id="rId37"/>
    <p:sldId id="293" r:id="rId38"/>
    <p:sldId id="292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90" r:id="rId4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98"/>
    <p:restoredTop sz="92769"/>
  </p:normalViewPr>
  <p:slideViewPr>
    <p:cSldViewPr>
      <p:cViewPr>
        <p:scale>
          <a:sx n="76" d="100"/>
          <a:sy n="76" d="100"/>
        </p:scale>
        <p:origin x="85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9DB43-132C-4FB8-9E52-FDD7089CC476}" type="datetimeFigureOut">
              <a:rPr lang="tr-TR" smtClean="0"/>
              <a:t>11.04.2019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9BAEA-8D75-4649-872E-A4F30500C40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881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17173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48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BAEA-8D75-4649-872E-A4F30500C407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11.04.2019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11.04.2019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11.04.2019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11.04.2019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11.04.2019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11.04.2019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11.04.2019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11.04.2019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11.04.2019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11.04.2019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11.04.2019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11.04.2019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source=images&amp;cd=&amp;cad=rja&amp;docid=62gpBkErVTLXdM&amp;tbnid=bWymFhCOduWsEM:&amp;ved=0CAgQjRwwAA&amp;url=http://informationr.net/ir/9-4/paper195.html&amp;ei=5fImUtvnL8iThQe7koFA&amp;psig=AFQjCNFRHYrQVF3MPJ3Z0plQSb3wcEDRLQ&amp;ust=1378370661889506" TargetMode="Externa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source=images&amp;cd=&amp;cad=rja&amp;docid=qrVcsYM3r8bb9M&amp;tbnid=8xBF_Kmyomy8MM:&amp;ved=0CAgQjRwwAA&amp;url=http://nirmukta.com/2010/10/06/philosophy-with-selvi-understanding-logic/&amp;ei=rwQnUvmuEIjKhAeztYDACA&amp;psig=AFQjCNF8392xSwN-_LnXc7Z6QRmu3JGpew&amp;ust=1378375215373395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source=images&amp;cd=&amp;cad=rja&amp;docid=qrVcsYM3r8bb9M&amp;tbnid=8xBF_Kmyomy8MM:&amp;ved=&amp;url=http://www.somewhereinblog.net/blog/valobashablog/29156385&amp;ei=rwQnUvmuEIjKhAeztYDACA&amp;psig=AFQjCNF8392xSwN-_LnXc7Z6QRmu3JGpew&amp;ust=1378375215373395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source=images&amp;cd=&amp;cad=rja&amp;docid=MOw4_qPeCxyh0M&amp;tbnid=Cr_tu8KoPV4Z8M:&amp;ved=0CAgQjRwwAA&amp;url=http://johnmclaughlin.info/the-philosophy-of-git-and-github/&amp;ei=g5EnUoCCIZHHswalpICQAw&amp;psig=AFQjCNHK7tlVRTxneu1QkUYI_usNQ-negA&amp;ust=1378411267610872" TargetMode="External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1204" y="2319015"/>
            <a:ext cx="7117180" cy="14700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/>
              <a:t>QUALITATIVE RESEARCH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6224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87016" y="2060848"/>
            <a:ext cx="8856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2. When the research objective is to develop an understanding of some </a:t>
            </a:r>
            <a:r>
              <a:rPr lang="en-US" sz="3200" dirty="0" smtClean="0"/>
              <a:t>phenomena</a:t>
            </a:r>
            <a:r>
              <a:rPr lang="tr-TR" sz="3200" dirty="0" smtClean="0"/>
              <a:t> </a:t>
            </a:r>
            <a:r>
              <a:rPr lang="en-US" sz="3200" dirty="0" smtClean="0"/>
              <a:t>in </a:t>
            </a:r>
            <a:r>
              <a:rPr lang="en-US" sz="3200" dirty="0"/>
              <a:t>great detail and in much depth. </a:t>
            </a:r>
            <a:endParaRPr lang="tr-TR" sz="3200" dirty="0" smtClean="0"/>
          </a:p>
          <a:p>
            <a:pPr algn="just"/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247180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1556792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3. When the research objective is to learn how a phenomena occurs in its </a:t>
            </a:r>
            <a:r>
              <a:rPr lang="en-US" sz="2800" dirty="0" smtClean="0"/>
              <a:t>natural</a:t>
            </a:r>
            <a:r>
              <a:rPr lang="tr-TR" sz="2800" dirty="0" smtClean="0"/>
              <a:t> </a:t>
            </a:r>
            <a:r>
              <a:rPr lang="en-US" sz="2800" dirty="0" smtClean="0"/>
              <a:t>setting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For example, how do voters discuss the political issues in their daily life?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67611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1628800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4</a:t>
            </a:r>
            <a:r>
              <a:rPr lang="en-US" sz="2800" dirty="0" smtClean="0"/>
              <a:t>. </a:t>
            </a:r>
            <a:r>
              <a:rPr lang="en-US" sz="2800" dirty="0"/>
              <a:t>When a fresh approach to studying some problem is needed. This is particularly the case </a:t>
            </a:r>
            <a:r>
              <a:rPr lang="en-US" sz="2800" dirty="0" smtClean="0"/>
              <a:t>when</a:t>
            </a:r>
            <a:r>
              <a:rPr lang="tr-TR" sz="2800" dirty="0" smtClean="0"/>
              <a:t> </a:t>
            </a:r>
            <a:r>
              <a:rPr lang="en-US" sz="2800" dirty="0" smtClean="0"/>
              <a:t>quantitative </a:t>
            </a:r>
            <a:r>
              <a:rPr lang="en-US" sz="2800" dirty="0"/>
              <a:t>research has yielded less than satisfying results. </a:t>
            </a:r>
            <a:endParaRPr lang="tr-TR" sz="2800" dirty="0" smtClean="0"/>
          </a:p>
          <a:p>
            <a:pPr algn="just"/>
            <a:endParaRPr lang="tr-TR" sz="2800" dirty="0"/>
          </a:p>
          <a:p>
            <a:pPr algn="just"/>
            <a:r>
              <a:rPr lang="en-US" sz="2800" dirty="0" smtClean="0"/>
              <a:t>Qualitative </a:t>
            </a:r>
            <a:r>
              <a:rPr lang="en-US" sz="2800" dirty="0"/>
              <a:t>tools can yield </a:t>
            </a:r>
            <a:r>
              <a:rPr lang="en-US" sz="2800" dirty="0" smtClean="0"/>
              <a:t>unique</a:t>
            </a:r>
            <a:r>
              <a:rPr lang="tr-TR" sz="2800" dirty="0" smtClean="0"/>
              <a:t> </a:t>
            </a:r>
            <a:r>
              <a:rPr lang="en-US" sz="2800" dirty="0" smtClean="0"/>
              <a:t>insights</a:t>
            </a:r>
            <a:r>
              <a:rPr lang="en-US" sz="2800" dirty="0"/>
              <a:t>, many of which may lead the organization in new directions.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7072947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2564904"/>
            <a:ext cx="7992888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QUALITATIVE VERSUS </a:t>
            </a:r>
          </a:p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QUANTITATIVE RESEARCH</a:t>
            </a:r>
            <a:endParaRPr lang="tr-T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411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1268760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/>
              <a:t>Q</a:t>
            </a:r>
            <a:r>
              <a:rPr lang="en-US" sz="2800" dirty="0" err="1" smtClean="0"/>
              <a:t>ualitative</a:t>
            </a:r>
            <a:r>
              <a:rPr lang="en-US" sz="2800" dirty="0" smtClean="0"/>
              <a:t> </a:t>
            </a:r>
            <a:r>
              <a:rPr lang="en-US" sz="2800" dirty="0"/>
              <a:t>research can accomplish research </a:t>
            </a:r>
            <a:r>
              <a:rPr lang="en-US" sz="2800" dirty="0" smtClean="0"/>
              <a:t>objectives</a:t>
            </a:r>
            <a:r>
              <a:rPr lang="tr-TR" sz="2800" dirty="0" smtClean="0"/>
              <a:t> </a:t>
            </a:r>
            <a:r>
              <a:rPr lang="en-US" sz="2800" dirty="0" smtClean="0"/>
              <a:t>that </a:t>
            </a:r>
            <a:r>
              <a:rPr lang="en-US" sz="2800" dirty="0"/>
              <a:t>quantitative research cannot. Similarly truthful, but no more </a:t>
            </a:r>
            <a:r>
              <a:rPr lang="en-US" sz="2800" dirty="0" smtClean="0"/>
              <a:t>so,</a:t>
            </a:r>
            <a:r>
              <a:rPr lang="tr-TR" sz="2800" dirty="0" smtClean="0"/>
              <a:t> </a:t>
            </a:r>
            <a:r>
              <a:rPr lang="en-US" sz="2800" dirty="0" smtClean="0"/>
              <a:t>quantitative </a:t>
            </a:r>
            <a:r>
              <a:rPr lang="en-US" sz="2800" dirty="0"/>
              <a:t>research </a:t>
            </a:r>
            <a:r>
              <a:rPr lang="en-US" sz="2800" dirty="0" smtClean="0"/>
              <a:t>can</a:t>
            </a:r>
            <a:r>
              <a:rPr lang="tr-TR" sz="2800" dirty="0" smtClean="0"/>
              <a:t> </a:t>
            </a:r>
            <a:r>
              <a:rPr lang="en-US" sz="2800" dirty="0" smtClean="0"/>
              <a:t>accomplish </a:t>
            </a:r>
            <a:r>
              <a:rPr lang="en-US" sz="2800" dirty="0"/>
              <a:t>objectives that </a:t>
            </a:r>
            <a:r>
              <a:rPr lang="en-US" sz="2800" dirty="0" smtClean="0"/>
              <a:t>qualitative</a:t>
            </a:r>
            <a:r>
              <a:rPr lang="tr-TR" sz="2800" dirty="0" smtClean="0"/>
              <a:t> </a:t>
            </a:r>
            <a:r>
              <a:rPr lang="en-US" sz="2800" dirty="0" smtClean="0"/>
              <a:t>research </a:t>
            </a:r>
            <a:r>
              <a:rPr lang="en-US" sz="2800" dirty="0"/>
              <a:t>cannot. </a:t>
            </a:r>
            <a:endParaRPr lang="tr-TR" sz="2800" dirty="0" smtClean="0"/>
          </a:p>
          <a:p>
            <a:pPr algn="just"/>
            <a:endParaRPr lang="tr-TR" sz="2800" dirty="0"/>
          </a:p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key to successfully using either is </a:t>
            </a:r>
            <a:r>
              <a:rPr lang="en-US" sz="2800" dirty="0" smtClean="0"/>
              <a:t>to</a:t>
            </a:r>
            <a:r>
              <a:rPr lang="tr-TR" sz="2800" dirty="0" smtClean="0"/>
              <a:t> </a:t>
            </a:r>
            <a:r>
              <a:rPr lang="en-US" sz="2800" dirty="0" smtClean="0"/>
              <a:t>match </a:t>
            </a:r>
            <a:r>
              <a:rPr lang="en-US" sz="2800" dirty="0"/>
              <a:t>the right approach to the right research context.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0238299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1556792"/>
            <a:ext cx="864096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Many good research projects combine both qualitative and quantitative research. For </a:t>
            </a:r>
            <a:r>
              <a:rPr lang="en-US" sz="2800" dirty="0" smtClean="0"/>
              <a:t>instance,</a:t>
            </a:r>
            <a:r>
              <a:rPr lang="tr-TR" sz="2800" dirty="0" smtClean="0"/>
              <a:t> </a:t>
            </a:r>
            <a:r>
              <a:rPr lang="en-US" sz="2800" dirty="0" smtClean="0"/>
              <a:t>developing </a:t>
            </a:r>
            <a:r>
              <a:rPr lang="en-US" sz="2800" dirty="0"/>
              <a:t>valid survey measures requires first a deep understanding of the concept to be </a:t>
            </a:r>
            <a:r>
              <a:rPr lang="en-US" sz="2800" dirty="0" smtClean="0"/>
              <a:t>measured</a:t>
            </a:r>
            <a:r>
              <a:rPr lang="tr-TR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a description of the way these ideas are expressed in everyday language.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0734970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2132856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Quantitative business research </a:t>
            </a:r>
            <a:r>
              <a:rPr lang="en-US" sz="2800" dirty="0"/>
              <a:t>can be defined as </a:t>
            </a:r>
            <a:r>
              <a:rPr lang="en-US" sz="2800" dirty="0" smtClean="0"/>
              <a:t>research </a:t>
            </a:r>
            <a:r>
              <a:rPr lang="en-US" sz="2800" dirty="0"/>
              <a:t>that addresses research </a:t>
            </a:r>
            <a:r>
              <a:rPr lang="en-US" sz="2800" dirty="0" smtClean="0"/>
              <a:t>objectives</a:t>
            </a:r>
            <a:r>
              <a:rPr lang="tr-TR" sz="2800" dirty="0" smtClean="0"/>
              <a:t> </a:t>
            </a:r>
            <a:r>
              <a:rPr lang="en-US" sz="2800" dirty="0" smtClean="0"/>
              <a:t>through </a:t>
            </a:r>
            <a:r>
              <a:rPr lang="en-US" sz="2800" dirty="0"/>
              <a:t>empirical assessments that involve numerical measurement and analysis </a:t>
            </a:r>
            <a:r>
              <a:rPr lang="en-US" sz="2800" dirty="0" smtClean="0"/>
              <a:t>approaches.</a:t>
            </a:r>
            <a:r>
              <a:rPr lang="tr-TR" sz="2800" dirty="0" smtClean="0"/>
              <a:t> </a:t>
            </a:r>
          </a:p>
          <a:p>
            <a:pPr algn="just"/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0036489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t="23216" r="18353" b="27162"/>
          <a:stretch/>
        </p:blipFill>
        <p:spPr bwMode="auto">
          <a:xfrm>
            <a:off x="107504" y="908720"/>
            <a:ext cx="8928992" cy="460851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692696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There are great differences between the quantitative and qualitative approaches </a:t>
            </a:r>
            <a:r>
              <a:rPr lang="en-US" sz="2800" dirty="0" smtClean="0"/>
              <a:t>to</a:t>
            </a:r>
            <a:r>
              <a:rPr lang="tr-TR" sz="2800" dirty="0" smtClean="0"/>
              <a:t> </a:t>
            </a:r>
            <a:r>
              <a:rPr lang="en-US" sz="2800" dirty="0" smtClean="0"/>
              <a:t>studying </a:t>
            </a:r>
            <a:r>
              <a:rPr lang="en-US" sz="2800" dirty="0"/>
              <a:t>and understanding </a:t>
            </a:r>
            <a:r>
              <a:rPr lang="tr-TR" sz="2800" dirty="0" err="1" smtClean="0"/>
              <a:t>subjects</a:t>
            </a:r>
            <a:endParaRPr lang="tr-TR" sz="2800" dirty="0" smtClean="0"/>
          </a:p>
          <a:p>
            <a:pPr algn="just"/>
            <a:endParaRPr lang="tr-TR" sz="2800" dirty="0"/>
          </a:p>
          <a:p>
            <a:pPr algn="just"/>
            <a:endParaRPr lang="tr-TR" sz="2800" dirty="0"/>
          </a:p>
          <a:p>
            <a:pPr algn="just"/>
            <a:r>
              <a:rPr lang="en-US" sz="2800" dirty="0" smtClean="0"/>
              <a:t>This </a:t>
            </a:r>
            <a:r>
              <a:rPr lang="en-US" sz="2800" dirty="0"/>
              <a:t>means that seeking </a:t>
            </a:r>
            <a:r>
              <a:rPr lang="en-US" sz="2800" dirty="0" smtClean="0"/>
              <a:t>a</a:t>
            </a:r>
            <a:r>
              <a:rPr lang="tr-TR" sz="2800" dirty="0" smtClean="0"/>
              <a:t> </a:t>
            </a:r>
            <a:r>
              <a:rPr lang="en-US" sz="2800" dirty="0" smtClean="0"/>
              <a:t>singular</a:t>
            </a:r>
            <a:r>
              <a:rPr lang="tr-TR" sz="2800" dirty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uniform approach to supporting decision-makers by focusing on one approach </a:t>
            </a:r>
            <a:r>
              <a:rPr lang="en-US" sz="2800" dirty="0" smtClean="0"/>
              <a:t>is</a:t>
            </a:r>
            <a:r>
              <a:rPr lang="tr-TR" sz="2800" dirty="0" smtClean="0"/>
              <a:t> </a:t>
            </a:r>
            <a:r>
              <a:rPr lang="tr-TR" sz="2800" dirty="0" err="1" smtClean="0"/>
              <a:t>useless</a:t>
            </a:r>
            <a:r>
              <a:rPr lang="en-US" sz="2800" dirty="0" smtClean="0"/>
              <a:t>. Business</a:t>
            </a:r>
            <a:r>
              <a:rPr lang="tr-TR" sz="2800" dirty="0" smtClean="0"/>
              <a:t> </a:t>
            </a:r>
            <a:r>
              <a:rPr lang="en-US" sz="2800" dirty="0" smtClean="0"/>
              <a:t>decision</a:t>
            </a:r>
            <a:r>
              <a:rPr lang="tr-TR" sz="2800" dirty="0" smtClean="0"/>
              <a:t> </a:t>
            </a:r>
            <a:r>
              <a:rPr lang="en-US" sz="2800" dirty="0" smtClean="0"/>
              <a:t>makers</a:t>
            </a:r>
            <a:r>
              <a:rPr lang="tr-TR" sz="2800" dirty="0"/>
              <a:t> </a:t>
            </a:r>
            <a:r>
              <a:rPr lang="en-US" sz="2800" dirty="0" smtClean="0"/>
              <a:t>use </a:t>
            </a:r>
            <a:r>
              <a:rPr lang="en-US" sz="2800" dirty="0"/>
              <a:t>both approaches and will continue to need both.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548680"/>
            <a:ext cx="8424936" cy="5447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The distinction between qualitative and quantitative research can be in the </a:t>
            </a:r>
            <a:r>
              <a:rPr lang="en-US" sz="3600" dirty="0" smtClean="0"/>
              <a:t>context</a:t>
            </a:r>
            <a:r>
              <a:rPr lang="tr-TR" sz="3600" dirty="0" smtClean="0"/>
              <a:t> </a:t>
            </a:r>
            <a:r>
              <a:rPr lang="en-US" sz="3600" dirty="0" smtClean="0"/>
              <a:t>of </a:t>
            </a:r>
            <a:r>
              <a:rPr lang="en-US" sz="3600" dirty="0"/>
              <a:t>research </a:t>
            </a:r>
            <a:r>
              <a:rPr lang="en-US" sz="3600" dirty="0" smtClean="0"/>
              <a:t>designs</a:t>
            </a:r>
            <a:r>
              <a:rPr lang="tr-TR" sz="3600" dirty="0" smtClean="0"/>
              <a:t>.</a:t>
            </a:r>
            <a:r>
              <a:rPr lang="en-US" sz="3600" dirty="0" smtClean="0"/>
              <a:t> </a:t>
            </a:r>
            <a:r>
              <a:rPr lang="en-US" sz="3600" dirty="0"/>
              <a:t>There is a close parallel in the </a:t>
            </a:r>
            <a:r>
              <a:rPr lang="en-US" sz="3600" dirty="0" smtClean="0"/>
              <a:t>distinctions</a:t>
            </a:r>
            <a:r>
              <a:rPr lang="tr-TR" sz="1400" dirty="0" smtClean="0"/>
              <a:t>(</a:t>
            </a:r>
            <a:r>
              <a:rPr lang="tr-TR" sz="1400" b="1" dirty="0" smtClean="0">
                <a:solidFill>
                  <a:srgbClr val="FF0000"/>
                </a:solidFill>
              </a:rPr>
              <a:t>fark</a:t>
            </a:r>
            <a:r>
              <a:rPr lang="tr-TR" sz="1400" dirty="0" smtClean="0"/>
              <a:t>)</a:t>
            </a:r>
            <a:r>
              <a:rPr lang="en-US" sz="3600" dirty="0" smtClean="0"/>
              <a:t>between </a:t>
            </a:r>
            <a:r>
              <a:rPr lang="en-US" sz="3600" dirty="0"/>
              <a:t>‘</a:t>
            </a:r>
            <a:r>
              <a:rPr lang="en-US" sz="3600" dirty="0">
                <a:solidFill>
                  <a:srgbClr val="FF0000"/>
                </a:solidFill>
              </a:rPr>
              <a:t>exploratory</a:t>
            </a:r>
            <a:r>
              <a:rPr lang="en-US" sz="3600" dirty="0"/>
              <a:t> and </a:t>
            </a:r>
            <a:r>
              <a:rPr lang="en-US" sz="3600" dirty="0">
                <a:solidFill>
                  <a:srgbClr val="FF0000"/>
                </a:solidFill>
              </a:rPr>
              <a:t>conclusive</a:t>
            </a:r>
            <a:r>
              <a:rPr lang="en-US" sz="3600" dirty="0"/>
              <a:t> research’ and ‘</a:t>
            </a:r>
            <a:r>
              <a:rPr lang="en-US" sz="3600" dirty="0">
                <a:solidFill>
                  <a:srgbClr val="0070C0"/>
                </a:solidFill>
              </a:rPr>
              <a:t>qualitative</a:t>
            </a:r>
            <a:r>
              <a:rPr lang="en-US" sz="3600" dirty="0"/>
              <a:t> and </a:t>
            </a:r>
            <a:r>
              <a:rPr lang="en-US" sz="3600" dirty="0" smtClean="0">
                <a:solidFill>
                  <a:srgbClr val="0070C0"/>
                </a:solidFill>
              </a:rPr>
              <a:t>quantitative</a:t>
            </a:r>
            <a:r>
              <a:rPr lang="tr-TR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smtClean="0"/>
              <a:t>research</a:t>
            </a:r>
            <a:r>
              <a:rPr lang="en-US" sz="3600" dirty="0"/>
              <a:t>’. There is a parallel, but the terms are not identical. </a:t>
            </a:r>
            <a:endParaRPr lang="tr-TR" sz="3600" dirty="0" smtClean="0"/>
          </a:p>
          <a:p>
            <a:pPr algn="just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71600" y="2558514"/>
            <a:ext cx="7109639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tr-TR" sz="4400" b="1" dirty="0" err="1"/>
              <a:t>What</a:t>
            </a:r>
            <a:r>
              <a:rPr lang="tr-TR" sz="4400" b="1" dirty="0"/>
              <a:t> Is </a:t>
            </a:r>
            <a:endParaRPr lang="tr-TR" sz="4400" b="1" dirty="0" smtClean="0"/>
          </a:p>
          <a:p>
            <a:pPr algn="ctr"/>
            <a:r>
              <a:rPr lang="tr-TR" sz="4400" b="1" dirty="0" err="1" smtClean="0"/>
              <a:t>Qualitative</a:t>
            </a:r>
            <a:r>
              <a:rPr lang="tr-TR" sz="4400" b="1" dirty="0" smtClean="0"/>
              <a:t> </a:t>
            </a:r>
            <a:r>
              <a:rPr lang="tr-TR" sz="4400" b="1" dirty="0" err="1"/>
              <a:t>Research</a:t>
            </a:r>
            <a:r>
              <a:rPr lang="tr-TR" sz="4400" b="1" dirty="0"/>
              <a:t>?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28114169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1844824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Conversely</a:t>
            </a:r>
            <a:r>
              <a:rPr lang="en-US" b="1" dirty="0" smtClean="0"/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aksine</a:t>
            </a:r>
            <a:r>
              <a:rPr lang="en-US" b="1" dirty="0" smtClean="0"/>
              <a:t>), </a:t>
            </a:r>
            <a:r>
              <a:rPr lang="en-US" sz="2800" dirty="0"/>
              <a:t>there may be circumstances where </a:t>
            </a:r>
            <a:r>
              <a:rPr lang="en-US" sz="2800" dirty="0" smtClean="0"/>
              <a:t>quantitative</a:t>
            </a:r>
            <a:r>
              <a:rPr lang="tr-TR" sz="2800" dirty="0" smtClean="0"/>
              <a:t> </a:t>
            </a:r>
            <a:r>
              <a:rPr lang="en-US" sz="2800" dirty="0" smtClean="0"/>
              <a:t>measurements </a:t>
            </a:r>
            <a:r>
              <a:rPr lang="en-US" sz="2800" dirty="0"/>
              <a:t>are </a:t>
            </a:r>
            <a:r>
              <a:rPr lang="en-US" sz="2800" dirty="0" smtClean="0"/>
              <a:t>used</a:t>
            </a:r>
            <a:r>
              <a:rPr lang="tr-TR" sz="2800" dirty="0" smtClean="0"/>
              <a:t> </a:t>
            </a:r>
            <a:r>
              <a:rPr lang="en-US" sz="2800" dirty="0" smtClean="0"/>
              <a:t>to </a:t>
            </a:r>
            <a:r>
              <a:rPr lang="en-US" sz="2800" dirty="0"/>
              <a:t>conclusively answer specific hypotheses or research questions using descriptive </a:t>
            </a:r>
            <a:r>
              <a:rPr lang="en-US" sz="2800" dirty="0" smtClean="0"/>
              <a:t>or</a:t>
            </a:r>
            <a:r>
              <a:rPr lang="tr-TR" sz="2800" dirty="0" smtClean="0"/>
              <a:t> </a:t>
            </a:r>
            <a:r>
              <a:rPr lang="en-US" sz="2800" dirty="0" smtClean="0"/>
              <a:t>experimental </a:t>
            </a:r>
            <a:r>
              <a:rPr lang="en-US" sz="2800" dirty="0"/>
              <a:t>techniques. </a:t>
            </a:r>
            <a:endParaRPr lang="tr-TR" sz="2800" dirty="0" smtClean="0"/>
          </a:p>
          <a:p>
            <a:pPr algn="just"/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23528" y="1196752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Quantitative researchers direct a considerable amount of activity toward measuring </a:t>
            </a:r>
            <a:r>
              <a:rPr lang="en-US" sz="2800" dirty="0" smtClean="0"/>
              <a:t>concepts</a:t>
            </a:r>
            <a:r>
              <a:rPr lang="tr-TR" sz="2800" dirty="0" smtClean="0"/>
              <a:t> </a:t>
            </a:r>
            <a:r>
              <a:rPr lang="en-US" sz="2800" dirty="0" smtClean="0"/>
              <a:t>with </a:t>
            </a:r>
            <a:r>
              <a:rPr lang="en-US" sz="2800" dirty="0"/>
              <a:t>scales that either directly or indirectly provide numeric values. </a:t>
            </a:r>
            <a:endParaRPr lang="en-US" sz="2800" dirty="0" smtClean="0"/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numeric values can </a:t>
            </a:r>
            <a:r>
              <a:rPr lang="en-US" sz="2800" dirty="0" smtClean="0"/>
              <a:t>then</a:t>
            </a:r>
            <a:r>
              <a:rPr lang="tr-TR" sz="2800" dirty="0" smtClean="0"/>
              <a:t> </a:t>
            </a:r>
            <a:r>
              <a:rPr lang="en-US" sz="2800" dirty="0" smtClean="0"/>
              <a:t>be </a:t>
            </a:r>
            <a:r>
              <a:rPr lang="en-US" sz="2800" dirty="0"/>
              <a:t>used in statistical computations and hypothesis </a:t>
            </a:r>
            <a:r>
              <a:rPr lang="en-US" sz="2800" dirty="0" smtClean="0"/>
              <a:t>testing.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qualitative </a:t>
            </a:r>
            <a:r>
              <a:rPr lang="en-US" sz="2800" dirty="0"/>
              <a:t>researchers are </a:t>
            </a:r>
            <a:r>
              <a:rPr lang="en-US" sz="2800" dirty="0" smtClean="0"/>
              <a:t>more</a:t>
            </a:r>
            <a:r>
              <a:rPr lang="tr-TR" sz="2800" dirty="0" smtClean="0"/>
              <a:t> </a:t>
            </a:r>
            <a:r>
              <a:rPr lang="en-US" sz="2800" dirty="0" smtClean="0"/>
              <a:t>interested </a:t>
            </a:r>
            <a:r>
              <a:rPr lang="en-US" sz="2800" dirty="0"/>
              <a:t>in </a:t>
            </a:r>
            <a:r>
              <a:rPr lang="en-US" sz="2800" dirty="0">
                <a:solidFill>
                  <a:srgbClr val="FFFF00"/>
                </a:solidFill>
              </a:rPr>
              <a:t>observing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listening</a:t>
            </a:r>
            <a:r>
              <a:rPr lang="en-US" sz="2800" dirty="0"/>
              <a:t>, and </a:t>
            </a:r>
            <a:r>
              <a:rPr lang="en-US" sz="2800" dirty="0">
                <a:solidFill>
                  <a:srgbClr val="0070C0"/>
                </a:solidFill>
              </a:rPr>
              <a:t>interpreting</a:t>
            </a:r>
            <a:r>
              <a:rPr lang="en-US" sz="2800" dirty="0"/>
              <a:t>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1116027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For these reasons,</a:t>
            </a:r>
            <a:r>
              <a:rPr lang="tr-TR" sz="2800" dirty="0"/>
              <a:t> </a:t>
            </a:r>
            <a:r>
              <a:rPr lang="en-US" sz="2800" dirty="0"/>
              <a:t>qualitative research is said</a:t>
            </a:r>
            <a:r>
              <a:rPr lang="tr-TR" sz="2800" dirty="0"/>
              <a:t> </a:t>
            </a:r>
            <a:r>
              <a:rPr lang="en-US" sz="2800" dirty="0"/>
              <a:t>to be more </a:t>
            </a:r>
            <a:r>
              <a:rPr lang="en-US" sz="2800" b="1" dirty="0"/>
              <a:t>subjective</a:t>
            </a:r>
            <a:r>
              <a:rPr lang="en-US" sz="2800" dirty="0"/>
              <a:t>, meaning that the results are researcher-dependent. Different researchers</a:t>
            </a:r>
            <a:r>
              <a:rPr lang="tr-TR" sz="2800" dirty="0"/>
              <a:t> </a:t>
            </a:r>
            <a:r>
              <a:rPr lang="en-US" sz="2800" dirty="0"/>
              <a:t>may reach different conclusions based on the same interview. </a:t>
            </a:r>
            <a:endParaRPr lang="tr-TR" sz="2800" dirty="0" smtClean="0"/>
          </a:p>
          <a:p>
            <a:pPr algn="just"/>
            <a:endParaRPr lang="tr-TR" sz="2800" dirty="0"/>
          </a:p>
          <a:p>
            <a:pPr algn="just"/>
            <a:r>
              <a:rPr lang="en-US" sz="2800" dirty="0" smtClean="0"/>
              <a:t>In </a:t>
            </a:r>
            <a:r>
              <a:rPr lang="en-US" sz="2800" dirty="0"/>
              <a:t>that respect,</a:t>
            </a:r>
            <a:r>
              <a:rPr lang="tr-TR" sz="2800" dirty="0"/>
              <a:t> </a:t>
            </a:r>
            <a:r>
              <a:rPr lang="en-US" sz="2800" dirty="0"/>
              <a:t>qualitative research</a:t>
            </a:r>
            <a:r>
              <a:rPr lang="tr-TR" sz="2800" dirty="0"/>
              <a:t> </a:t>
            </a:r>
            <a:r>
              <a:rPr lang="en-US" sz="2800" dirty="0"/>
              <a:t>lacks </a:t>
            </a:r>
            <a:r>
              <a:rPr lang="en-US" sz="2800" dirty="0" smtClean="0"/>
              <a:t>the </a:t>
            </a:r>
            <a:r>
              <a:rPr lang="en-US" sz="2800" dirty="0"/>
              <a:t>ability of different</a:t>
            </a:r>
            <a:r>
              <a:rPr lang="tr-TR" sz="2800" dirty="0"/>
              <a:t> </a:t>
            </a:r>
            <a:r>
              <a:rPr lang="en-US" sz="2800" dirty="0"/>
              <a:t>individuals</a:t>
            </a:r>
            <a:r>
              <a:rPr lang="tr-TR" sz="2800" dirty="0"/>
              <a:t> </a:t>
            </a:r>
            <a:r>
              <a:rPr lang="en-US" sz="2800" dirty="0"/>
              <a:t>following the same procedures to produce the same results or come to</a:t>
            </a:r>
            <a:r>
              <a:rPr lang="tr-TR" sz="2800" dirty="0"/>
              <a:t> </a:t>
            </a:r>
            <a:r>
              <a:rPr lang="en-US" sz="2800" dirty="0"/>
              <a:t>the same</a:t>
            </a:r>
            <a:r>
              <a:rPr lang="tr-TR" sz="2800" dirty="0"/>
              <a:t> </a:t>
            </a:r>
            <a:r>
              <a:rPr lang="tr-TR" sz="2800" dirty="0" err="1"/>
              <a:t>conclusion</a:t>
            </a:r>
            <a:r>
              <a:rPr lang="tr-T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2060848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Qualitative research seldom involves samples with hundreds of respondents. Instead, a </a:t>
            </a:r>
            <a:r>
              <a:rPr lang="en-US" sz="2800" dirty="0" smtClean="0"/>
              <a:t>handful</a:t>
            </a:r>
            <a:r>
              <a:rPr lang="tr-TR" sz="2800" dirty="0" smtClean="0"/>
              <a:t> </a:t>
            </a:r>
            <a:r>
              <a:rPr lang="en-US" sz="2800" dirty="0" smtClean="0"/>
              <a:t>of </a:t>
            </a:r>
            <a:r>
              <a:rPr lang="en-US" sz="2800" dirty="0"/>
              <a:t>people are usually the source of qualitative data. This is perfectly acceptable in </a:t>
            </a:r>
            <a:r>
              <a:rPr lang="en-US" sz="2800" dirty="0" smtClean="0"/>
              <a:t>discovery-oriented</a:t>
            </a:r>
            <a:r>
              <a:rPr lang="tr-TR" sz="2800" dirty="0" smtClean="0"/>
              <a:t> </a:t>
            </a:r>
            <a:r>
              <a:rPr lang="en-US" sz="2800" dirty="0" smtClean="0"/>
              <a:t>research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/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1844824"/>
            <a:ext cx="8352928" cy="32316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3200" dirty="0">
                <a:solidFill>
                  <a:srgbClr val="FF0000"/>
                </a:solidFill>
              </a:rPr>
              <a:t>Q</a:t>
            </a:r>
            <a:r>
              <a:rPr lang="en-US" sz="3200" dirty="0" err="1" smtClean="0">
                <a:solidFill>
                  <a:srgbClr val="FF0000"/>
                </a:solidFill>
              </a:rPr>
              <a:t>ualitative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research is most often used in exploratory designs</a:t>
            </a:r>
            <a:r>
              <a:rPr lang="en-US" sz="2800" dirty="0"/>
              <a:t>. Small samples, </a:t>
            </a:r>
            <a:r>
              <a:rPr lang="en-US" sz="2800" dirty="0" smtClean="0"/>
              <a:t>interpretive</a:t>
            </a:r>
            <a:r>
              <a:rPr lang="tr-TR" sz="2800" dirty="0" smtClean="0"/>
              <a:t> </a:t>
            </a:r>
            <a:r>
              <a:rPr lang="en-US" sz="2800" dirty="0" smtClean="0"/>
              <a:t>procedures </a:t>
            </a:r>
            <a:r>
              <a:rPr lang="en-US" sz="2800" dirty="0"/>
              <a:t>that require subjective judgments, and the unstructured interview format all </a:t>
            </a:r>
            <a:r>
              <a:rPr lang="en-US" sz="2800" dirty="0" smtClean="0"/>
              <a:t>make</a:t>
            </a:r>
            <a:r>
              <a:rPr lang="tr-TR" sz="2800" dirty="0" smtClean="0"/>
              <a:t> </a:t>
            </a:r>
            <a:r>
              <a:rPr lang="en-US" sz="2800" dirty="0" smtClean="0"/>
              <a:t>traditional </a:t>
            </a:r>
            <a:r>
              <a:rPr lang="en-US" sz="2800" dirty="0"/>
              <a:t>hypotheses testing difficult with qualitative research.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10226" r="20463" b="8730"/>
          <a:stretch/>
        </p:blipFill>
        <p:spPr bwMode="auto">
          <a:xfrm>
            <a:off x="0" y="476672"/>
            <a:ext cx="9144000" cy="592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2636912"/>
            <a:ext cx="8496944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Contrasting </a:t>
            </a:r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 err="1" smtClean="0">
                <a:solidFill>
                  <a:srgbClr val="FF0000"/>
                </a:solidFill>
              </a:rPr>
              <a:t>çelişken</a:t>
            </a:r>
            <a:r>
              <a:rPr lang="en-US" sz="2000" b="1" dirty="0" smtClean="0">
                <a:solidFill>
                  <a:srgbClr val="FF0000"/>
                </a:solidFill>
              </a:rPr>
              <a:t>) </a:t>
            </a:r>
            <a:r>
              <a:rPr lang="en-US" sz="3200" b="1" dirty="0"/>
              <a:t>Exploratory and Confirmatory Research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1196752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err="1" smtClean="0"/>
              <a:t>Most</a:t>
            </a:r>
            <a:r>
              <a:rPr lang="tr-TR" sz="2400" dirty="0"/>
              <a:t> </a:t>
            </a:r>
            <a:r>
              <a:rPr lang="en-US" sz="2400" dirty="0" smtClean="0"/>
              <a:t>exploratory </a:t>
            </a:r>
            <a:r>
              <a:rPr lang="en-US" sz="2400" dirty="0"/>
              <a:t>research designs produce </a:t>
            </a:r>
            <a:r>
              <a:rPr lang="en-US" sz="2400" b="1" dirty="0"/>
              <a:t>qualitative </a:t>
            </a:r>
            <a:r>
              <a:rPr lang="en-US" sz="2400" b="1" dirty="0" smtClean="0"/>
              <a:t>data</a:t>
            </a:r>
            <a:r>
              <a:rPr lang="en-US" sz="2400" dirty="0" smtClean="0"/>
              <a:t>.</a:t>
            </a:r>
            <a:r>
              <a:rPr lang="tr-TR" sz="2400" dirty="0" smtClean="0"/>
              <a:t> </a:t>
            </a:r>
          </a:p>
          <a:p>
            <a:pPr algn="just"/>
            <a:endParaRPr lang="tr-TR" sz="2400" dirty="0"/>
          </a:p>
          <a:p>
            <a:pPr algn="just"/>
            <a:r>
              <a:rPr lang="en-US" sz="2400" dirty="0" smtClean="0"/>
              <a:t>Often</a:t>
            </a:r>
            <a:r>
              <a:rPr lang="en-US" sz="2400" dirty="0"/>
              <a:t>, </a:t>
            </a:r>
            <a:r>
              <a:rPr lang="en-US" sz="2400" dirty="0" smtClean="0"/>
              <a:t>exploratory</a:t>
            </a:r>
            <a:r>
              <a:rPr lang="tr-TR" sz="2400" dirty="0" smtClean="0"/>
              <a:t> </a:t>
            </a:r>
            <a:r>
              <a:rPr lang="en-US" sz="2400" dirty="0" smtClean="0"/>
              <a:t>research may</a:t>
            </a:r>
            <a:r>
              <a:rPr lang="tr-TR" sz="2400" dirty="0" smtClean="0"/>
              <a:t> </a:t>
            </a:r>
            <a:r>
              <a:rPr lang="en-US" sz="2400" dirty="0" smtClean="0"/>
              <a:t>be </a:t>
            </a:r>
            <a:r>
              <a:rPr lang="en-US" sz="2400" dirty="0"/>
              <a:t>needed to develop the ideas that lead to research hypotheses.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r>
              <a:rPr lang="en-US" sz="2400" dirty="0" smtClean="0"/>
              <a:t>In </a:t>
            </a:r>
            <a:r>
              <a:rPr lang="en-US" sz="2400" dirty="0"/>
              <a:t>some </a:t>
            </a:r>
            <a:r>
              <a:rPr lang="en-US" sz="2400" dirty="0" smtClean="0"/>
              <a:t>situations</a:t>
            </a:r>
            <a:r>
              <a:rPr lang="tr-TR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outcome of exploratory research is a testable research hypothesis. </a:t>
            </a:r>
            <a:r>
              <a:rPr lang="en-US" sz="2400" dirty="0" smtClean="0"/>
              <a:t>Confirmatory</a:t>
            </a:r>
            <a:r>
              <a:rPr lang="tr-TR" sz="2400" dirty="0" smtClean="0"/>
              <a:t> </a:t>
            </a:r>
            <a:r>
              <a:rPr lang="en-US" sz="2400" dirty="0" smtClean="0"/>
              <a:t>research </a:t>
            </a:r>
            <a:r>
              <a:rPr lang="en-US" sz="2400" dirty="0"/>
              <a:t>then </a:t>
            </a:r>
            <a:r>
              <a:rPr lang="en-US" sz="2400" dirty="0" smtClean="0"/>
              <a:t>tests</a:t>
            </a:r>
            <a:r>
              <a:rPr lang="tr-TR" sz="2400" dirty="0" smtClean="0"/>
              <a:t> </a:t>
            </a:r>
            <a:r>
              <a:rPr lang="en-US" sz="2400" dirty="0" smtClean="0"/>
              <a:t>these </a:t>
            </a:r>
            <a:r>
              <a:rPr lang="en-US" sz="2400" dirty="0"/>
              <a:t>hypotheses with quantitative data.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1052736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 err="1">
                <a:solidFill>
                  <a:srgbClr val="FF0000"/>
                </a:solidFill>
              </a:rPr>
              <a:t>The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>
                <a:solidFill>
                  <a:srgbClr val="FF0000"/>
                </a:solidFill>
              </a:rPr>
              <a:t>major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</a:rPr>
              <a:t>categories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smtClean="0">
                <a:solidFill>
                  <a:srgbClr val="FF0000"/>
                </a:solidFill>
              </a:rPr>
              <a:t>of </a:t>
            </a:r>
            <a:r>
              <a:rPr lang="tr-TR" sz="3600" b="1" dirty="0" err="1">
                <a:solidFill>
                  <a:srgbClr val="FF0000"/>
                </a:solidFill>
              </a:rPr>
              <a:t>qualitative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</a:rPr>
              <a:t>research</a:t>
            </a:r>
            <a:endParaRPr lang="tr-TR" sz="3600" b="1" dirty="0">
              <a:solidFill>
                <a:srgbClr val="FF0000"/>
              </a:solidFill>
            </a:endParaRPr>
          </a:p>
          <a:p>
            <a:endParaRPr lang="tr-TR" dirty="0"/>
          </a:p>
          <a:p>
            <a:pPr marL="342900" indent="-342900">
              <a:buAutoNum type="arabicPeriod"/>
            </a:pPr>
            <a:r>
              <a:rPr lang="en-US" sz="2400" dirty="0" smtClean="0"/>
              <a:t>Phenomenology—originating </a:t>
            </a:r>
            <a:r>
              <a:rPr lang="en-US" sz="2400" dirty="0"/>
              <a:t>in philosophy and </a:t>
            </a:r>
            <a:r>
              <a:rPr lang="en-US" sz="2400" dirty="0" smtClean="0"/>
              <a:t>psychology</a:t>
            </a:r>
            <a:endParaRPr lang="tr-TR" sz="2400" dirty="0" smtClean="0"/>
          </a:p>
          <a:p>
            <a:endParaRPr lang="en-US" sz="2400" dirty="0"/>
          </a:p>
          <a:p>
            <a:r>
              <a:rPr lang="tr-TR" sz="2400" dirty="0"/>
              <a:t>2. </a:t>
            </a:r>
            <a:r>
              <a:rPr lang="tr-TR" sz="2400" dirty="0" err="1"/>
              <a:t>Ethnography</a:t>
            </a:r>
            <a:r>
              <a:rPr lang="tr-TR" sz="2400" dirty="0"/>
              <a:t>—</a:t>
            </a:r>
            <a:r>
              <a:rPr lang="tr-TR" sz="2400" dirty="0" err="1"/>
              <a:t>originating</a:t>
            </a:r>
            <a:r>
              <a:rPr lang="tr-TR" sz="2400" dirty="0"/>
              <a:t> in </a:t>
            </a:r>
            <a:r>
              <a:rPr lang="tr-TR" sz="2400" dirty="0" err="1" smtClean="0"/>
              <a:t>anthropology</a:t>
            </a:r>
            <a:endParaRPr lang="tr-TR" sz="2400" dirty="0" smtClean="0"/>
          </a:p>
          <a:p>
            <a:endParaRPr lang="tr-TR" sz="2400" dirty="0"/>
          </a:p>
          <a:p>
            <a:r>
              <a:rPr lang="en-US" sz="2400" dirty="0"/>
              <a:t>3. Grounded theory—originating in </a:t>
            </a:r>
            <a:r>
              <a:rPr lang="en-US" sz="2400" dirty="0" smtClean="0"/>
              <a:t>sociology</a:t>
            </a:r>
            <a:endParaRPr lang="tr-TR" sz="2400" dirty="0" smtClean="0"/>
          </a:p>
          <a:p>
            <a:endParaRPr lang="en-US" sz="2400" dirty="0"/>
          </a:p>
          <a:p>
            <a:r>
              <a:rPr lang="en-US" sz="2400" dirty="0"/>
              <a:t>4. Case studies—originating in psychology and in business research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439499"/>
            <a:ext cx="828092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1. </a:t>
            </a:r>
            <a:r>
              <a:rPr lang="en-US" sz="3200" b="1" dirty="0" smtClean="0"/>
              <a:t>Phenomenology </a:t>
            </a:r>
            <a:r>
              <a:rPr lang="en-US" sz="1400" b="1" dirty="0" smtClean="0"/>
              <a:t>(</a:t>
            </a:r>
            <a:r>
              <a:rPr lang="en-US" sz="1400" b="1" dirty="0" err="1" smtClean="0"/>
              <a:t>olguculuk</a:t>
            </a:r>
            <a:r>
              <a:rPr lang="en-US" sz="1400" b="1" dirty="0"/>
              <a:t>)</a:t>
            </a:r>
            <a:r>
              <a:rPr lang="en-US" sz="1400" b="1" dirty="0" smtClean="0"/>
              <a:t> </a:t>
            </a:r>
            <a:endParaRPr lang="tr-TR" sz="1400" b="1" dirty="0" smtClean="0"/>
          </a:p>
          <a:p>
            <a:endParaRPr lang="tr-TR" b="1" dirty="0"/>
          </a:p>
          <a:p>
            <a:pPr algn="just"/>
            <a:r>
              <a:rPr lang="tr-TR" sz="2800" dirty="0" smtClean="0"/>
              <a:t>R</a:t>
            </a:r>
            <a:r>
              <a:rPr lang="en-US" sz="2800" dirty="0" err="1" smtClean="0"/>
              <a:t>epresents</a:t>
            </a:r>
            <a:r>
              <a:rPr lang="en-US" sz="2800" dirty="0" smtClean="0"/>
              <a:t> </a:t>
            </a:r>
            <a:r>
              <a:rPr lang="en-US" sz="2800" dirty="0"/>
              <a:t>a philosophical approach to studying human experiences based on </a:t>
            </a:r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  <a:r>
              <a:rPr lang="en-US" sz="2800" dirty="0" smtClean="0"/>
              <a:t>idea </a:t>
            </a:r>
            <a:r>
              <a:rPr lang="en-US" sz="2800" dirty="0"/>
              <a:t>that human experience itself is </a:t>
            </a:r>
            <a:r>
              <a:rPr lang="en-US" sz="2800" dirty="0" smtClean="0"/>
              <a:t>inherently</a:t>
            </a:r>
            <a:r>
              <a:rPr lang="tr-TR" sz="1600" b="1" dirty="0" smtClean="0">
                <a:solidFill>
                  <a:srgbClr val="FF0000"/>
                </a:solidFill>
              </a:rPr>
              <a:t>(doğasında)</a:t>
            </a:r>
            <a:r>
              <a:rPr lang="en-US" sz="2800" dirty="0" smtClean="0"/>
              <a:t>subjective </a:t>
            </a:r>
            <a:r>
              <a:rPr lang="en-US" sz="2800" dirty="0"/>
              <a:t>and determined by the context in </a:t>
            </a:r>
            <a:r>
              <a:rPr lang="en-US" sz="2800" dirty="0" smtClean="0"/>
              <a:t>which</a:t>
            </a:r>
            <a:r>
              <a:rPr lang="tr-TR" sz="2800" dirty="0" smtClean="0"/>
              <a:t> </a:t>
            </a:r>
            <a:r>
              <a:rPr lang="en-US" sz="2800" dirty="0" smtClean="0"/>
              <a:t>people live. </a:t>
            </a:r>
            <a:endParaRPr lang="tr-TR" sz="2800" dirty="0" smtClean="0"/>
          </a:p>
          <a:p>
            <a:pPr algn="just"/>
            <a:endParaRPr lang="tr-TR" sz="2800" dirty="0"/>
          </a:p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phenomenological researcher focuses on how a person’s behavior is </a:t>
            </a:r>
            <a:r>
              <a:rPr lang="en-US" sz="2800" dirty="0" smtClean="0"/>
              <a:t>shaped</a:t>
            </a:r>
            <a:r>
              <a:rPr lang="tr-TR" sz="2800" dirty="0" smtClean="0"/>
              <a:t> </a:t>
            </a:r>
            <a:r>
              <a:rPr lang="en-US" sz="2800" dirty="0" smtClean="0"/>
              <a:t>by </a:t>
            </a:r>
            <a:r>
              <a:rPr lang="en-US" sz="2800" dirty="0"/>
              <a:t>the relationship he or she has with the physical environment, objects, people, and </a:t>
            </a:r>
            <a:r>
              <a:rPr lang="en-US" sz="2800" dirty="0" smtClean="0"/>
              <a:t>situations.</a:t>
            </a:r>
            <a:r>
              <a:rPr lang="tr-TR" sz="2800" dirty="0" smtClean="0"/>
              <a:t>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620688"/>
            <a:ext cx="8496944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/>
              <a:t>is research that addresses </a:t>
            </a:r>
            <a:r>
              <a:rPr lang="en-US" sz="2800" dirty="0" smtClean="0"/>
              <a:t>political objectives </a:t>
            </a:r>
            <a:r>
              <a:rPr lang="en-US" sz="2800" dirty="0"/>
              <a:t>through techniques </a:t>
            </a:r>
            <a:r>
              <a:rPr lang="en-US" sz="2800" dirty="0" smtClean="0"/>
              <a:t>that</a:t>
            </a:r>
            <a:r>
              <a:rPr lang="tr-TR" sz="2800" dirty="0" smtClean="0"/>
              <a:t> </a:t>
            </a:r>
            <a:r>
              <a:rPr lang="en-US" sz="2800" dirty="0" smtClean="0"/>
              <a:t>allow </a:t>
            </a:r>
            <a:r>
              <a:rPr lang="en-US" sz="2800" dirty="0"/>
              <a:t>the researcher to provide </a:t>
            </a:r>
            <a:r>
              <a:rPr lang="en-US" sz="2800" dirty="0" smtClean="0"/>
              <a:t>elaborate</a:t>
            </a:r>
            <a:r>
              <a:rPr lang="tr-TR" sz="1400" b="1" dirty="0" smtClean="0"/>
              <a:t>(ayrıntılı)</a:t>
            </a:r>
            <a:r>
              <a:rPr lang="en-US" sz="2800" dirty="0" smtClean="0"/>
              <a:t>interpretations </a:t>
            </a:r>
            <a:r>
              <a:rPr lang="en-US" sz="2800" dirty="0"/>
              <a:t>of </a:t>
            </a:r>
            <a:r>
              <a:rPr lang="tr-TR" sz="2800" dirty="0" err="1" smtClean="0"/>
              <a:t>political</a:t>
            </a:r>
            <a:r>
              <a:rPr lang="tr-TR" sz="2800" dirty="0" smtClean="0"/>
              <a:t> </a:t>
            </a:r>
            <a:r>
              <a:rPr lang="en-US" sz="2800" dirty="0" smtClean="0"/>
              <a:t>phenomena </a:t>
            </a:r>
            <a:r>
              <a:rPr lang="en-US" sz="2800" dirty="0"/>
              <a:t>without </a:t>
            </a:r>
            <a:r>
              <a:rPr lang="en-US" sz="2800" dirty="0" smtClean="0"/>
              <a:t>depending</a:t>
            </a:r>
            <a:r>
              <a:rPr lang="tr-TR" sz="2800" dirty="0" smtClean="0"/>
              <a:t> </a:t>
            </a:r>
            <a:r>
              <a:rPr lang="en-US" sz="2800" dirty="0" smtClean="0"/>
              <a:t>on </a:t>
            </a:r>
            <a:r>
              <a:rPr lang="en-US" sz="2800" dirty="0">
                <a:solidFill>
                  <a:srgbClr val="0070C0"/>
                </a:solidFill>
              </a:rPr>
              <a:t>numerical measurement</a:t>
            </a:r>
            <a:r>
              <a:rPr lang="en-US" sz="2800" dirty="0"/>
              <a:t>. </a:t>
            </a:r>
            <a:endParaRPr lang="tr-TR" sz="2800" dirty="0" smtClean="0"/>
          </a:p>
          <a:p>
            <a:pPr algn="just"/>
            <a:endParaRPr lang="tr-TR" sz="2800" dirty="0"/>
          </a:p>
          <a:p>
            <a:pPr algn="just"/>
            <a:r>
              <a:rPr lang="en-US" sz="2800" dirty="0" smtClean="0"/>
              <a:t>Its </a:t>
            </a:r>
            <a:r>
              <a:rPr lang="en-US" sz="2800" dirty="0"/>
              <a:t>focus is on discovering </a:t>
            </a:r>
            <a:r>
              <a:rPr lang="en-US" sz="2800" dirty="0">
                <a:solidFill>
                  <a:srgbClr val="FF0000"/>
                </a:solidFill>
              </a:rPr>
              <a:t>true inner meanings and new </a:t>
            </a:r>
            <a:r>
              <a:rPr lang="en-US" sz="2800" dirty="0" smtClean="0">
                <a:solidFill>
                  <a:srgbClr val="FF0000"/>
                </a:solidFill>
              </a:rPr>
              <a:t>insights</a:t>
            </a:r>
            <a:r>
              <a:rPr lang="en-US" sz="2800" dirty="0" smtClean="0"/>
              <a:t>.</a:t>
            </a:r>
            <a:r>
              <a:rPr lang="tr-TR" sz="2800" dirty="0" smtClean="0"/>
              <a:t> </a:t>
            </a:r>
            <a:r>
              <a:rPr lang="en-US" sz="2800" dirty="0" smtClean="0"/>
              <a:t>Qualitative </a:t>
            </a:r>
            <a:r>
              <a:rPr lang="en-US" sz="2800" dirty="0"/>
              <a:t>research is less structured than most quantitative approaches.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8881362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1052736"/>
            <a:ext cx="864096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When </a:t>
            </a:r>
            <a:r>
              <a:rPr lang="en-US" sz="2800" dirty="0"/>
              <a:t>conversational interviews are face to face, they are recorded either with video </a:t>
            </a:r>
            <a:r>
              <a:rPr lang="en-US" sz="2800" dirty="0" smtClean="0"/>
              <a:t>then </a:t>
            </a:r>
            <a:r>
              <a:rPr lang="en-US" sz="2800" dirty="0"/>
              <a:t>interpreted by the researcher. </a:t>
            </a:r>
            <a:endParaRPr lang="tr-TR" sz="2800" dirty="0" smtClean="0"/>
          </a:p>
          <a:p>
            <a:pPr algn="just"/>
            <a:endParaRPr lang="tr-TR" sz="2800" dirty="0"/>
          </a:p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phenomenological interviewer is careful to</a:t>
            </a:r>
            <a:r>
              <a:rPr lang="tr-TR" sz="2800" dirty="0"/>
              <a:t> </a:t>
            </a:r>
            <a:r>
              <a:rPr lang="en-US" sz="2800" dirty="0"/>
              <a:t>avoid asking direct questions when at all possible.</a:t>
            </a:r>
            <a:r>
              <a:rPr lang="tr-TR" sz="2800" dirty="0"/>
              <a:t> </a:t>
            </a:r>
            <a:r>
              <a:rPr lang="en-US" sz="2800" dirty="0"/>
              <a:t>Instead, the research respondent is asked to tell</a:t>
            </a:r>
            <a:r>
              <a:rPr lang="tr-TR" sz="2800" dirty="0"/>
              <a:t> </a:t>
            </a:r>
            <a:r>
              <a:rPr lang="en-US" sz="2800" dirty="0"/>
              <a:t>a story about some experience.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915816" y="260648"/>
            <a:ext cx="3273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/>
              <a:t>2</a:t>
            </a:r>
            <a:r>
              <a:rPr lang="tr-TR" sz="2800" b="1" dirty="0" smtClean="0"/>
              <a:t>. </a:t>
            </a:r>
            <a:r>
              <a:rPr lang="tr-TR" sz="2800" b="1" dirty="0" err="1" smtClean="0"/>
              <a:t>Ethnography</a:t>
            </a:r>
            <a:endParaRPr lang="tr-TR" sz="2800" dirty="0"/>
          </a:p>
        </p:txBody>
      </p:sp>
      <p:sp>
        <p:nvSpPr>
          <p:cNvPr id="3" name="Dikdörtgen 2"/>
          <p:cNvSpPr/>
          <p:nvPr/>
        </p:nvSpPr>
        <p:spPr>
          <a:xfrm>
            <a:off x="395536" y="980728"/>
            <a:ext cx="8136904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err="1" smtClean="0"/>
              <a:t>Participant</a:t>
            </a:r>
            <a:r>
              <a:rPr lang="tr-TR" sz="2400" dirty="0" smtClean="0"/>
              <a:t> </a:t>
            </a:r>
            <a:r>
              <a:rPr lang="tr-TR" sz="2400" dirty="0" err="1" smtClean="0"/>
              <a:t>observation</a:t>
            </a:r>
            <a:r>
              <a:rPr lang="tr-TR" sz="2400" dirty="0" smtClean="0"/>
              <a:t>, a </a:t>
            </a:r>
            <a:r>
              <a:rPr lang="tr-TR" sz="2400" dirty="0" err="1" smtClean="0"/>
              <a:t>tool</a:t>
            </a:r>
            <a:r>
              <a:rPr lang="tr-TR" sz="2400" dirty="0" smtClean="0"/>
              <a:t> of </a:t>
            </a:r>
            <a:r>
              <a:rPr lang="tr-TR" sz="2400" dirty="0" err="1" smtClean="0"/>
              <a:t>measuring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ethnographic</a:t>
            </a:r>
            <a:r>
              <a:rPr lang="tr-TR" sz="2400" dirty="0" smtClean="0"/>
              <a:t> </a:t>
            </a:r>
            <a:r>
              <a:rPr lang="tr-TR" sz="2400" dirty="0" err="1" smtClean="0"/>
              <a:t>events</a:t>
            </a:r>
            <a:r>
              <a:rPr lang="tr-TR" sz="2400" dirty="0" smtClean="0"/>
              <a:t>, </a:t>
            </a:r>
            <a:r>
              <a:rPr lang="en-US" sz="2400" dirty="0" smtClean="0"/>
              <a:t>means </a:t>
            </a:r>
            <a:r>
              <a:rPr lang="en-US" sz="2400" dirty="0"/>
              <a:t>the researcher becomes </a:t>
            </a:r>
            <a:r>
              <a:rPr lang="en-US" sz="2400" dirty="0" smtClean="0"/>
              <a:t>immersed</a:t>
            </a:r>
            <a:r>
              <a:rPr lang="tr-TR" sz="1000" dirty="0" smtClean="0"/>
              <a:t>(</a:t>
            </a:r>
            <a:r>
              <a:rPr lang="tr-TR" sz="1000" b="1" dirty="0" smtClean="0"/>
              <a:t>bulaşmış</a:t>
            </a:r>
            <a:r>
              <a:rPr lang="tr-TR" sz="1000" dirty="0" smtClean="0"/>
              <a:t>)</a:t>
            </a:r>
            <a:r>
              <a:rPr lang="en-US" sz="1000" dirty="0" smtClean="0"/>
              <a:t> </a:t>
            </a:r>
            <a:r>
              <a:rPr lang="en-US" sz="2400" dirty="0"/>
              <a:t>within the culture that he or she is studying </a:t>
            </a:r>
            <a:r>
              <a:rPr lang="en-US" sz="2400" dirty="0" smtClean="0"/>
              <a:t>and</a:t>
            </a:r>
            <a:r>
              <a:rPr lang="tr-TR" sz="2400" dirty="0" smtClean="0"/>
              <a:t> </a:t>
            </a:r>
            <a:r>
              <a:rPr lang="en-US" sz="2400" dirty="0" smtClean="0"/>
              <a:t>draws </a:t>
            </a:r>
            <a:r>
              <a:rPr lang="en-US" sz="2400" dirty="0"/>
              <a:t>data from his or her observations. </a:t>
            </a:r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A </a:t>
            </a:r>
            <a:r>
              <a:rPr lang="en-US" sz="2400" i="1" dirty="0"/>
              <a:t>culture </a:t>
            </a:r>
            <a:r>
              <a:rPr lang="en-US" sz="2400" dirty="0"/>
              <a:t>can be either a broad culture, like </a:t>
            </a:r>
            <a:r>
              <a:rPr lang="tr-TR" sz="2400" dirty="0" err="1" smtClean="0"/>
              <a:t>Turkish</a:t>
            </a:r>
            <a:r>
              <a:rPr lang="tr-TR" sz="2400" dirty="0" smtClean="0"/>
              <a:t> </a:t>
            </a:r>
            <a:r>
              <a:rPr lang="en-US" sz="2400" dirty="0" smtClean="0"/>
              <a:t>culture,</a:t>
            </a:r>
            <a:r>
              <a:rPr lang="tr-TR" sz="2400" dirty="0" smtClean="0"/>
              <a:t> </a:t>
            </a:r>
            <a:r>
              <a:rPr lang="en-US" sz="2400" dirty="0" smtClean="0"/>
              <a:t>or </a:t>
            </a:r>
            <a:r>
              <a:rPr lang="en-US" sz="2400" dirty="0"/>
              <a:t>a narrow culture, like </a:t>
            </a:r>
            <a:r>
              <a:rPr lang="tr-TR" sz="2400" dirty="0" err="1" smtClean="0"/>
              <a:t>regional</a:t>
            </a:r>
            <a:r>
              <a:rPr lang="tr-TR" sz="2400" dirty="0" smtClean="0"/>
              <a:t> </a:t>
            </a:r>
            <a:r>
              <a:rPr lang="tr-TR" sz="2400" dirty="0" err="1" smtClean="0"/>
              <a:t>culture</a:t>
            </a:r>
            <a:r>
              <a:rPr lang="en-US" sz="2400" dirty="0" smtClean="0"/>
              <a:t>, </a:t>
            </a:r>
            <a:r>
              <a:rPr lang="tr-TR" sz="2400" dirty="0" smtClean="0"/>
              <a:t>Ford</a:t>
            </a:r>
            <a:r>
              <a:rPr lang="en-US" sz="2400" dirty="0" smtClean="0"/>
              <a:t> </a:t>
            </a:r>
            <a:r>
              <a:rPr lang="en-US" sz="2400" dirty="0"/>
              <a:t>owners, or </a:t>
            </a:r>
            <a:r>
              <a:rPr lang="tr-TR" sz="2400" dirty="0" err="1" smtClean="0"/>
              <a:t>people</a:t>
            </a:r>
            <a:r>
              <a:rPr lang="tr-TR" sz="2400" dirty="0" smtClean="0"/>
              <a:t> </a:t>
            </a:r>
            <a:r>
              <a:rPr lang="tr-TR" sz="2400" dirty="0" err="1" smtClean="0"/>
              <a:t>who</a:t>
            </a:r>
            <a:r>
              <a:rPr lang="tr-TR" sz="2400" dirty="0" smtClean="0"/>
              <a:t> </a:t>
            </a:r>
            <a:r>
              <a:rPr lang="tr-TR" sz="2400" dirty="0" err="1" smtClean="0"/>
              <a:t>are</a:t>
            </a:r>
            <a:r>
              <a:rPr lang="tr-TR" sz="2400" dirty="0" smtClean="0"/>
              <a:t> </a:t>
            </a:r>
            <a:r>
              <a:rPr lang="tr-TR" sz="2400" dirty="0" err="1" smtClean="0"/>
              <a:t>intrested</a:t>
            </a:r>
            <a:r>
              <a:rPr lang="tr-TR" sz="2400" dirty="0" smtClean="0"/>
              <a:t> in </a:t>
            </a:r>
            <a:r>
              <a:rPr lang="tr-TR" sz="2400" dirty="0" err="1" smtClean="0"/>
              <a:t>football</a:t>
            </a:r>
            <a:r>
              <a:rPr lang="en-US" sz="2400" dirty="0" smtClean="0"/>
              <a:t>.</a:t>
            </a:r>
            <a:r>
              <a:rPr lang="tr-TR" sz="2400" dirty="0" smtClean="0"/>
              <a:t> </a:t>
            </a:r>
          </a:p>
          <a:p>
            <a:pPr algn="just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1560" y="260648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/>
              <a:t>OBSERVATION </a:t>
            </a:r>
            <a:r>
              <a:rPr lang="tr-TR" sz="3200" b="1" dirty="0" smtClean="0"/>
              <a:t>IN ETHNOGRAPHY</a:t>
            </a:r>
            <a:endParaRPr lang="tr-TR" sz="3200" dirty="0"/>
          </a:p>
        </p:txBody>
      </p:sp>
      <p:sp>
        <p:nvSpPr>
          <p:cNvPr id="3" name="Dikdörtgen 2"/>
          <p:cNvSpPr/>
          <p:nvPr/>
        </p:nvSpPr>
        <p:spPr>
          <a:xfrm>
            <a:off x="377445" y="2060848"/>
            <a:ext cx="806489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 err="1" smtClean="0"/>
              <a:t>Researchers</a:t>
            </a:r>
            <a:r>
              <a:rPr lang="tr-TR" sz="2000" dirty="0"/>
              <a:t> </a:t>
            </a:r>
            <a:r>
              <a:rPr lang="tr-TR" sz="2000" dirty="0" err="1" smtClean="0"/>
              <a:t>today</a:t>
            </a:r>
            <a:r>
              <a:rPr lang="tr-TR" sz="2000" dirty="0" smtClean="0"/>
              <a:t> </a:t>
            </a:r>
            <a:r>
              <a:rPr lang="tr-TR" sz="2000" dirty="0" err="1"/>
              <a:t>sometimes</a:t>
            </a:r>
            <a:r>
              <a:rPr lang="tr-TR" sz="2000" dirty="0"/>
              <a:t> ask </a:t>
            </a:r>
            <a:r>
              <a:rPr lang="tr-TR" sz="2000" dirty="0" err="1" smtClean="0"/>
              <a:t>households</a:t>
            </a:r>
            <a:r>
              <a:rPr lang="tr-TR" sz="2000" dirty="0"/>
              <a:t> </a:t>
            </a:r>
            <a:r>
              <a:rPr lang="tr-TR" sz="2000" dirty="0" err="1" smtClean="0"/>
              <a:t>for</a:t>
            </a:r>
            <a:r>
              <a:rPr lang="tr-TR" sz="2000" dirty="0" smtClean="0"/>
              <a:t> </a:t>
            </a:r>
            <a:r>
              <a:rPr lang="tr-TR" sz="2000" dirty="0" err="1"/>
              <a:t>permission</a:t>
            </a:r>
            <a:r>
              <a:rPr lang="tr-TR" sz="2000" dirty="0"/>
              <a:t> </a:t>
            </a:r>
            <a:r>
              <a:rPr lang="tr-TR" sz="2000" dirty="0" err="1" smtClean="0"/>
              <a:t>to</a:t>
            </a:r>
            <a:r>
              <a:rPr lang="tr-TR" sz="2000" dirty="0"/>
              <a:t> </a:t>
            </a:r>
            <a:r>
              <a:rPr lang="tr-TR" sz="2000" dirty="0" err="1" smtClean="0"/>
              <a:t>place</a:t>
            </a:r>
            <a:r>
              <a:rPr lang="tr-TR" sz="2000" dirty="0"/>
              <a:t> </a:t>
            </a:r>
            <a:r>
              <a:rPr lang="en-US" sz="2000" dirty="0" smtClean="0"/>
              <a:t>video </a:t>
            </a:r>
            <a:r>
              <a:rPr lang="en-US" sz="2000" dirty="0"/>
              <a:t>cameras in their </a:t>
            </a:r>
            <a:r>
              <a:rPr lang="en-US" sz="2000" dirty="0" smtClean="0"/>
              <a:t>home.</a:t>
            </a:r>
            <a:r>
              <a:rPr lang="tr-TR" sz="2000" dirty="0" smtClean="0"/>
              <a:t> </a:t>
            </a:r>
            <a:r>
              <a:rPr lang="en-US" sz="2000" dirty="0" smtClean="0"/>
              <a:t>In </a:t>
            </a:r>
            <a:r>
              <a:rPr lang="en-US" sz="2000" dirty="0"/>
              <a:t>doing so, the </a:t>
            </a:r>
            <a:r>
              <a:rPr lang="en-US" sz="2000" dirty="0" smtClean="0"/>
              <a:t>ethnographer</a:t>
            </a:r>
            <a:r>
              <a:rPr lang="tr-TR" sz="2000" dirty="0" smtClean="0"/>
              <a:t> </a:t>
            </a:r>
            <a:r>
              <a:rPr lang="en-US" sz="2000" dirty="0" smtClean="0"/>
              <a:t>can </a:t>
            </a:r>
            <a:r>
              <a:rPr lang="en-US" sz="2000" dirty="0"/>
              <a:t>study the </a:t>
            </a:r>
            <a:r>
              <a:rPr lang="en-US" sz="2000" dirty="0" smtClean="0"/>
              <a:t>individuals in </a:t>
            </a:r>
            <a:r>
              <a:rPr lang="en-US" sz="2000" dirty="0"/>
              <a:t>a “natural habitat” and use </a:t>
            </a:r>
            <a:r>
              <a:rPr lang="en-US" sz="2000" dirty="0" smtClean="0"/>
              <a:t>the</a:t>
            </a:r>
            <a:r>
              <a:rPr lang="tr-TR" sz="2000" dirty="0" smtClean="0"/>
              <a:t> </a:t>
            </a:r>
            <a:r>
              <a:rPr lang="en-US" sz="2000" dirty="0" smtClean="0"/>
              <a:t>observations </a:t>
            </a:r>
            <a:r>
              <a:rPr lang="en-US" sz="2000" dirty="0"/>
              <a:t>to test new </a:t>
            </a:r>
            <a:r>
              <a:rPr lang="en-US" sz="2000" dirty="0" smtClean="0"/>
              <a:t>concept</a:t>
            </a:r>
            <a:endParaRPr lang="tr-TR" sz="2000" dirty="0" smtClean="0"/>
          </a:p>
          <a:p>
            <a:pPr algn="just"/>
            <a:endParaRPr lang="tr-TR" sz="2000" dirty="0"/>
          </a:p>
          <a:p>
            <a:pPr algn="just"/>
            <a:r>
              <a:rPr lang="en-US" sz="2000" dirty="0" smtClean="0"/>
              <a:t>For</a:t>
            </a:r>
            <a:r>
              <a:rPr lang="tr-TR" sz="2000" dirty="0" smtClean="0"/>
              <a:t> </a:t>
            </a:r>
            <a:r>
              <a:rPr lang="en-US" sz="2000" dirty="0" smtClean="0"/>
              <a:t>instance</a:t>
            </a:r>
            <a:r>
              <a:rPr lang="en-US" sz="2000" dirty="0"/>
              <a:t>, </a:t>
            </a:r>
            <a:r>
              <a:rPr lang="en-US" sz="2000" dirty="0" smtClean="0"/>
              <a:t>discovering </a:t>
            </a:r>
            <a:r>
              <a:rPr lang="en-US" sz="2000" dirty="0"/>
              <a:t>insights among children since it does not rely largely on their </a:t>
            </a:r>
            <a:r>
              <a:rPr lang="en-US" sz="2000" dirty="0" smtClean="0"/>
              <a:t>answers</a:t>
            </a:r>
            <a:r>
              <a:rPr lang="tr-TR" sz="2000" dirty="0" smtClean="0"/>
              <a:t> </a:t>
            </a:r>
            <a:r>
              <a:rPr lang="en-US" sz="2000" dirty="0" smtClean="0"/>
              <a:t>to </a:t>
            </a:r>
            <a:r>
              <a:rPr lang="en-US" sz="2000" dirty="0"/>
              <a:t>questions. Instead, </a:t>
            </a:r>
            <a:r>
              <a:rPr lang="en-US" sz="2000" dirty="0" smtClean="0"/>
              <a:t>allow </a:t>
            </a:r>
            <a:r>
              <a:rPr lang="en-US" sz="2000" dirty="0"/>
              <a:t>the </a:t>
            </a:r>
            <a:r>
              <a:rPr lang="en-US" sz="2000" dirty="0" smtClean="0"/>
              <a:t>children</a:t>
            </a:r>
            <a:r>
              <a:rPr lang="tr-TR" sz="2000" dirty="0" smtClean="0"/>
              <a:t> </a:t>
            </a:r>
            <a:r>
              <a:rPr lang="en-US" sz="2000" dirty="0" smtClean="0"/>
              <a:t>to </a:t>
            </a:r>
            <a:r>
              <a:rPr lang="en-US" sz="2000" dirty="0"/>
              <a:t>do what they do naturally, and record their behavior</a:t>
            </a:r>
            <a:r>
              <a:rPr lang="en-US" sz="2400" dirty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" t="-23900" r="1250" b="23900"/>
          <a:stretch/>
        </p:blipFill>
        <p:spPr bwMode="auto">
          <a:xfrm>
            <a:off x="-54287" y="-1467544"/>
            <a:ext cx="9162791" cy="784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915816" y="260648"/>
            <a:ext cx="2807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err="1" smtClean="0"/>
              <a:t>Netnography</a:t>
            </a:r>
            <a:endParaRPr lang="tr-TR" sz="2800" dirty="0"/>
          </a:p>
        </p:txBody>
      </p:sp>
      <p:sp>
        <p:nvSpPr>
          <p:cNvPr id="4" name="Rectangle 3"/>
          <p:cNvSpPr/>
          <p:nvPr/>
        </p:nvSpPr>
        <p:spPr>
          <a:xfrm>
            <a:off x="34363" y="1097390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C00000"/>
                </a:solidFill>
                <a:latin typeface="Noto Sans" charset="0"/>
              </a:rPr>
              <a:t>Netnography</a:t>
            </a:r>
            <a:r>
              <a:rPr lang="en-US" sz="2800" dirty="0">
                <a:solidFill>
                  <a:srgbClr val="C00000"/>
                </a:solidFill>
                <a:latin typeface="Noto Sans" charset="0"/>
              </a:rPr>
              <a:t> </a:t>
            </a:r>
            <a:r>
              <a:rPr lang="en-US" sz="2800" dirty="0">
                <a:latin typeface="Noto Sans" charset="0"/>
              </a:rPr>
              <a:t>is the branch of ethnography (the scientific description of the customs of individual peoples and cultures) that analyses the free </a:t>
            </a:r>
            <a:r>
              <a:rPr lang="en-US" sz="2800" dirty="0" err="1">
                <a:latin typeface="Noto Sans" charset="0"/>
              </a:rPr>
              <a:t>behaviour</a:t>
            </a:r>
            <a:r>
              <a:rPr lang="en-US" sz="2800" dirty="0">
                <a:latin typeface="Noto Sans" charset="0"/>
              </a:rPr>
              <a:t> of individuals on the Internet that uses online marketing research techniques to provide useful insights.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79513" y="3657681"/>
            <a:ext cx="86398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C00000"/>
                </a:solidFill>
                <a:latin typeface="Noto Sans" charset="0"/>
              </a:rPr>
              <a:t>Netnography</a:t>
            </a:r>
            <a:r>
              <a:rPr lang="en-US" sz="2800" dirty="0">
                <a:solidFill>
                  <a:srgbClr val="C00000"/>
                </a:solidFill>
                <a:latin typeface="Noto Sans" charset="0"/>
              </a:rPr>
              <a:t> </a:t>
            </a:r>
            <a:r>
              <a:rPr lang="en-US" sz="2800" dirty="0">
                <a:latin typeface="Noto Sans" charset="0"/>
              </a:rPr>
              <a:t>compiles and analyzes data about the free social behavior of individuals on the Internet. The key is that this data is collected when consumers are behaving </a:t>
            </a:r>
            <a:r>
              <a:rPr lang="en-US" sz="2800" dirty="0" smtClean="0">
                <a:latin typeface="Noto Sans" charset="0"/>
              </a:rPr>
              <a:t>freely</a:t>
            </a:r>
            <a:r>
              <a:rPr lang="en-US" sz="2800" dirty="0">
                <a:latin typeface="Noto Sans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33410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91680" y="481027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/>
              <a:t>3</a:t>
            </a:r>
            <a:r>
              <a:rPr lang="tr-TR" sz="3200" b="1" dirty="0" smtClean="0"/>
              <a:t>. </a:t>
            </a:r>
            <a:r>
              <a:rPr lang="tr-TR" sz="3200" b="1" dirty="0" err="1" smtClean="0"/>
              <a:t>Grounded</a:t>
            </a:r>
            <a:r>
              <a:rPr lang="tr-TR" sz="1000" b="1" dirty="0" smtClean="0"/>
              <a:t>(gömülü)</a:t>
            </a:r>
            <a:r>
              <a:rPr lang="tr-TR" sz="3200" b="1" dirty="0" err="1" smtClean="0"/>
              <a:t>Theory</a:t>
            </a:r>
            <a:endParaRPr lang="tr-TR" sz="3200" dirty="0"/>
          </a:p>
        </p:txBody>
      </p:sp>
      <p:sp>
        <p:nvSpPr>
          <p:cNvPr id="3" name="Dikdörtgen 2"/>
          <p:cNvSpPr/>
          <p:nvPr/>
        </p:nvSpPr>
        <p:spPr>
          <a:xfrm>
            <a:off x="395536" y="1628800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/>
              <a:t>R</a:t>
            </a:r>
            <a:r>
              <a:rPr lang="en-US" sz="2400" dirty="0" err="1" smtClean="0"/>
              <a:t>epresents</a:t>
            </a:r>
            <a:r>
              <a:rPr lang="en-US" sz="2400" dirty="0" smtClean="0"/>
              <a:t> </a:t>
            </a:r>
            <a:r>
              <a:rPr lang="en-US" sz="2400" dirty="0"/>
              <a:t>an </a:t>
            </a:r>
            <a:r>
              <a:rPr lang="en-US" sz="2400" dirty="0" smtClean="0"/>
              <a:t>inductive</a:t>
            </a:r>
            <a:r>
              <a:rPr lang="tr-TR" sz="1000" dirty="0" smtClean="0"/>
              <a:t>(</a:t>
            </a:r>
            <a:r>
              <a:rPr lang="tr-TR" sz="1400" b="1" dirty="0" err="1" smtClean="0">
                <a:solidFill>
                  <a:srgbClr val="FF0000"/>
                </a:solidFill>
              </a:rPr>
              <a:t>tümevarımsal</a:t>
            </a:r>
            <a:r>
              <a:rPr lang="tr-TR" sz="1000" dirty="0" smtClean="0"/>
              <a:t>)</a:t>
            </a:r>
            <a:r>
              <a:rPr lang="en-US" sz="1000" dirty="0" smtClean="0"/>
              <a:t> </a:t>
            </a:r>
            <a:r>
              <a:rPr lang="en-US" sz="2400" dirty="0"/>
              <a:t>investigation in which the researcher </a:t>
            </a:r>
            <a:r>
              <a:rPr lang="en-US" sz="2400" dirty="0" smtClean="0"/>
              <a:t>asks questions</a:t>
            </a:r>
            <a:r>
              <a:rPr lang="tr-TR" sz="2400" dirty="0" smtClean="0"/>
              <a:t> </a:t>
            </a:r>
            <a:r>
              <a:rPr lang="en-US" sz="2400" dirty="0" smtClean="0"/>
              <a:t>about </a:t>
            </a:r>
            <a:r>
              <a:rPr lang="en-US" sz="2400" dirty="0"/>
              <a:t>information provided by respondents or taken from historical records. The researcher </a:t>
            </a:r>
            <a:r>
              <a:rPr lang="en-US" sz="2400" dirty="0" smtClean="0"/>
              <a:t>asks</a:t>
            </a:r>
            <a:r>
              <a:rPr lang="tr-TR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questions to him or herself and repeatedly questions the responses to derive </a:t>
            </a:r>
            <a:r>
              <a:rPr lang="en-US" sz="2400" dirty="0" smtClean="0"/>
              <a:t>deeper</a:t>
            </a:r>
            <a:r>
              <a:rPr lang="tr-TR" sz="2400" dirty="0" smtClean="0"/>
              <a:t> </a:t>
            </a:r>
            <a:r>
              <a:rPr lang="en-US" sz="2400" dirty="0" smtClean="0"/>
              <a:t>explanations.</a:t>
            </a:r>
            <a:r>
              <a:rPr lang="tr-TR" sz="2400" dirty="0" smtClean="0"/>
              <a:t> </a:t>
            </a:r>
          </a:p>
          <a:p>
            <a:pPr algn="just"/>
            <a:endParaRPr lang="tr-TR" sz="2400" dirty="0"/>
          </a:p>
          <a:p>
            <a:pPr algn="just"/>
            <a:r>
              <a:rPr lang="en-US" sz="2400" dirty="0" smtClean="0"/>
              <a:t>Grounded </a:t>
            </a:r>
            <a:r>
              <a:rPr lang="en-US" sz="2400" dirty="0"/>
              <a:t>theory is particularly applicable in </a:t>
            </a:r>
            <a:r>
              <a:rPr lang="en-US" sz="2400" dirty="0" smtClean="0"/>
              <a:t>highly</a:t>
            </a:r>
            <a:r>
              <a:rPr lang="tr-TR" sz="2400" dirty="0" smtClean="0"/>
              <a:t> </a:t>
            </a:r>
            <a:r>
              <a:rPr lang="en-US" sz="2400" dirty="0" smtClean="0"/>
              <a:t>dynamic </a:t>
            </a:r>
            <a:r>
              <a:rPr lang="en-US" sz="2400" dirty="0"/>
              <a:t>situations involving rapid and </a:t>
            </a:r>
            <a:r>
              <a:rPr lang="en-US" sz="2400" dirty="0" smtClean="0"/>
              <a:t>significant</a:t>
            </a:r>
            <a:r>
              <a:rPr lang="tr-TR" sz="2400" dirty="0" smtClean="0"/>
              <a:t> </a:t>
            </a:r>
            <a:r>
              <a:rPr lang="en-US" sz="2400" dirty="0" smtClean="0"/>
              <a:t>change</a:t>
            </a:r>
            <a:r>
              <a:rPr lang="en-US" sz="2400" dirty="0"/>
              <a:t>. Two key questions asked by the grounded theory researcher are </a:t>
            </a:r>
            <a:r>
              <a:rPr lang="en-US" sz="2400" dirty="0">
                <a:solidFill>
                  <a:srgbClr val="FF0000"/>
                </a:solidFill>
              </a:rPr>
              <a:t>“What </a:t>
            </a:r>
            <a:r>
              <a:rPr lang="en-US" sz="2400" dirty="0" smtClean="0">
                <a:solidFill>
                  <a:srgbClr val="FF0000"/>
                </a:solidFill>
              </a:rPr>
              <a:t>is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happening </a:t>
            </a:r>
            <a:r>
              <a:rPr lang="en-US" sz="2400" dirty="0">
                <a:solidFill>
                  <a:srgbClr val="FF0000"/>
                </a:solidFill>
              </a:rPr>
              <a:t>here</a:t>
            </a:r>
            <a:r>
              <a:rPr lang="en-US" sz="2400" dirty="0" smtClean="0">
                <a:solidFill>
                  <a:srgbClr val="FF0000"/>
                </a:solidFill>
              </a:rPr>
              <a:t>?”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dirty="0">
                <a:solidFill>
                  <a:srgbClr val="FFC000"/>
                </a:solidFill>
              </a:rPr>
              <a:t>“How is it different?”</a:t>
            </a:r>
            <a:endParaRPr lang="tr-TR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nformationr.net/ir/9-4/p195fig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136903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irmukta.com/wp-content/uploads/2010/10/induction-deduction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128792" cy="5688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692696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By </a:t>
            </a:r>
            <a:r>
              <a:rPr lang="en-US" sz="2400" dirty="0"/>
              <a:t>questioning the </a:t>
            </a:r>
            <a:r>
              <a:rPr lang="en-US" sz="2400" dirty="0" smtClean="0"/>
              <a:t>events</a:t>
            </a:r>
            <a:r>
              <a:rPr lang="tr-TR" sz="2400" dirty="0" smtClean="0"/>
              <a:t> </a:t>
            </a:r>
            <a:r>
              <a:rPr lang="en-US" sz="2400" dirty="0" smtClean="0"/>
              <a:t>discussed </a:t>
            </a:r>
            <a:r>
              <a:rPr lang="en-US" sz="2400" dirty="0"/>
              <a:t>in the </a:t>
            </a:r>
            <a:r>
              <a:rPr lang="en-US" sz="2400" dirty="0" smtClean="0"/>
              <a:t>political interviews </a:t>
            </a:r>
            <a:r>
              <a:rPr lang="en-US" sz="2400" dirty="0"/>
              <a:t>and analyzing differences in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situations </a:t>
            </a:r>
            <a:r>
              <a:rPr lang="en-US" sz="2400" dirty="0"/>
              <a:t>that may have led to the discussion, the </a:t>
            </a:r>
            <a:r>
              <a:rPr lang="en-US" sz="2400" dirty="0" smtClean="0"/>
              <a:t>researcher</a:t>
            </a:r>
            <a:r>
              <a:rPr lang="tr-TR" sz="2400" dirty="0" smtClean="0"/>
              <a:t> </a:t>
            </a:r>
            <a:r>
              <a:rPr lang="en-US" sz="2400" dirty="0" smtClean="0"/>
              <a:t>is </a:t>
            </a:r>
            <a:r>
              <a:rPr lang="en-US" sz="2400" dirty="0"/>
              <a:t>able to develop a theory.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endParaRPr lang="tr-TR" sz="2400" dirty="0">
              <a:solidFill>
                <a:srgbClr val="FF0000"/>
              </a:solidFill>
            </a:endParaRPr>
          </a:p>
          <a:p>
            <a:pPr algn="just"/>
            <a:r>
              <a:rPr lang="tr-TR" sz="2400" b="1" dirty="0" err="1" smtClean="0">
                <a:solidFill>
                  <a:srgbClr val="FF0000"/>
                </a:solidFill>
              </a:rPr>
              <a:t>Grounded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Theory</a:t>
            </a:r>
            <a:r>
              <a:rPr lang="tr-TR" sz="2400" b="1" dirty="0" smtClean="0">
                <a:solidFill>
                  <a:srgbClr val="FF0000"/>
                </a:solidFill>
              </a:rPr>
              <a:t> is </a:t>
            </a:r>
            <a:r>
              <a:rPr lang="tr-TR" sz="2400" b="1" dirty="0" err="1" smtClean="0">
                <a:solidFill>
                  <a:srgbClr val="FF0000"/>
                </a:solidFill>
              </a:rPr>
              <a:t>trying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to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extract</a:t>
            </a:r>
            <a:r>
              <a:rPr lang="tr-TR" sz="2400" b="1" dirty="0" smtClean="0">
                <a:solidFill>
                  <a:srgbClr val="FF0000"/>
                </a:solidFill>
              </a:rPr>
              <a:t> a </a:t>
            </a:r>
            <a:r>
              <a:rPr lang="tr-TR" sz="2400" b="1" dirty="0" err="1" smtClean="0">
                <a:solidFill>
                  <a:srgbClr val="FF0000"/>
                </a:solidFill>
              </a:rPr>
              <a:t>theory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from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events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or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texts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0.gstatic.com/images?q=tbn:ANd9GcS0aybhMDFBBFjuiuvOmi2Yjr4KTYUkKfxjuSqRZ0VrXKdewEo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520"/>
            <a:ext cx="7798354" cy="569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980728"/>
            <a:ext cx="84969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It does not rely on </a:t>
            </a:r>
            <a:r>
              <a:rPr lang="en-US" sz="3200" dirty="0" smtClean="0"/>
              <a:t>self-response</a:t>
            </a:r>
            <a:r>
              <a:rPr lang="tr-TR" sz="3200" dirty="0" smtClean="0"/>
              <a:t> </a:t>
            </a:r>
            <a:r>
              <a:rPr lang="en-US" sz="3200" dirty="0"/>
              <a:t>questionnaires containing structured response formats. Instead, it is more </a:t>
            </a:r>
            <a:r>
              <a:rPr lang="en-US" sz="3200" b="1" dirty="0" smtClean="0"/>
              <a:t>researcher-dependent</a:t>
            </a:r>
            <a:r>
              <a:rPr lang="tr-TR" sz="3200" b="1" dirty="0"/>
              <a:t>.</a:t>
            </a:r>
            <a:r>
              <a:rPr lang="en-US" sz="3200" dirty="0" smtClean="0"/>
              <a:t> 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 smtClean="0"/>
              <a:t>Researcher </a:t>
            </a:r>
            <a:r>
              <a:rPr lang="en-US" sz="3200" dirty="0"/>
              <a:t>must extract meaning from unstructured responses, such as text from a</a:t>
            </a:r>
            <a:r>
              <a:rPr lang="tr-TR" sz="3200" dirty="0"/>
              <a:t> </a:t>
            </a:r>
            <a:r>
              <a:rPr lang="en-US" sz="3200" dirty="0"/>
              <a:t>recorded</a:t>
            </a:r>
            <a:r>
              <a:rPr lang="tr-TR" sz="3200" dirty="0"/>
              <a:t> </a:t>
            </a:r>
            <a:r>
              <a:rPr lang="en-US" sz="3200" dirty="0" smtClean="0"/>
              <a:t>interview.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8985100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83671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Example for d</a:t>
            </a:r>
            <a:r>
              <a:rPr lang="tr-TR" sz="2400" dirty="0" err="1" smtClean="0"/>
              <a:t>id</a:t>
            </a:r>
            <a:r>
              <a:rPr lang="en-US" sz="2400" dirty="0" smtClean="0"/>
              <a:t>u</a:t>
            </a:r>
            <a:r>
              <a:rPr lang="tr-TR" sz="2400" dirty="0" err="1" smtClean="0"/>
              <a:t>ction</a:t>
            </a:r>
            <a:r>
              <a:rPr lang="tr-TR" sz="1000" dirty="0" smtClean="0"/>
              <a:t>(</a:t>
            </a:r>
            <a:r>
              <a:rPr lang="tr-TR" sz="1400" b="1" dirty="0" smtClean="0">
                <a:solidFill>
                  <a:srgbClr val="FF0000"/>
                </a:solidFill>
              </a:rPr>
              <a:t>tümdengelim</a:t>
            </a:r>
            <a:r>
              <a:rPr lang="tr-TR" sz="1000" dirty="0"/>
              <a:t>)</a:t>
            </a:r>
            <a:r>
              <a:rPr lang="tr-TR" sz="2400" dirty="0"/>
              <a:t>.</a:t>
            </a:r>
            <a:r>
              <a:rPr lang="tr-TR" sz="2400" dirty="0" smtClean="0"/>
              <a:t> </a:t>
            </a:r>
            <a:r>
              <a:rPr lang="en-US" sz="2400" b="1" dirty="0" smtClean="0"/>
              <a:t>Every </a:t>
            </a:r>
            <a:r>
              <a:rPr lang="en-US" sz="2400" b="1" dirty="0"/>
              <a:t>human dies</a:t>
            </a:r>
            <a:r>
              <a:rPr lang="en-US" sz="2400" dirty="0"/>
              <a:t>. </a:t>
            </a:r>
            <a:r>
              <a:rPr lang="en-US" sz="2400" dirty="0" err="1"/>
              <a:t>Ahmet</a:t>
            </a:r>
            <a:r>
              <a:rPr lang="en-US" sz="2400" dirty="0"/>
              <a:t> is a human, so Ahmed one day will </a:t>
            </a:r>
            <a:r>
              <a:rPr lang="en-US" sz="2400" dirty="0" smtClean="0"/>
              <a:t>die. </a:t>
            </a:r>
            <a:r>
              <a:rPr lang="en-US" sz="2400" b="1" dirty="0" err="1" smtClean="0"/>
              <a:t>Decreas</a:t>
            </a:r>
            <a:r>
              <a:rPr lang="tr-TR" sz="2400" b="1" dirty="0" err="1" smtClean="0"/>
              <a:t>ing</a:t>
            </a:r>
            <a:r>
              <a:rPr lang="en-US" sz="2400" b="1" dirty="0" smtClean="0"/>
              <a:t> the price of any elastic product will increase the demand</a:t>
            </a:r>
            <a:r>
              <a:rPr lang="en-US" sz="2400" dirty="0" smtClean="0"/>
              <a:t>. If the price of jewelry, </a:t>
            </a:r>
            <a:r>
              <a:rPr lang="en-US" sz="2400" dirty="0"/>
              <a:t>luxury cars and hotel </a:t>
            </a:r>
            <a:r>
              <a:rPr lang="en-US" sz="2400" dirty="0" smtClean="0"/>
              <a:t>services increase </a:t>
            </a:r>
            <a:r>
              <a:rPr lang="en-US" sz="2400" dirty="0"/>
              <a:t>the demand </a:t>
            </a:r>
            <a:r>
              <a:rPr lang="en-US" sz="2400" dirty="0" smtClean="0"/>
              <a:t>of these products will increase.</a:t>
            </a:r>
            <a:endParaRPr lang="tr-TR" sz="24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395536" y="3827656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Example for </a:t>
            </a:r>
            <a:r>
              <a:rPr lang="en-US" sz="2400" dirty="0" err="1" smtClean="0"/>
              <a:t>i</a:t>
            </a:r>
            <a:r>
              <a:rPr lang="tr-TR" sz="2400" dirty="0" err="1" smtClean="0"/>
              <a:t>nduction</a:t>
            </a:r>
            <a:r>
              <a:rPr lang="tr-TR" sz="1000" dirty="0" smtClean="0"/>
              <a:t>(</a:t>
            </a:r>
            <a:r>
              <a:rPr lang="tr-TR" sz="1400" b="1" dirty="0" smtClean="0">
                <a:solidFill>
                  <a:srgbClr val="FF0000"/>
                </a:solidFill>
              </a:rPr>
              <a:t>tümevarım</a:t>
            </a:r>
            <a:r>
              <a:rPr lang="tr-TR" sz="1000" dirty="0"/>
              <a:t>)</a:t>
            </a:r>
            <a:r>
              <a:rPr lang="tr-TR" sz="2400" dirty="0"/>
              <a:t>. </a:t>
            </a:r>
            <a:r>
              <a:rPr lang="tr-TR" sz="2400" dirty="0" smtClean="0"/>
              <a:t>First </a:t>
            </a:r>
            <a:r>
              <a:rPr lang="tr-TR" sz="2400" dirty="0" err="1" smtClean="0"/>
              <a:t>and</a:t>
            </a:r>
            <a:r>
              <a:rPr lang="tr-TR" sz="2400" dirty="0" smtClean="0"/>
              <a:t> Second </a:t>
            </a:r>
            <a:r>
              <a:rPr lang="en-US" sz="2400" dirty="0" smtClean="0"/>
              <a:t>World War have brought disaster. So all </a:t>
            </a:r>
            <a:r>
              <a:rPr lang="en-US" sz="2400" b="1" dirty="0" smtClean="0"/>
              <a:t>wars bring disaster</a:t>
            </a:r>
            <a:r>
              <a:rPr lang="tr-TR" sz="2400" dirty="0" smtClean="0"/>
              <a:t>. </a:t>
            </a:r>
            <a:r>
              <a:rPr lang="en-US" sz="2400" dirty="0"/>
              <a:t>Or If we put a piece of ice many times on a fire, the ice will be melted. Therefore </a:t>
            </a:r>
            <a:r>
              <a:rPr lang="en-US" sz="2400" b="1" dirty="0"/>
              <a:t>the fire melts the ice.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79287" y="836712"/>
            <a:ext cx="2088232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Experiment 1 or observation 1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3275856" y="836712"/>
            <a:ext cx="2088232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Experiment 2 or observation 2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6156176" y="836712"/>
            <a:ext cx="2088232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Experiment 3 or observation 3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3275856" y="3140968"/>
            <a:ext cx="2088232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Result, </a:t>
            </a:r>
            <a:r>
              <a:rPr lang="tr-TR" dirty="0" err="1" smtClean="0"/>
              <a:t>certainty</a:t>
            </a:r>
            <a:r>
              <a:rPr lang="en-US" dirty="0" smtClean="0"/>
              <a:t> or reality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3275856" y="5519522"/>
            <a:ext cx="2088232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Conviction</a:t>
            </a:r>
            <a:r>
              <a:rPr lang="tr-TR" dirty="0" smtClean="0"/>
              <a:t> 2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479287" y="5519522"/>
            <a:ext cx="2088232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Conviction</a:t>
            </a:r>
            <a:r>
              <a:rPr lang="tr-TR" dirty="0" smtClean="0"/>
              <a:t> </a:t>
            </a:r>
            <a:r>
              <a:rPr lang="en-US" dirty="0" smtClean="0"/>
              <a:t>1 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6012160" y="5517232"/>
            <a:ext cx="2088232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Conviction</a:t>
            </a:r>
            <a:r>
              <a:rPr lang="tr-TR" dirty="0" smtClean="0"/>
              <a:t> 3</a:t>
            </a:r>
            <a:endParaRPr lang="tr-TR" dirty="0"/>
          </a:p>
        </p:txBody>
      </p:sp>
      <p:cxnSp>
        <p:nvCxnSpPr>
          <p:cNvPr id="3" name="Düz Ok Bağlayıcısı 2"/>
          <p:cNvCxnSpPr>
            <a:stCxn id="4" idx="2"/>
          </p:cNvCxnSpPr>
          <p:nvPr/>
        </p:nvCxnSpPr>
        <p:spPr>
          <a:xfrm>
            <a:off x="1523403" y="1772816"/>
            <a:ext cx="1752453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>
            <a:stCxn id="5" idx="2"/>
            <a:endCxn id="7" idx="0"/>
          </p:cNvCxnSpPr>
          <p:nvPr/>
        </p:nvCxnSpPr>
        <p:spPr>
          <a:xfrm>
            <a:off x="4319972" y="1772816"/>
            <a:ext cx="0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>
            <a:stCxn id="6" idx="2"/>
          </p:cNvCxnSpPr>
          <p:nvPr/>
        </p:nvCxnSpPr>
        <p:spPr>
          <a:xfrm flipH="1">
            <a:off x="5364088" y="1772816"/>
            <a:ext cx="1836204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>
            <a:stCxn id="7" idx="2"/>
            <a:endCxn id="9" idx="0"/>
          </p:cNvCxnSpPr>
          <p:nvPr/>
        </p:nvCxnSpPr>
        <p:spPr>
          <a:xfrm flipH="1">
            <a:off x="1523403" y="4077072"/>
            <a:ext cx="2796569" cy="14424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>
            <a:stCxn id="7" idx="2"/>
            <a:endCxn id="8" idx="0"/>
          </p:cNvCxnSpPr>
          <p:nvPr/>
        </p:nvCxnSpPr>
        <p:spPr>
          <a:xfrm>
            <a:off x="4319972" y="4077072"/>
            <a:ext cx="0" cy="14424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>
            <a:stCxn id="7" idx="2"/>
            <a:endCxn id="10" idx="0"/>
          </p:cNvCxnSpPr>
          <p:nvPr/>
        </p:nvCxnSpPr>
        <p:spPr>
          <a:xfrm>
            <a:off x="4319972" y="4077072"/>
            <a:ext cx="2736304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Metin kutusu 21"/>
          <p:cNvSpPr txBox="1"/>
          <p:nvPr/>
        </p:nvSpPr>
        <p:spPr>
          <a:xfrm>
            <a:off x="1763688" y="2204864"/>
            <a:ext cx="504056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err="1" smtClean="0"/>
              <a:t>Inductive</a:t>
            </a:r>
            <a:r>
              <a:rPr lang="tr-TR" sz="2800" dirty="0" smtClean="0"/>
              <a:t> </a:t>
            </a:r>
            <a:r>
              <a:rPr lang="tr-TR" sz="2800" dirty="0" err="1" smtClean="0"/>
              <a:t>Approach</a:t>
            </a:r>
            <a:endParaRPr lang="tr-TR" sz="2800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1763688" y="4612486"/>
            <a:ext cx="504056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err="1" smtClean="0"/>
              <a:t>Diductive</a:t>
            </a:r>
            <a:r>
              <a:rPr lang="tr-TR" sz="2800" dirty="0" smtClean="0"/>
              <a:t> </a:t>
            </a:r>
            <a:r>
              <a:rPr lang="tr-TR" sz="2800" dirty="0" err="1" smtClean="0"/>
              <a:t>Approach</a:t>
            </a:r>
            <a:endParaRPr lang="tr-T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616530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Kanaat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2" grpId="0" animBg="1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699792" y="692696"/>
            <a:ext cx="3709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/>
              <a:t>4. Case </a:t>
            </a:r>
            <a:r>
              <a:rPr lang="tr-TR" sz="3200" b="1" dirty="0" err="1"/>
              <a:t>Studies</a:t>
            </a:r>
            <a:endParaRPr lang="tr-TR" sz="3200" dirty="0"/>
          </a:p>
        </p:txBody>
      </p:sp>
      <p:sp>
        <p:nvSpPr>
          <p:cNvPr id="3" name="Dikdörtgen 2"/>
          <p:cNvSpPr/>
          <p:nvPr/>
        </p:nvSpPr>
        <p:spPr>
          <a:xfrm>
            <a:off x="467544" y="2479536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Case studies </a:t>
            </a:r>
            <a:r>
              <a:rPr lang="en-US" sz="2400" dirty="0"/>
              <a:t>simply refer to the documented history of a </a:t>
            </a:r>
            <a:r>
              <a:rPr lang="en-US" sz="2400" dirty="0" smtClean="0"/>
              <a:t>particular</a:t>
            </a:r>
            <a:r>
              <a:rPr lang="tr-TR" sz="2400" dirty="0" smtClean="0"/>
              <a:t> </a:t>
            </a:r>
            <a:r>
              <a:rPr lang="en-US" sz="2400" dirty="0" smtClean="0"/>
              <a:t>person</a:t>
            </a:r>
            <a:r>
              <a:rPr lang="en-US" sz="2400" dirty="0"/>
              <a:t>, group, organization, or event. Typically, a </a:t>
            </a:r>
            <a:r>
              <a:rPr lang="en-US" sz="2400" dirty="0" smtClean="0"/>
              <a:t>case</a:t>
            </a:r>
            <a:r>
              <a:rPr lang="tr-TR" sz="2400" dirty="0" smtClean="0"/>
              <a:t> </a:t>
            </a:r>
            <a:r>
              <a:rPr lang="en-US" sz="2400" dirty="0" smtClean="0"/>
              <a:t>study </a:t>
            </a:r>
            <a:r>
              <a:rPr lang="en-US" sz="2400" dirty="0"/>
              <a:t>may describe the events of a specific </a:t>
            </a:r>
            <a:r>
              <a:rPr lang="en-US" sz="2400" dirty="0" smtClean="0"/>
              <a:t>political party as </a:t>
            </a:r>
            <a:r>
              <a:rPr lang="en-US" sz="2400" dirty="0"/>
              <a:t>it </a:t>
            </a:r>
            <a:r>
              <a:rPr lang="en-US" sz="2400" dirty="0" smtClean="0"/>
              <a:t>faces</a:t>
            </a:r>
            <a:r>
              <a:rPr lang="tr-TR" sz="2400" dirty="0" smtClean="0"/>
              <a:t> </a:t>
            </a:r>
            <a:r>
              <a:rPr lang="en-US" sz="2400" dirty="0" smtClean="0"/>
              <a:t>an </a:t>
            </a:r>
            <a:r>
              <a:rPr lang="en-US" sz="2400" dirty="0"/>
              <a:t>important decision or situation, such as introducing a </a:t>
            </a:r>
            <a:r>
              <a:rPr lang="en-US" sz="2400" dirty="0" smtClean="0"/>
              <a:t>new</a:t>
            </a:r>
            <a:r>
              <a:rPr lang="tr-TR" sz="2400" dirty="0" smtClean="0"/>
              <a:t> </a:t>
            </a:r>
            <a:r>
              <a:rPr lang="en-US" sz="2400" dirty="0" smtClean="0"/>
              <a:t>campaign. Textbook cases</a:t>
            </a:r>
            <a:r>
              <a:rPr lang="tr-TR" sz="2400" dirty="0" smtClean="0"/>
              <a:t> </a:t>
            </a:r>
            <a:r>
              <a:rPr lang="en-US" sz="2400" dirty="0" smtClean="0"/>
              <a:t>typify </a:t>
            </a:r>
            <a:r>
              <a:rPr lang="en-US" sz="2400" dirty="0"/>
              <a:t>this kind of case study.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835696" y="692696"/>
            <a:ext cx="53575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b="1" dirty="0" err="1" smtClean="0"/>
              <a:t>Philosophy</a:t>
            </a:r>
            <a:r>
              <a:rPr lang="tr-TR" sz="3600" b="1" dirty="0" smtClean="0"/>
              <a:t> </a:t>
            </a:r>
            <a:r>
              <a:rPr lang="tr-TR" sz="3600" b="1" dirty="0" err="1"/>
              <a:t>and</a:t>
            </a:r>
            <a:r>
              <a:rPr lang="tr-TR" sz="3600" b="1" dirty="0"/>
              <a:t> </a:t>
            </a:r>
            <a:endParaRPr lang="tr-TR" sz="3600" b="1" dirty="0" smtClean="0"/>
          </a:p>
          <a:p>
            <a:pPr algn="ctr"/>
            <a:r>
              <a:rPr lang="tr-TR" sz="3600" b="1" dirty="0" err="1" smtClean="0"/>
              <a:t>qualitative</a:t>
            </a:r>
            <a:r>
              <a:rPr lang="tr-TR" sz="3600" b="1" dirty="0" smtClean="0"/>
              <a:t> </a:t>
            </a:r>
            <a:r>
              <a:rPr lang="tr-TR" sz="3600" b="1" dirty="0" err="1"/>
              <a:t>research</a:t>
            </a:r>
            <a:endParaRPr lang="tr-TR" sz="3600" b="1" dirty="0"/>
          </a:p>
        </p:txBody>
      </p:sp>
      <p:pic>
        <p:nvPicPr>
          <p:cNvPr id="1026" name="Picture 2" descr="http://johnmclaughlin.info/blog/wp-content/uploads/2012/11/the-think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3486150" cy="4552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63688" y="2276872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/>
              <a:t>Pozitivizm </a:t>
            </a:r>
            <a:r>
              <a:rPr lang="tr-TR" sz="3600" b="1" dirty="0" err="1" smtClean="0"/>
              <a:t>and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Emprizm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1560" y="188640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b="1" dirty="0" err="1" smtClean="0">
                <a:solidFill>
                  <a:srgbClr val="FF0000"/>
                </a:solidFill>
              </a:rPr>
              <a:t>Empiricism</a:t>
            </a:r>
            <a:r>
              <a:rPr lang="tr-TR" sz="3200" dirty="0"/>
              <a:t> </a:t>
            </a:r>
            <a:r>
              <a:rPr lang="en-US" sz="3200" dirty="0" smtClean="0"/>
              <a:t>A </a:t>
            </a:r>
            <a:r>
              <a:rPr lang="en-US" sz="3200" dirty="0"/>
              <a:t>theory of knowledge. </a:t>
            </a:r>
            <a:r>
              <a:rPr lang="en-US" sz="3200" dirty="0" smtClean="0"/>
              <a:t>A</a:t>
            </a:r>
            <a:r>
              <a:rPr lang="tr-TR" sz="3200" dirty="0" smtClean="0"/>
              <a:t> </a:t>
            </a:r>
            <a:r>
              <a:rPr lang="tr-TR" sz="3200" dirty="0" err="1" smtClean="0"/>
              <a:t>broad</a:t>
            </a:r>
            <a:r>
              <a:rPr lang="tr-TR" sz="3200" dirty="0" smtClean="0"/>
              <a:t> </a:t>
            </a:r>
            <a:r>
              <a:rPr lang="tr-TR" sz="3200" dirty="0" err="1"/>
              <a:t>category</a:t>
            </a:r>
            <a:r>
              <a:rPr lang="tr-TR" sz="3200" dirty="0"/>
              <a:t> of </a:t>
            </a:r>
            <a:r>
              <a:rPr lang="tr-TR" sz="3200" dirty="0" err="1" smtClean="0"/>
              <a:t>the</a:t>
            </a:r>
            <a:r>
              <a:rPr lang="tr-TR" sz="3200" dirty="0"/>
              <a:t> </a:t>
            </a:r>
            <a:r>
              <a:rPr lang="tr-TR" sz="3200" dirty="0" err="1" smtClean="0"/>
              <a:t>philosophy</a:t>
            </a:r>
            <a:r>
              <a:rPr lang="tr-TR" sz="3200" dirty="0" smtClean="0"/>
              <a:t> </a:t>
            </a:r>
            <a:r>
              <a:rPr lang="tr-TR" sz="3200" dirty="0"/>
              <a:t>of </a:t>
            </a:r>
            <a:r>
              <a:rPr lang="tr-TR" sz="3200" dirty="0" err="1"/>
              <a:t>science</a:t>
            </a:r>
            <a:r>
              <a:rPr lang="tr-TR" sz="3200" dirty="0"/>
              <a:t> </a:t>
            </a:r>
            <a:r>
              <a:rPr lang="tr-TR" sz="3200" dirty="0" err="1" smtClean="0"/>
              <a:t>that</a:t>
            </a:r>
            <a:r>
              <a:rPr lang="tr-TR" sz="3200" dirty="0"/>
              <a:t> </a:t>
            </a:r>
            <a:r>
              <a:rPr lang="en-US" sz="3200" dirty="0" smtClean="0"/>
              <a:t>locates </a:t>
            </a:r>
            <a:r>
              <a:rPr lang="en-US" sz="3200" dirty="0"/>
              <a:t>the source of </a:t>
            </a:r>
            <a:r>
              <a:rPr lang="en-US" sz="3200" dirty="0" smtClean="0"/>
              <a:t>all</a:t>
            </a:r>
            <a:r>
              <a:rPr lang="tr-TR" sz="3200" dirty="0" smtClean="0"/>
              <a:t> </a:t>
            </a:r>
            <a:r>
              <a:rPr lang="tr-TR" sz="3200" dirty="0" err="1" smtClean="0"/>
              <a:t>knowledge</a:t>
            </a:r>
            <a:r>
              <a:rPr lang="tr-TR" sz="3200" dirty="0" smtClean="0"/>
              <a:t> </a:t>
            </a:r>
            <a:r>
              <a:rPr lang="tr-TR" sz="3200" dirty="0"/>
              <a:t>in </a:t>
            </a:r>
            <a:r>
              <a:rPr lang="tr-TR" sz="3200" dirty="0" err="1"/>
              <a:t>experience</a:t>
            </a:r>
            <a:r>
              <a:rPr lang="tr-TR" sz="3200" dirty="0"/>
              <a:t>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611560" y="2564904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b="1" dirty="0" err="1" smtClean="0">
                <a:solidFill>
                  <a:schemeClr val="accent6">
                    <a:lumMod val="50000"/>
                  </a:schemeClr>
                </a:solidFill>
              </a:rPr>
              <a:t>Positivism</a:t>
            </a:r>
            <a:r>
              <a:rPr lang="tr-TR" sz="3200" dirty="0"/>
              <a:t> </a:t>
            </a:r>
            <a:r>
              <a:rPr lang="en-US" sz="3200" dirty="0" smtClean="0"/>
              <a:t>A </a:t>
            </a:r>
            <a:r>
              <a:rPr lang="en-US" sz="3200" dirty="0"/>
              <a:t>philosophy of language </a:t>
            </a:r>
            <a:r>
              <a:rPr lang="en-US" sz="3200" dirty="0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logic</a:t>
            </a:r>
            <a:r>
              <a:rPr lang="tr-TR" sz="3200" dirty="0" smtClean="0"/>
              <a:t> </a:t>
            </a:r>
            <a:r>
              <a:rPr lang="tr-TR" sz="3200" dirty="0" err="1"/>
              <a:t>cosistent</a:t>
            </a:r>
            <a:r>
              <a:rPr lang="tr-TR" sz="3200" dirty="0"/>
              <a:t> </a:t>
            </a:r>
            <a:r>
              <a:rPr lang="tr-TR" sz="3200" dirty="0" err="1"/>
              <a:t>with</a:t>
            </a:r>
            <a:r>
              <a:rPr lang="tr-TR" sz="3200" dirty="0"/>
              <a:t> </a:t>
            </a:r>
            <a:r>
              <a:rPr lang="tr-TR" sz="3200" dirty="0" smtClean="0"/>
              <a:t>an </a:t>
            </a:r>
            <a:r>
              <a:rPr lang="tr-TR" sz="3200" dirty="0" err="1" smtClean="0"/>
              <a:t>empiricist</a:t>
            </a:r>
            <a:r>
              <a:rPr lang="tr-TR" sz="3200" dirty="0" smtClean="0"/>
              <a:t> </a:t>
            </a:r>
            <a:r>
              <a:rPr lang="tr-TR" sz="3200" dirty="0" err="1"/>
              <a:t>philosophy</a:t>
            </a:r>
            <a:r>
              <a:rPr lang="tr-TR" sz="3200" dirty="0"/>
              <a:t> </a:t>
            </a:r>
            <a:r>
              <a:rPr lang="tr-TR" sz="3200" dirty="0" smtClean="0"/>
              <a:t>of </a:t>
            </a:r>
            <a:r>
              <a:rPr lang="tr-TR" sz="3200" dirty="0" err="1" smtClean="0"/>
              <a:t>science</a:t>
            </a:r>
            <a:r>
              <a:rPr lang="tr-TR" sz="3200" dirty="0"/>
              <a:t>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11560" y="4330839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b="1" dirty="0" err="1" smtClean="0">
                <a:solidFill>
                  <a:schemeClr val="accent3">
                    <a:lumMod val="50000"/>
                  </a:schemeClr>
                </a:solidFill>
              </a:rPr>
              <a:t>Paradigm</a:t>
            </a:r>
            <a:r>
              <a:rPr lang="tr-TR" sz="3200" dirty="0"/>
              <a:t> </a:t>
            </a:r>
            <a:r>
              <a:rPr lang="tr-TR" sz="3200" dirty="0" smtClean="0"/>
              <a:t>A </a:t>
            </a:r>
            <a:r>
              <a:rPr lang="tr-TR" sz="3200" dirty="0"/>
              <a:t>set of </a:t>
            </a:r>
            <a:r>
              <a:rPr lang="tr-TR" sz="3200" dirty="0" err="1" smtClean="0"/>
              <a:t>assumptions</a:t>
            </a:r>
            <a:r>
              <a:rPr lang="tr-TR" sz="3200" dirty="0"/>
              <a:t> </a:t>
            </a:r>
            <a:r>
              <a:rPr lang="tr-TR" sz="3200" dirty="0" err="1" smtClean="0"/>
              <a:t>consisting</a:t>
            </a:r>
            <a:r>
              <a:rPr lang="tr-TR" sz="3200" dirty="0" smtClean="0"/>
              <a:t> </a:t>
            </a:r>
            <a:r>
              <a:rPr lang="tr-TR" sz="3200" dirty="0"/>
              <a:t>of </a:t>
            </a:r>
            <a:r>
              <a:rPr lang="tr-TR" sz="3200" dirty="0" err="1" smtClean="0"/>
              <a:t>agreed</a:t>
            </a:r>
            <a:r>
              <a:rPr lang="tr-TR" sz="3200" dirty="0" smtClean="0"/>
              <a:t> </a:t>
            </a:r>
            <a:r>
              <a:rPr lang="tr-TR" sz="3200" dirty="0" err="1" smtClean="0"/>
              <a:t>upon</a:t>
            </a:r>
            <a:r>
              <a:rPr lang="tr-TR" sz="3200" dirty="0"/>
              <a:t> </a:t>
            </a:r>
            <a:r>
              <a:rPr lang="tr-TR" sz="3200" dirty="0" err="1" smtClean="0"/>
              <a:t>knowledge</a:t>
            </a:r>
            <a:r>
              <a:rPr lang="tr-TR" sz="3200" dirty="0"/>
              <a:t>, </a:t>
            </a:r>
            <a:r>
              <a:rPr lang="tr-TR" sz="3200" dirty="0" err="1"/>
              <a:t>criteria</a:t>
            </a:r>
            <a:r>
              <a:rPr lang="tr-TR" sz="3200" dirty="0"/>
              <a:t> </a:t>
            </a:r>
            <a:r>
              <a:rPr lang="tr-TR" sz="3200" dirty="0" smtClean="0"/>
              <a:t>of </a:t>
            </a:r>
            <a:r>
              <a:rPr lang="tr-TR" sz="3200" dirty="0" err="1" smtClean="0"/>
              <a:t>judgement</a:t>
            </a:r>
            <a:r>
              <a:rPr lang="tr-TR" sz="3200" dirty="0"/>
              <a:t>, problem </a:t>
            </a:r>
            <a:r>
              <a:rPr lang="tr-TR" sz="3200" dirty="0" err="1" smtClean="0"/>
              <a:t>fields</a:t>
            </a:r>
            <a:r>
              <a:rPr lang="tr-TR" sz="3200" dirty="0" smtClean="0"/>
              <a:t>, </a:t>
            </a:r>
            <a:r>
              <a:rPr lang="en-US" sz="3200" dirty="0" smtClean="0"/>
              <a:t>and </a:t>
            </a:r>
            <a:r>
              <a:rPr lang="en-US" sz="3200" dirty="0"/>
              <a:t>ways to consider them</a:t>
            </a:r>
            <a:r>
              <a:rPr lang="en-US" sz="3200" dirty="0" smtClean="0"/>
              <a:t>.</a:t>
            </a:r>
            <a:r>
              <a:rPr lang="tr-TR" sz="3200" dirty="0" smtClean="0"/>
              <a:t>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883076" y="360492"/>
            <a:ext cx="3478453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3200" dirty="0"/>
              <a:t>Action </a:t>
            </a:r>
            <a:r>
              <a:rPr lang="tr-TR" sz="3200" dirty="0" err="1"/>
              <a:t>R</a:t>
            </a:r>
            <a:r>
              <a:rPr lang="tr-TR" sz="3200" dirty="0" err="1" smtClean="0"/>
              <a:t>esearch</a:t>
            </a:r>
            <a:endParaRPr lang="tr-TR" sz="3200" dirty="0"/>
          </a:p>
        </p:txBody>
      </p:sp>
      <p:sp>
        <p:nvSpPr>
          <p:cNvPr id="3" name="Dikdörtgen 2"/>
          <p:cNvSpPr/>
          <p:nvPr/>
        </p:nvSpPr>
        <p:spPr>
          <a:xfrm>
            <a:off x="251520" y="1052736"/>
            <a:ext cx="8640960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/>
              <a:t>A</a:t>
            </a:r>
            <a:r>
              <a:rPr lang="tr-TR" sz="2800" dirty="0" smtClean="0"/>
              <a:t> </a:t>
            </a:r>
            <a:r>
              <a:rPr lang="tr-TR" sz="2800" dirty="0" err="1" smtClean="0"/>
              <a:t>process</a:t>
            </a:r>
            <a:r>
              <a:rPr lang="tr-TR" sz="2800" dirty="0"/>
              <a:t> </a:t>
            </a:r>
            <a:r>
              <a:rPr lang="en-US" sz="2800" dirty="0" smtClean="0"/>
              <a:t>whereby </a:t>
            </a:r>
            <a:r>
              <a:rPr lang="en-US" sz="2800" dirty="0"/>
              <a:t>one could construct a social experiment with the aim of achieving a </a:t>
            </a:r>
            <a:r>
              <a:rPr lang="en-US" sz="2800" dirty="0" smtClean="0"/>
              <a:t>certain</a:t>
            </a:r>
            <a:r>
              <a:rPr lang="tr-TR" sz="2800" dirty="0" smtClean="0"/>
              <a:t> </a:t>
            </a:r>
            <a:r>
              <a:rPr lang="en-US" sz="2800" dirty="0" smtClean="0"/>
              <a:t>goal. </a:t>
            </a:r>
            <a:r>
              <a:rPr lang="en-US" sz="2800" dirty="0"/>
              <a:t>For example, in the early days of the Second World War, </a:t>
            </a:r>
            <a:r>
              <a:rPr lang="en-US" sz="2800" dirty="0" err="1"/>
              <a:t>Lewin</a:t>
            </a:r>
            <a:r>
              <a:rPr lang="en-US" sz="2800" dirty="0"/>
              <a:t> conducted </a:t>
            </a:r>
            <a:r>
              <a:rPr lang="en-US" sz="2800" dirty="0" smtClean="0"/>
              <a:t>a</a:t>
            </a:r>
            <a:r>
              <a:rPr lang="tr-TR" sz="2800" dirty="0" smtClean="0"/>
              <a:t> </a:t>
            </a:r>
            <a:r>
              <a:rPr lang="en-US" sz="2800" dirty="0" smtClean="0"/>
              <a:t>study</a:t>
            </a:r>
            <a:r>
              <a:rPr lang="en-US" sz="2800" dirty="0"/>
              <a:t>, commissioned by US authorities, on the use of </a:t>
            </a:r>
            <a:r>
              <a:rPr lang="en-US" sz="2800" dirty="0" smtClean="0"/>
              <a:t>tripe</a:t>
            </a:r>
            <a:r>
              <a:rPr lang="tr-TR" sz="1000" dirty="0" smtClean="0"/>
              <a:t>(</a:t>
            </a:r>
            <a:r>
              <a:rPr lang="tr-TR" sz="1400" b="1" dirty="0" smtClean="0">
                <a:solidFill>
                  <a:srgbClr val="FF0000"/>
                </a:solidFill>
              </a:rPr>
              <a:t>işkembe</a:t>
            </a:r>
            <a:r>
              <a:rPr lang="tr-TR" sz="1000" dirty="0" smtClean="0"/>
              <a:t>)</a:t>
            </a:r>
            <a:r>
              <a:rPr lang="en-US" sz="1000" dirty="0" smtClean="0"/>
              <a:t> </a:t>
            </a:r>
            <a:r>
              <a:rPr lang="en-US" sz="2800" dirty="0"/>
              <a:t>as part of the regular </a:t>
            </a:r>
            <a:r>
              <a:rPr lang="en-US" sz="2800" dirty="0" smtClean="0"/>
              <a:t>daily</a:t>
            </a:r>
            <a:r>
              <a:rPr lang="tr-TR" sz="2800" dirty="0" smtClean="0"/>
              <a:t> </a:t>
            </a:r>
            <a:r>
              <a:rPr lang="en-US" sz="2800" dirty="0" smtClean="0"/>
              <a:t>diet </a:t>
            </a:r>
            <a:r>
              <a:rPr lang="en-US" sz="2800" dirty="0"/>
              <a:t>of American families. </a:t>
            </a:r>
            <a:endParaRPr lang="en-US" sz="2800" dirty="0" smtClean="0"/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  <a:r>
              <a:rPr lang="en-US" sz="2800" dirty="0" smtClean="0"/>
              <a:t>research </a:t>
            </a:r>
            <a:r>
              <a:rPr lang="en-US" sz="2800" dirty="0"/>
              <a:t>question was: ‘To what extent could </a:t>
            </a:r>
            <a:r>
              <a:rPr lang="en-US" sz="2800" dirty="0" smtClean="0"/>
              <a:t>American</a:t>
            </a:r>
            <a:r>
              <a:rPr lang="tr-TR" sz="2800" dirty="0" smtClean="0"/>
              <a:t> </a:t>
            </a:r>
            <a:r>
              <a:rPr lang="en-US" sz="2800" dirty="0" smtClean="0"/>
              <a:t>housewives be</a:t>
            </a:r>
            <a:r>
              <a:rPr lang="tr-TR" sz="2800" dirty="0" smtClean="0"/>
              <a:t> </a:t>
            </a:r>
            <a:r>
              <a:rPr lang="en-US" sz="2800" dirty="0" smtClean="0"/>
              <a:t>encouraged </a:t>
            </a:r>
            <a:r>
              <a:rPr lang="en-US" sz="2800" dirty="0"/>
              <a:t>to use tripe rather than beef for family dinners?</a:t>
            </a:r>
            <a:r>
              <a:rPr lang="en-US" sz="2800" dirty="0" smtClean="0"/>
              <a:t>’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1484784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Action research is a team research process, facilitated by one or more </a:t>
            </a:r>
            <a:r>
              <a:rPr lang="en-US" sz="3200" dirty="0" smtClean="0"/>
              <a:t>professional</a:t>
            </a:r>
            <a:r>
              <a:rPr lang="tr-TR" sz="3200" dirty="0" smtClean="0"/>
              <a:t> </a:t>
            </a:r>
            <a:r>
              <a:rPr lang="en-US" sz="3200" dirty="0" smtClean="0"/>
              <a:t>researchers</a:t>
            </a:r>
            <a:r>
              <a:rPr lang="en-US" sz="3200" dirty="0"/>
              <a:t>, linking with decision-makers and other stakeholders who together wish </a:t>
            </a:r>
            <a:r>
              <a:rPr lang="en-US" sz="3200" dirty="0" smtClean="0"/>
              <a:t>to</a:t>
            </a:r>
            <a:r>
              <a:rPr lang="tr-TR" sz="3200" dirty="0" smtClean="0"/>
              <a:t> </a:t>
            </a:r>
            <a:r>
              <a:rPr lang="en-US" sz="3200" dirty="0" smtClean="0"/>
              <a:t>improve </a:t>
            </a:r>
            <a:r>
              <a:rPr lang="en-US" sz="3200" dirty="0"/>
              <a:t>particular situations. </a:t>
            </a:r>
            <a:endParaRPr lang="tr-TR" sz="3200" dirty="0" smtClean="0"/>
          </a:p>
          <a:p>
            <a:pPr algn="just"/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979712" y="4221088"/>
            <a:ext cx="5400600" cy="212365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6600" dirty="0" err="1" smtClean="0">
                <a:solidFill>
                  <a:srgbClr val="0000FF"/>
                </a:solidFill>
              </a:rPr>
              <a:t>It</a:t>
            </a:r>
            <a:r>
              <a:rPr lang="tr-TR" sz="6600" dirty="0" smtClean="0">
                <a:solidFill>
                  <a:srgbClr val="0000FF"/>
                </a:solidFill>
              </a:rPr>
              <a:t> is time </a:t>
            </a:r>
            <a:r>
              <a:rPr lang="tr-TR" sz="6600" dirty="0" err="1" smtClean="0">
                <a:solidFill>
                  <a:srgbClr val="0000FF"/>
                </a:solidFill>
              </a:rPr>
              <a:t>to</a:t>
            </a:r>
            <a:r>
              <a:rPr lang="tr-TR" sz="6600" dirty="0" smtClean="0">
                <a:solidFill>
                  <a:srgbClr val="0000FF"/>
                </a:solidFill>
              </a:rPr>
              <a:t> </a:t>
            </a:r>
            <a:r>
              <a:rPr lang="tr-TR" sz="6600" dirty="0" err="1" smtClean="0">
                <a:solidFill>
                  <a:srgbClr val="0000FF"/>
                </a:solidFill>
              </a:rPr>
              <a:t>have</a:t>
            </a:r>
            <a:r>
              <a:rPr lang="tr-TR" sz="6600" dirty="0" smtClean="0">
                <a:solidFill>
                  <a:srgbClr val="0000FF"/>
                </a:solidFill>
              </a:rPr>
              <a:t> </a:t>
            </a:r>
            <a:r>
              <a:rPr lang="tr-TR" sz="6600" dirty="0" err="1" smtClean="0">
                <a:solidFill>
                  <a:srgbClr val="0000FF"/>
                </a:solidFill>
              </a:rPr>
              <a:t>fun</a:t>
            </a:r>
            <a:endParaRPr lang="tr-TR" sz="6600" dirty="0">
              <a:solidFill>
                <a:srgbClr val="0000FF"/>
              </a:solidFill>
            </a:endParaRPr>
          </a:p>
        </p:txBody>
      </p:sp>
      <p:pic>
        <p:nvPicPr>
          <p:cNvPr id="4" name="Picture 3" descr="anima032-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06489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419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2780928"/>
            <a:ext cx="7616188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3600" b="1" dirty="0" err="1"/>
              <a:t>Uses</a:t>
            </a:r>
            <a:r>
              <a:rPr lang="tr-TR" sz="3600" b="1" dirty="0"/>
              <a:t> of </a:t>
            </a:r>
            <a:r>
              <a:rPr lang="tr-TR" sz="3600" b="1" dirty="0" err="1"/>
              <a:t>Qualitative</a:t>
            </a:r>
            <a:r>
              <a:rPr lang="tr-TR" sz="3600" b="1" dirty="0"/>
              <a:t> </a:t>
            </a:r>
            <a:r>
              <a:rPr lang="tr-TR" sz="3600" b="1" dirty="0" err="1"/>
              <a:t>Research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4703656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1916832"/>
            <a:ext cx="82089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600" dirty="0" err="1"/>
              <a:t>The</a:t>
            </a:r>
            <a:r>
              <a:rPr lang="tr-TR" sz="3600" dirty="0"/>
              <a:t> </a:t>
            </a:r>
            <a:r>
              <a:rPr lang="tr-TR" sz="3600" dirty="0" err="1" smtClean="0"/>
              <a:t>researcher</a:t>
            </a:r>
            <a:r>
              <a:rPr lang="tr-TR" sz="3600" dirty="0"/>
              <a:t> </a:t>
            </a:r>
            <a:r>
              <a:rPr lang="en-US" sz="3600" dirty="0" smtClean="0"/>
              <a:t>has </a:t>
            </a:r>
            <a:r>
              <a:rPr lang="en-US" sz="3600" dirty="0"/>
              <a:t>many tools available and the research design should try to match the best tool to the </a:t>
            </a:r>
            <a:r>
              <a:rPr lang="en-US" sz="3600" dirty="0" smtClean="0"/>
              <a:t>research</a:t>
            </a:r>
            <a:r>
              <a:rPr lang="tr-TR" sz="3600" dirty="0" smtClean="0"/>
              <a:t> </a:t>
            </a:r>
            <a:r>
              <a:rPr lang="en-US" sz="3600" dirty="0" smtClean="0"/>
              <a:t>objective</a:t>
            </a:r>
            <a:r>
              <a:rPr lang="en-US" sz="3600" dirty="0"/>
              <a:t>. </a:t>
            </a:r>
            <a:endParaRPr lang="en-US" sz="3600" dirty="0" smtClean="0"/>
          </a:p>
          <a:p>
            <a:pPr algn="just"/>
            <a:endParaRPr lang="en-US" sz="3600" dirty="0" smtClean="0"/>
          </a:p>
          <a:p>
            <a:pPr algn="just"/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9707153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1268760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/>
              <a:t>T</a:t>
            </a:r>
            <a:r>
              <a:rPr lang="en-US" sz="3200" dirty="0" smtClean="0"/>
              <a:t>he </a:t>
            </a:r>
            <a:r>
              <a:rPr lang="en-US" sz="3200" dirty="0"/>
              <a:t>less specific the research objective, the more likely that qualitative </a:t>
            </a:r>
            <a:r>
              <a:rPr lang="en-US" sz="3200" dirty="0" smtClean="0"/>
              <a:t>research</a:t>
            </a:r>
            <a:r>
              <a:rPr lang="tr-TR" sz="3200" dirty="0" smtClean="0"/>
              <a:t> </a:t>
            </a:r>
            <a:r>
              <a:rPr lang="en-US" sz="3200" dirty="0" smtClean="0"/>
              <a:t>tools </a:t>
            </a:r>
            <a:r>
              <a:rPr lang="en-US" sz="3200" dirty="0"/>
              <a:t>will be appropriate. </a:t>
            </a:r>
            <a:endParaRPr lang="en-US" sz="3200" dirty="0" smtClean="0"/>
          </a:p>
          <a:p>
            <a:pPr algn="just"/>
            <a:endParaRPr lang="en-US" sz="3200" dirty="0"/>
          </a:p>
          <a:p>
            <a:pPr algn="just"/>
            <a:r>
              <a:rPr lang="en-US" sz="3200" dirty="0" err="1" smtClean="0">
                <a:solidFill>
                  <a:srgbClr val="FF0000"/>
                </a:solidFill>
              </a:rPr>
              <a:t>Araştırmanın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amacı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ne </a:t>
            </a:r>
            <a:r>
              <a:rPr lang="en-US" sz="3200" dirty="0" err="1" smtClean="0">
                <a:solidFill>
                  <a:srgbClr val="FF0000"/>
                </a:solidFill>
              </a:rPr>
              <a:t>kadar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belirginleşirse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nitel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araştırma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araçları</a:t>
            </a:r>
            <a:r>
              <a:rPr lang="en-US" sz="3200" dirty="0" smtClean="0">
                <a:solidFill>
                  <a:srgbClr val="FF0000"/>
                </a:solidFill>
              </a:rPr>
              <a:t> o </a:t>
            </a:r>
            <a:r>
              <a:rPr lang="en-US" sz="3200" dirty="0" err="1" smtClean="0">
                <a:solidFill>
                  <a:srgbClr val="FF0000"/>
                </a:solidFill>
              </a:rPr>
              <a:t>kadar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uygun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olur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endParaRPr lang="tr-TR" sz="3200" dirty="0" smtClean="0">
              <a:solidFill>
                <a:srgbClr val="FF0000"/>
              </a:solidFill>
            </a:endParaRPr>
          </a:p>
          <a:p>
            <a:pPr algn="just"/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9697890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27584" y="2486506"/>
            <a:ext cx="7344816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400" b="1" i="1" dirty="0" smtClean="0"/>
              <a:t>WHEN QUALITATIVE RESEARCH BE USED?</a:t>
            </a:r>
            <a:endParaRPr lang="tr-TR" sz="4400" b="1" i="1" dirty="0"/>
          </a:p>
        </p:txBody>
      </p:sp>
    </p:spTree>
    <p:extLst>
      <p:ext uri="{BB962C8B-B14F-4D97-AF65-F5344CB8AC3E}">
        <p14:creationId xmlns:p14="http://schemas.microsoft.com/office/powerpoint/2010/main" val="4389908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1560" y="2060848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200" dirty="0" smtClean="0"/>
              <a:t>When </a:t>
            </a:r>
            <a:r>
              <a:rPr lang="en-US" sz="3200" dirty="0"/>
              <a:t>it is difficult to develop specific and actionable problem statements </a:t>
            </a:r>
            <a:r>
              <a:rPr lang="en-US" sz="3200" dirty="0" smtClean="0"/>
              <a:t>or</a:t>
            </a:r>
            <a:r>
              <a:rPr lang="tr-TR" sz="3200" dirty="0" smtClean="0"/>
              <a:t> </a:t>
            </a:r>
            <a:r>
              <a:rPr lang="en-US" sz="3200" dirty="0" smtClean="0"/>
              <a:t>research </a:t>
            </a:r>
            <a:r>
              <a:rPr lang="en-US" sz="3200" dirty="0"/>
              <a:t>objectives. </a:t>
            </a:r>
            <a:endParaRPr lang="tr-TR" sz="3200" dirty="0" smtClean="0"/>
          </a:p>
          <a:p>
            <a:pPr algn="just"/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355456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TC102455596[[fn=İlkbahar]]</Template>
  <TotalTime>4572</TotalTime>
  <Words>1680</Words>
  <Application>Microsoft Macintosh PowerPoint</Application>
  <PresentationFormat>On-screen Show (4:3)</PresentationFormat>
  <Paragraphs>162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Calibri</vt:lpstr>
      <vt:lpstr>Courier New</vt:lpstr>
      <vt:lpstr>Noto Sans</vt:lpstr>
      <vt:lpstr>Trebuchet MS</vt:lpstr>
      <vt:lpstr>Verdana</vt:lpstr>
      <vt:lpstr>Wingdings 2</vt:lpstr>
      <vt:lpstr>Arial</vt:lpstr>
      <vt:lpstr>Spring</vt:lpstr>
      <vt:lpstr>QUALITATIVE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Malhotra 130 zigmund 132</dc:title>
  <dc:creator>sony</dc:creator>
  <cp:lastModifiedBy>Microsoft Office User</cp:lastModifiedBy>
  <cp:revision>152</cp:revision>
  <dcterms:created xsi:type="dcterms:W3CDTF">2013-08-19T15:44:05Z</dcterms:created>
  <dcterms:modified xsi:type="dcterms:W3CDTF">2019-04-11T09:50:22Z</dcterms:modified>
</cp:coreProperties>
</file>