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4"/>
  </p:notesMasterIdLst>
  <p:sldIdLst>
    <p:sldId id="304" r:id="rId2"/>
    <p:sldId id="381" r:id="rId3"/>
    <p:sldId id="375" r:id="rId4"/>
    <p:sldId id="306" r:id="rId5"/>
    <p:sldId id="308" r:id="rId6"/>
    <p:sldId id="309" r:id="rId7"/>
    <p:sldId id="388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20" r:id="rId17"/>
    <p:sldId id="326" r:id="rId18"/>
    <p:sldId id="382" r:id="rId19"/>
    <p:sldId id="327" r:id="rId20"/>
    <p:sldId id="328" r:id="rId21"/>
    <p:sldId id="332" r:id="rId22"/>
    <p:sldId id="333" r:id="rId23"/>
    <p:sldId id="383" r:id="rId24"/>
    <p:sldId id="380" r:id="rId25"/>
    <p:sldId id="343" r:id="rId26"/>
    <p:sldId id="344" r:id="rId27"/>
    <p:sldId id="384" r:id="rId28"/>
    <p:sldId id="345" r:id="rId29"/>
    <p:sldId id="346" r:id="rId30"/>
    <p:sldId id="347" r:id="rId31"/>
    <p:sldId id="348" r:id="rId32"/>
    <p:sldId id="385" r:id="rId33"/>
    <p:sldId id="349" r:id="rId34"/>
    <p:sldId id="350" r:id="rId35"/>
    <p:sldId id="351" r:id="rId36"/>
    <p:sldId id="386" r:id="rId37"/>
    <p:sldId id="352" r:id="rId38"/>
    <p:sldId id="353" r:id="rId39"/>
    <p:sldId id="354" r:id="rId40"/>
    <p:sldId id="387" r:id="rId41"/>
    <p:sldId id="356" r:id="rId42"/>
    <p:sldId id="390" r:id="rId4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59"/>
    <p:restoredTop sz="63861"/>
  </p:normalViewPr>
  <p:slideViewPr>
    <p:cSldViewPr>
      <p:cViewPr>
        <p:scale>
          <a:sx n="76" d="100"/>
          <a:sy n="76" d="100"/>
        </p:scale>
        <p:origin x="1992" y="-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9DB43-132C-4FB8-9E52-FDD7089CC476}" type="datetimeFigureOut">
              <a:rPr lang="tr-TR" smtClean="0"/>
              <a:t>11.04.2019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9BAEA-8D75-4649-872E-A4F30500C40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8813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21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22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25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26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28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29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30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31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33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34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35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37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38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39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41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42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11.04.2019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11.04.2019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11.04.2019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11.04.2019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11.04.2019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11.04.2019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11.04.2019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11.04.2019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11.04.2019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11.04.2019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11.04.2019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tr-TR" dirty="0" smtClean="0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11.04.2019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187624" y="1988840"/>
            <a:ext cx="6624736" cy="175432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600" b="1" dirty="0" smtClean="0"/>
              <a:t>CLASSIFICATION OF QUALITATIVE TECHNIQUES</a:t>
            </a: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605001"/>
            <a:ext cx="835292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/>
              <a:t>4 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Security</a:t>
            </a:r>
            <a:r>
              <a:rPr lang="en-US" sz="2000" dirty="0"/>
              <a:t>. Because the respondents’ feelings may be similar to those of other </a:t>
            </a:r>
            <a:r>
              <a:rPr lang="en-US" sz="2000" dirty="0" smtClean="0"/>
              <a:t>group</a:t>
            </a:r>
            <a:r>
              <a:rPr lang="tr-TR" sz="2000" dirty="0" smtClean="0"/>
              <a:t> </a:t>
            </a:r>
            <a:r>
              <a:rPr lang="en-US" sz="2000" dirty="0" smtClean="0"/>
              <a:t>members</a:t>
            </a:r>
            <a:r>
              <a:rPr lang="en-US" sz="2000" dirty="0"/>
              <a:t>, they feel comfortable and are therefore willing to ‘open up’ and </a:t>
            </a:r>
            <a:r>
              <a:rPr lang="en-US" sz="2000" dirty="0" smtClean="0"/>
              <a:t>reveal</a:t>
            </a:r>
            <a:r>
              <a:rPr lang="tr-TR" sz="2000" dirty="0" smtClean="0"/>
              <a:t> </a:t>
            </a:r>
            <a:r>
              <a:rPr lang="en-US" sz="2000" dirty="0" smtClean="0"/>
              <a:t>thoughts </a:t>
            </a:r>
            <a:r>
              <a:rPr lang="en-US" sz="2000" dirty="0"/>
              <a:t>where they may have been reluctant if they were on their own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 algn="just"/>
            <a:endParaRPr lang="en-US" sz="2000" dirty="0"/>
          </a:p>
          <a:p>
            <a:pPr algn="just"/>
            <a:r>
              <a:rPr lang="en-US" sz="2000" b="1" dirty="0"/>
              <a:t>5 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</a:rPr>
              <a:t>Spontaneity</a:t>
            </a:r>
            <a:r>
              <a:rPr lang="en-US" sz="1100" b="1" i="1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sz="1100" b="1" i="1" dirty="0" err="1" smtClean="0">
                <a:solidFill>
                  <a:schemeClr val="accent6">
                    <a:lumMod val="50000"/>
                  </a:schemeClr>
                </a:solidFill>
              </a:rPr>
              <a:t>doğallık</a:t>
            </a:r>
            <a:r>
              <a:rPr lang="en-US" sz="1100" i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en-US" sz="2000" dirty="0" smtClean="0"/>
              <a:t>. </a:t>
            </a:r>
            <a:r>
              <a:rPr lang="en-US" sz="2000" dirty="0"/>
              <a:t>Because respondents are not required to answer specific </a:t>
            </a:r>
            <a:r>
              <a:rPr lang="en-US" sz="2000" dirty="0" smtClean="0"/>
              <a:t>questions,</a:t>
            </a:r>
            <a:r>
              <a:rPr lang="tr-TR" sz="2000" dirty="0" smtClean="0"/>
              <a:t> </a:t>
            </a:r>
            <a:r>
              <a:rPr lang="en-US" sz="2000" dirty="0" smtClean="0"/>
              <a:t>their </a:t>
            </a:r>
            <a:r>
              <a:rPr lang="en-US" sz="2000" dirty="0"/>
              <a:t>responses can be spontaneous </a:t>
            </a:r>
            <a:r>
              <a:rPr lang="en-US" sz="2000" dirty="0" smtClean="0"/>
              <a:t>and</a:t>
            </a:r>
            <a:r>
              <a:rPr lang="tr-TR" sz="2000" dirty="0" smtClean="0"/>
              <a:t> </a:t>
            </a:r>
            <a:r>
              <a:rPr lang="en-US" sz="2000" dirty="0" smtClean="0"/>
              <a:t>unconventional </a:t>
            </a:r>
            <a:r>
              <a:rPr lang="en-US" sz="2000" dirty="0"/>
              <a:t>and should </a:t>
            </a:r>
            <a:r>
              <a:rPr lang="en-US" sz="2000" dirty="0" smtClean="0"/>
              <a:t>therefore</a:t>
            </a:r>
            <a:r>
              <a:rPr lang="tr-TR" sz="2000" dirty="0" smtClean="0"/>
              <a:t> </a:t>
            </a:r>
            <a:r>
              <a:rPr lang="en-US" sz="2000" dirty="0" smtClean="0"/>
              <a:t>provide </a:t>
            </a:r>
            <a:r>
              <a:rPr lang="en-US" sz="2000" dirty="0"/>
              <a:t>an accurate idea of their views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 algn="just"/>
            <a:endParaRPr lang="en-US" sz="2000" dirty="0"/>
          </a:p>
          <a:p>
            <a:pPr algn="just"/>
            <a:r>
              <a:rPr lang="en-US" sz="2000" b="1" dirty="0"/>
              <a:t>6 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</a:rPr>
              <a:t>Serendipity</a:t>
            </a:r>
            <a:r>
              <a:rPr lang="en-US" sz="1100" b="1" i="1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sz="1100" b="1" i="1" dirty="0" err="1" smtClean="0">
                <a:solidFill>
                  <a:schemeClr val="accent6">
                    <a:lumMod val="50000"/>
                  </a:schemeClr>
                </a:solidFill>
              </a:rPr>
              <a:t>tesadüfilik</a:t>
            </a:r>
            <a:r>
              <a:rPr lang="en-US" sz="1100" b="1" i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en-US" sz="2000" dirty="0" smtClean="0"/>
              <a:t>. </a:t>
            </a:r>
            <a:r>
              <a:rPr lang="en-US" sz="2000" dirty="0"/>
              <a:t>Ideas are more likely to arise unexpectedly in a group than in an </a:t>
            </a:r>
            <a:r>
              <a:rPr lang="en-US" sz="2000" dirty="0" smtClean="0"/>
              <a:t>individual</a:t>
            </a:r>
            <a:r>
              <a:rPr lang="tr-TR" sz="2000" dirty="0" smtClean="0"/>
              <a:t> </a:t>
            </a:r>
            <a:r>
              <a:rPr lang="en-US" sz="2000" dirty="0" smtClean="0"/>
              <a:t>interview</a:t>
            </a:r>
            <a:r>
              <a:rPr lang="en-US" sz="2000" dirty="0"/>
              <a:t>. There may be issues that the moderator had not thought of. </a:t>
            </a:r>
            <a:r>
              <a:rPr lang="en-US" sz="2000" dirty="0" smtClean="0"/>
              <a:t>The</a:t>
            </a:r>
            <a:r>
              <a:rPr lang="tr-TR" sz="2000" dirty="0" smtClean="0"/>
              <a:t> </a:t>
            </a:r>
            <a:r>
              <a:rPr lang="en-US" sz="2000" dirty="0" smtClean="0"/>
              <a:t>dynamics </a:t>
            </a:r>
            <a:r>
              <a:rPr lang="en-US" sz="2000" dirty="0"/>
              <a:t>of the group can allow these issues to develop and be discussed. </a:t>
            </a:r>
            <a:r>
              <a:rPr lang="en-US" sz="2000" dirty="0" smtClean="0"/>
              <a:t>Group</a:t>
            </a:r>
            <a:r>
              <a:rPr lang="tr-TR" sz="2000" dirty="0" smtClean="0"/>
              <a:t> </a:t>
            </a:r>
            <a:r>
              <a:rPr lang="en-US" sz="2000" dirty="0" smtClean="0"/>
              <a:t>members</a:t>
            </a:r>
            <a:r>
              <a:rPr lang="en-US" sz="2000" dirty="0"/>
              <a:t>, to great effect, may clearly and forcibly ask questions that the </a:t>
            </a:r>
            <a:r>
              <a:rPr lang="en-US" sz="2000" dirty="0" smtClean="0"/>
              <a:t>moderator</a:t>
            </a:r>
            <a:r>
              <a:rPr lang="tr-TR" sz="2000" dirty="0" smtClean="0"/>
              <a:t> </a:t>
            </a:r>
            <a:r>
              <a:rPr lang="en-US" sz="2000" dirty="0" smtClean="0"/>
              <a:t>may </a:t>
            </a:r>
            <a:r>
              <a:rPr lang="en-US" sz="2000" dirty="0"/>
              <a:t>be reluctant to ask.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7544" y="692696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7 </a:t>
            </a:r>
            <a:r>
              <a:rPr lang="en-US" i="1" dirty="0" err="1">
                <a:solidFill>
                  <a:srgbClr val="0000FF"/>
                </a:solidFill>
              </a:rPr>
              <a:t>Specialisation</a:t>
            </a:r>
            <a:r>
              <a:rPr lang="en-US" dirty="0"/>
              <a:t>. Because a number of respondents are involved simultaneously,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use </a:t>
            </a:r>
            <a:r>
              <a:rPr lang="en-US" dirty="0"/>
              <a:t>of a highly trained, but expensive, interviewer is justified</a:t>
            </a:r>
            <a:r>
              <a:rPr lang="en-US" dirty="0" smtClean="0"/>
              <a:t>.</a:t>
            </a:r>
            <a:endParaRPr lang="tr-TR" dirty="0" smtClean="0"/>
          </a:p>
          <a:p>
            <a:pPr algn="just"/>
            <a:endParaRPr lang="en-US" dirty="0"/>
          </a:p>
          <a:p>
            <a:pPr algn="just"/>
            <a:r>
              <a:rPr lang="en-US" b="1" dirty="0"/>
              <a:t>8 </a:t>
            </a:r>
            <a:r>
              <a:rPr lang="en-US" i="1" dirty="0">
                <a:solidFill>
                  <a:srgbClr val="0000FF"/>
                </a:solidFill>
              </a:rPr>
              <a:t>Scientific </a:t>
            </a:r>
            <a:r>
              <a:rPr lang="en-US" i="1" dirty="0" smtClean="0">
                <a:solidFill>
                  <a:srgbClr val="0000FF"/>
                </a:solidFill>
              </a:rPr>
              <a:t>scrutiny</a:t>
            </a:r>
            <a:r>
              <a:rPr lang="en-US" sz="1100" b="1" i="1" dirty="0" smtClean="0"/>
              <a:t>(</a:t>
            </a:r>
            <a:r>
              <a:rPr lang="en-US" sz="1100" b="1" i="1" dirty="0" err="1" smtClean="0"/>
              <a:t>ayrıntılı</a:t>
            </a:r>
            <a:r>
              <a:rPr lang="en-US" sz="1100" b="1" i="1" dirty="0" smtClean="0"/>
              <a:t> </a:t>
            </a:r>
            <a:r>
              <a:rPr lang="en-US" sz="1100" b="1" i="1" dirty="0" err="1" smtClean="0"/>
              <a:t>inceleme</a:t>
            </a:r>
            <a:r>
              <a:rPr lang="en-US" sz="1100" b="1" i="1" dirty="0" smtClean="0"/>
              <a:t>)</a:t>
            </a:r>
            <a:r>
              <a:rPr lang="en-US" dirty="0" smtClean="0"/>
              <a:t>. </a:t>
            </a:r>
            <a:r>
              <a:rPr lang="en-US" dirty="0"/>
              <a:t>The group discussion allows close scrutiny of the data </a:t>
            </a:r>
            <a:r>
              <a:rPr lang="en-US" dirty="0" smtClean="0"/>
              <a:t>collection</a:t>
            </a:r>
            <a:r>
              <a:rPr lang="tr-TR" dirty="0" smtClean="0"/>
              <a:t> </a:t>
            </a:r>
            <a:r>
              <a:rPr lang="en-US" dirty="0" smtClean="0"/>
              <a:t>process </a:t>
            </a:r>
            <a:r>
              <a:rPr lang="en-US" dirty="0"/>
              <a:t>in that observers can witness the session and it can be recorded </a:t>
            </a:r>
            <a:r>
              <a:rPr lang="en-US" dirty="0" smtClean="0"/>
              <a:t>for</a:t>
            </a:r>
            <a:r>
              <a:rPr lang="tr-TR" dirty="0" smtClean="0"/>
              <a:t> </a:t>
            </a:r>
            <a:r>
              <a:rPr lang="en-US" dirty="0" smtClean="0"/>
              <a:t>later </a:t>
            </a:r>
            <a:r>
              <a:rPr lang="en-US" dirty="0"/>
              <a:t>analysis. Many individuals can be involved in the validation and </a:t>
            </a:r>
            <a:r>
              <a:rPr lang="en-US" dirty="0" smtClean="0"/>
              <a:t>interpretation</a:t>
            </a:r>
            <a:r>
              <a:rPr lang="tr-TR" dirty="0" smtClean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collected</a:t>
            </a:r>
            <a:r>
              <a:rPr lang="tr-TR" dirty="0"/>
              <a:t> data.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467544" y="3429000"/>
            <a:ext cx="81369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9 </a:t>
            </a:r>
            <a:r>
              <a:rPr lang="en-US" i="1" dirty="0">
                <a:solidFill>
                  <a:srgbClr val="0000FF"/>
                </a:solidFill>
              </a:rPr>
              <a:t>Structure</a:t>
            </a:r>
            <a:r>
              <a:rPr lang="en-US" dirty="0"/>
              <a:t>. The group discussion allows for flexibility in the topics covered and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depth </a:t>
            </a:r>
            <a:r>
              <a:rPr lang="en-US" dirty="0"/>
              <a:t>with which they are treated. The structure can match the logical </a:t>
            </a:r>
            <a:r>
              <a:rPr lang="en-US" dirty="0" smtClean="0"/>
              <a:t>structure</a:t>
            </a:r>
            <a:r>
              <a:rPr lang="tr-TR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issues from the respondents’ perspective as well as the language and </a:t>
            </a:r>
            <a:r>
              <a:rPr lang="en-US" dirty="0" smtClean="0"/>
              <a:t>expressions</a:t>
            </a:r>
            <a:r>
              <a:rPr lang="tr-TR" dirty="0" smtClean="0"/>
              <a:t>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comfortable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 smtClean="0"/>
              <a:t>.</a:t>
            </a:r>
          </a:p>
          <a:p>
            <a:pPr algn="just"/>
            <a:endParaRPr lang="tr-TR" dirty="0"/>
          </a:p>
          <a:p>
            <a:pPr algn="just"/>
            <a:r>
              <a:rPr lang="en-US" b="1" dirty="0"/>
              <a:t>10 </a:t>
            </a:r>
            <a:r>
              <a:rPr lang="en-US" i="1" dirty="0">
                <a:solidFill>
                  <a:srgbClr val="0000FF"/>
                </a:solidFill>
              </a:rPr>
              <a:t>Speed</a:t>
            </a:r>
            <a:r>
              <a:rPr lang="en-US" dirty="0"/>
              <a:t>. Because a number of individuals are being interviewed at the same </a:t>
            </a:r>
            <a:r>
              <a:rPr lang="en-US" dirty="0" smtClean="0"/>
              <a:t>time,</a:t>
            </a:r>
            <a:r>
              <a:rPr lang="tr-TR" dirty="0" smtClean="0"/>
              <a:t> </a:t>
            </a:r>
            <a:r>
              <a:rPr lang="en-US" dirty="0" smtClean="0"/>
              <a:t>data </a:t>
            </a:r>
            <a:r>
              <a:rPr lang="en-US" dirty="0"/>
              <a:t>collection and analysis proceed relatively quickly.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899592" y="116632"/>
            <a:ext cx="6768752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/>
              <a:t>The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Disadvanges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og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Focus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Groups</a:t>
            </a:r>
            <a:endParaRPr lang="tr-TR" sz="3200" b="1" dirty="0"/>
          </a:p>
        </p:txBody>
      </p:sp>
      <p:sp>
        <p:nvSpPr>
          <p:cNvPr id="3" name="Dikdörtgen 2"/>
          <p:cNvSpPr/>
          <p:nvPr/>
        </p:nvSpPr>
        <p:spPr>
          <a:xfrm>
            <a:off x="107504" y="1436578"/>
            <a:ext cx="87849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/>
              <a:t>1 </a:t>
            </a:r>
            <a:r>
              <a:rPr lang="en-US" sz="2000" i="1" dirty="0" err="1"/>
              <a:t>Misjudgement</a:t>
            </a:r>
            <a:r>
              <a:rPr lang="en-US" sz="2000" dirty="0"/>
              <a:t>. Focus group results can be more easily misjudged than the results </a:t>
            </a:r>
            <a:r>
              <a:rPr lang="en-US" sz="2000" dirty="0" smtClean="0"/>
              <a:t>of</a:t>
            </a:r>
            <a:r>
              <a:rPr lang="tr-TR" sz="2000" dirty="0" smtClean="0"/>
              <a:t> </a:t>
            </a:r>
            <a:r>
              <a:rPr lang="tr-TR" sz="2000" dirty="0" err="1" smtClean="0"/>
              <a:t>other</a:t>
            </a:r>
            <a:r>
              <a:rPr lang="tr-TR" sz="2000" dirty="0" smtClean="0"/>
              <a:t> </a:t>
            </a:r>
            <a:r>
              <a:rPr lang="tr-TR" sz="2000" dirty="0"/>
              <a:t>data </a:t>
            </a:r>
            <a:r>
              <a:rPr lang="tr-TR" sz="2000" dirty="0" err="1"/>
              <a:t>collection</a:t>
            </a:r>
            <a:r>
              <a:rPr lang="tr-TR" sz="2000" dirty="0"/>
              <a:t> </a:t>
            </a:r>
            <a:r>
              <a:rPr lang="tr-TR" sz="2000" dirty="0" err="1"/>
              <a:t>techniques</a:t>
            </a:r>
            <a:r>
              <a:rPr lang="tr-TR" sz="2000" dirty="0"/>
              <a:t>. </a:t>
            </a:r>
            <a:r>
              <a:rPr lang="tr-TR" sz="2000" dirty="0" smtClean="0"/>
              <a:t>As </a:t>
            </a:r>
            <a:r>
              <a:rPr lang="tr-TR" sz="2000" dirty="0"/>
              <a:t>a </a:t>
            </a:r>
            <a:r>
              <a:rPr lang="tr-TR" sz="2000" dirty="0" err="1"/>
              <a:t>qualitative</a:t>
            </a:r>
            <a:r>
              <a:rPr lang="tr-TR" sz="2000" dirty="0"/>
              <a:t> </a:t>
            </a:r>
            <a:r>
              <a:rPr lang="tr-TR" sz="2000" dirty="0" err="1" smtClean="0"/>
              <a:t>technique</a:t>
            </a:r>
            <a:r>
              <a:rPr lang="tr-TR" sz="2000" dirty="0" smtClean="0"/>
              <a:t>, </a:t>
            </a:r>
            <a:r>
              <a:rPr lang="en-US" sz="2000" dirty="0" smtClean="0"/>
              <a:t>focus </a:t>
            </a:r>
            <a:r>
              <a:rPr lang="en-US" sz="2000" dirty="0"/>
              <a:t>groups can evolve through a line of questioning and probing. </a:t>
            </a:r>
            <a:r>
              <a:rPr lang="en-US" sz="2000" dirty="0" smtClean="0"/>
              <a:t>The</a:t>
            </a:r>
            <a:r>
              <a:rPr lang="tr-TR" sz="2000" dirty="0" smtClean="0"/>
              <a:t> </a:t>
            </a:r>
            <a:r>
              <a:rPr lang="en-US" sz="2000" dirty="0" smtClean="0"/>
              <a:t>specific </a:t>
            </a:r>
            <a:r>
              <a:rPr lang="en-US" sz="2000" dirty="0"/>
              <a:t>direction of questioning and the ultimate interpretation of </a:t>
            </a:r>
            <a:r>
              <a:rPr lang="en-US" sz="2000" dirty="0" smtClean="0"/>
              <a:t>findings </a:t>
            </a:r>
            <a:r>
              <a:rPr lang="en-US" sz="2000" dirty="0"/>
              <a:t>can </a:t>
            </a:r>
            <a:r>
              <a:rPr lang="en-US" sz="2000" dirty="0" smtClean="0"/>
              <a:t>be</a:t>
            </a:r>
            <a:r>
              <a:rPr lang="tr-TR" sz="2000" dirty="0" smtClean="0"/>
              <a:t> </a:t>
            </a:r>
            <a:r>
              <a:rPr lang="tr-TR" sz="2000" dirty="0" err="1" smtClean="0"/>
              <a:t>susceptible</a:t>
            </a:r>
            <a:r>
              <a:rPr lang="tr-TR" sz="2000" dirty="0" smtClean="0"/>
              <a:t> </a:t>
            </a:r>
            <a:r>
              <a:rPr lang="tr-TR" sz="2000" dirty="0" err="1"/>
              <a:t>to</a:t>
            </a:r>
            <a:r>
              <a:rPr lang="tr-TR" sz="2000" dirty="0"/>
              <a:t> </a:t>
            </a:r>
            <a:r>
              <a:rPr lang="tr-TR" sz="2000" dirty="0" err="1"/>
              <a:t>bias</a:t>
            </a:r>
            <a:r>
              <a:rPr lang="tr-TR" sz="2000" dirty="0" smtClean="0"/>
              <a:t>.</a:t>
            </a:r>
          </a:p>
          <a:p>
            <a:pPr algn="just"/>
            <a:endParaRPr lang="tr-TR" sz="2000" dirty="0"/>
          </a:p>
          <a:p>
            <a:pPr algn="just"/>
            <a:r>
              <a:rPr lang="en-US" sz="2000" b="1" dirty="0"/>
              <a:t>2 </a:t>
            </a:r>
            <a:r>
              <a:rPr lang="en-US" sz="2000" i="1" dirty="0"/>
              <a:t>Moderation</a:t>
            </a:r>
            <a:r>
              <a:rPr lang="en-US" sz="2000" dirty="0"/>
              <a:t>. As well as being great fun to moderate, focus groups can be </a:t>
            </a:r>
            <a:r>
              <a:rPr lang="en-US" sz="2000" dirty="0" smtClean="0"/>
              <a:t>difficult</a:t>
            </a:r>
            <a:r>
              <a:rPr lang="tr-TR" sz="2000" dirty="0" smtClean="0"/>
              <a:t> </a:t>
            </a:r>
            <a:r>
              <a:rPr lang="en-US" sz="2000" dirty="0" smtClean="0"/>
              <a:t>to </a:t>
            </a:r>
            <a:r>
              <a:rPr lang="en-US" sz="2000" dirty="0"/>
              <a:t>moderate. Much depends upon the ‘chemistry’ of the group in terms of </a:t>
            </a:r>
            <a:r>
              <a:rPr lang="en-US" sz="2000" dirty="0" smtClean="0"/>
              <a:t>how</a:t>
            </a:r>
            <a:r>
              <a:rPr lang="tr-TR" sz="2000" dirty="0" smtClean="0"/>
              <a:t> </a:t>
            </a:r>
            <a:r>
              <a:rPr lang="en-US" sz="2000" dirty="0" smtClean="0"/>
              <a:t>group </a:t>
            </a:r>
            <a:r>
              <a:rPr lang="en-US" sz="2000" dirty="0"/>
              <a:t>members get on with each other and draw ideas and explanations from </a:t>
            </a:r>
            <a:r>
              <a:rPr lang="en-US" sz="2000" dirty="0" smtClean="0"/>
              <a:t>each</a:t>
            </a:r>
            <a:r>
              <a:rPr lang="tr-TR" sz="2000" dirty="0" smtClean="0"/>
              <a:t> </a:t>
            </a:r>
            <a:r>
              <a:rPr lang="en-US" sz="2000" dirty="0" smtClean="0"/>
              <a:t>other</a:t>
            </a:r>
            <a:r>
              <a:rPr lang="en-US" sz="2000" dirty="0"/>
              <a:t>. Even moderators with many years of experience can get into difficulty </a:t>
            </a:r>
            <a:r>
              <a:rPr lang="en-US" sz="2000" dirty="0" smtClean="0"/>
              <a:t>with</a:t>
            </a:r>
            <a:r>
              <a:rPr lang="tr-TR" sz="2000" dirty="0" smtClean="0"/>
              <a:t> </a:t>
            </a:r>
            <a:r>
              <a:rPr lang="en-US" sz="2000" dirty="0" smtClean="0"/>
              <a:t>particular </a:t>
            </a:r>
            <a:r>
              <a:rPr lang="en-US" sz="2000" dirty="0"/>
              <a:t>group members who disrupt the discussion. The quality of the </a:t>
            </a:r>
            <a:r>
              <a:rPr lang="en-US" sz="2000" dirty="0" smtClean="0"/>
              <a:t>results</a:t>
            </a:r>
            <a:r>
              <a:rPr lang="tr-TR" sz="2000" dirty="0" smtClean="0"/>
              <a:t> </a:t>
            </a:r>
            <a:r>
              <a:rPr lang="en-US" sz="2000" dirty="0" smtClean="0"/>
              <a:t>depends </a:t>
            </a:r>
            <a:r>
              <a:rPr lang="en-US" sz="2000" dirty="0"/>
              <a:t>upon how well the discussion is managed and ultimately on the skills </a:t>
            </a:r>
            <a:r>
              <a:rPr lang="en-US" sz="2000" dirty="0" smtClean="0"/>
              <a:t>of</a:t>
            </a:r>
            <a:r>
              <a:rPr lang="tr-TR" sz="2000" dirty="0" smtClean="0"/>
              <a:t> </a:t>
            </a:r>
            <a:r>
              <a:rPr lang="tr-TR" sz="2000" dirty="0" err="1" smtClean="0"/>
              <a:t>the</a:t>
            </a:r>
            <a:r>
              <a:rPr lang="tr-TR" sz="2000" dirty="0" smtClean="0"/>
              <a:t> </a:t>
            </a:r>
            <a:r>
              <a:rPr lang="tr-TR" sz="2000" dirty="0" err="1"/>
              <a:t>moderator</a:t>
            </a:r>
            <a:r>
              <a:rPr lang="tr-T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260648"/>
            <a:ext cx="842493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/>
              <a:t>3 </a:t>
            </a:r>
            <a:r>
              <a:rPr lang="en-US" sz="2000" i="1" dirty="0" smtClean="0"/>
              <a:t>Messiness </a:t>
            </a:r>
            <a:r>
              <a:rPr lang="en-US" i="1" dirty="0" smtClean="0">
                <a:solidFill>
                  <a:srgbClr val="C00000"/>
                </a:solidFill>
              </a:rPr>
              <a:t>(</a:t>
            </a:r>
            <a:r>
              <a:rPr lang="en-US" i="1" dirty="0" err="1" smtClean="0">
                <a:solidFill>
                  <a:srgbClr val="C00000"/>
                </a:solidFill>
              </a:rPr>
              <a:t>tertipsizlik</a:t>
            </a:r>
            <a:r>
              <a:rPr lang="en-US" i="1" dirty="0" smtClean="0">
                <a:solidFill>
                  <a:srgbClr val="C00000"/>
                </a:solidFill>
              </a:rPr>
              <a:t>)</a:t>
            </a:r>
            <a:r>
              <a:rPr lang="en-US" sz="2000" dirty="0" smtClean="0"/>
              <a:t>. </a:t>
            </a:r>
            <a:r>
              <a:rPr lang="en-US" sz="2000" dirty="0"/>
              <a:t>The unstructured nature of the responses makes coding, analysis </a:t>
            </a:r>
            <a:r>
              <a:rPr lang="en-US" sz="2000" dirty="0" smtClean="0"/>
              <a:t>and</a:t>
            </a:r>
            <a:r>
              <a:rPr lang="tr-TR" sz="2000" dirty="0" smtClean="0"/>
              <a:t> </a:t>
            </a:r>
            <a:r>
              <a:rPr lang="tr-TR" sz="2000" dirty="0" err="1" smtClean="0"/>
              <a:t>interpretation</a:t>
            </a:r>
            <a:r>
              <a:rPr lang="tr-TR" sz="2000" dirty="0" smtClean="0"/>
              <a:t> </a:t>
            </a:r>
            <a:r>
              <a:rPr lang="tr-TR" sz="2000" dirty="0" err="1"/>
              <a:t>difficult</a:t>
            </a:r>
            <a:r>
              <a:rPr lang="tr-TR" sz="2000" dirty="0"/>
              <a:t> in </a:t>
            </a:r>
            <a:r>
              <a:rPr lang="tr-TR" sz="2000" dirty="0" err="1"/>
              <a:t>comparison</a:t>
            </a:r>
            <a:r>
              <a:rPr lang="tr-TR" sz="2000" dirty="0"/>
              <a:t> </a:t>
            </a:r>
            <a:r>
              <a:rPr lang="tr-TR" sz="2000" dirty="0" err="1"/>
              <a:t>with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structure</a:t>
            </a:r>
            <a:r>
              <a:rPr lang="tr-TR" sz="2000" dirty="0"/>
              <a:t> of </a:t>
            </a:r>
            <a:r>
              <a:rPr lang="tr-TR" sz="2000" dirty="0" err="1"/>
              <a:t>quantitative</a:t>
            </a:r>
            <a:r>
              <a:rPr lang="tr-TR" sz="2000" dirty="0"/>
              <a:t> </a:t>
            </a:r>
            <a:r>
              <a:rPr lang="tr-TR" sz="2000" dirty="0" err="1" smtClean="0"/>
              <a:t>techniques</a:t>
            </a:r>
            <a:r>
              <a:rPr lang="tr-TR" sz="2000" dirty="0" smtClean="0"/>
              <a:t>. </a:t>
            </a:r>
            <a:r>
              <a:rPr lang="en-US" sz="2000" dirty="0" smtClean="0"/>
              <a:t>Focus </a:t>
            </a:r>
            <a:r>
              <a:rPr lang="en-US" sz="2000" dirty="0"/>
              <a:t>group data tend to be messy and need either strong </a:t>
            </a:r>
            <a:r>
              <a:rPr lang="en-US" sz="2000" dirty="0" smtClean="0"/>
              <a:t>theoretical</a:t>
            </a:r>
            <a:r>
              <a:rPr lang="tr-TR" sz="2000" dirty="0" smtClean="0"/>
              <a:t> </a:t>
            </a:r>
            <a:r>
              <a:rPr lang="en-US" sz="2000" dirty="0" smtClean="0"/>
              <a:t>support </a:t>
            </a:r>
            <a:r>
              <a:rPr lang="en-US" sz="2000" dirty="0"/>
              <a:t>or the discipline of a grounded theory approach to ensure that </a:t>
            </a:r>
            <a:r>
              <a:rPr lang="en-US" sz="2000" dirty="0" err="1" smtClean="0"/>
              <a:t>decisionmakers</a:t>
            </a:r>
            <a:r>
              <a:rPr lang="tr-TR" sz="2000" dirty="0"/>
              <a:t> </a:t>
            </a:r>
            <a:r>
              <a:rPr lang="en-US" sz="2000" dirty="0" smtClean="0"/>
              <a:t>can </a:t>
            </a:r>
            <a:r>
              <a:rPr lang="en-US" sz="2000" dirty="0"/>
              <a:t>rely upon the analyses and interpretations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 algn="just"/>
            <a:endParaRPr lang="en-US" sz="2000" dirty="0"/>
          </a:p>
          <a:p>
            <a:pPr algn="just"/>
            <a:r>
              <a:rPr lang="en-US" sz="2000" b="1" dirty="0"/>
              <a:t>4 </a:t>
            </a:r>
            <a:r>
              <a:rPr lang="en-US" sz="2000" i="1" dirty="0"/>
              <a:t>Misrepresentation</a:t>
            </a:r>
            <a:r>
              <a:rPr lang="en-US" sz="2000" dirty="0"/>
              <a:t>. Focus group results concentrate on distinct target </a:t>
            </a:r>
            <a:r>
              <a:rPr lang="en-US" sz="2000" dirty="0" smtClean="0"/>
              <a:t>groups,</a:t>
            </a:r>
            <a:r>
              <a:rPr lang="tr-TR" sz="2000" dirty="0" smtClean="0"/>
              <a:t> </a:t>
            </a:r>
            <a:r>
              <a:rPr lang="en-US" sz="2000" dirty="0" smtClean="0"/>
              <a:t>describing </a:t>
            </a:r>
            <a:r>
              <a:rPr lang="en-US" sz="2000" dirty="0"/>
              <a:t>them and contrasting them to other groups or types of </a:t>
            </a:r>
            <a:r>
              <a:rPr lang="en-US" sz="2000" dirty="0" smtClean="0"/>
              <a:t>respondent.</a:t>
            </a:r>
            <a:r>
              <a:rPr lang="tr-TR" sz="2000" dirty="0" smtClean="0"/>
              <a:t> </a:t>
            </a:r>
            <a:r>
              <a:rPr lang="en-US" sz="2000" dirty="0" smtClean="0"/>
              <a:t>Trying </a:t>
            </a:r>
            <a:r>
              <a:rPr lang="en-US" sz="2000" dirty="0"/>
              <a:t>to </a:t>
            </a:r>
            <a:r>
              <a:rPr lang="en-US" sz="2000" dirty="0" err="1"/>
              <a:t>generalise</a:t>
            </a:r>
            <a:r>
              <a:rPr lang="en-US" sz="2000" dirty="0"/>
              <a:t> to much wider groups, in the same manner as with a </a:t>
            </a:r>
            <a:r>
              <a:rPr lang="en-US" sz="2000" dirty="0" smtClean="0"/>
              <a:t>quantitative</a:t>
            </a:r>
            <a:r>
              <a:rPr lang="tr-TR" sz="2000" dirty="0" smtClean="0"/>
              <a:t> </a:t>
            </a:r>
            <a:r>
              <a:rPr lang="en-US" sz="2000" dirty="0" smtClean="0"/>
              <a:t>survey </a:t>
            </a:r>
            <a:r>
              <a:rPr lang="en-US" sz="2000" dirty="0"/>
              <a:t>based on a </a:t>
            </a:r>
            <a:r>
              <a:rPr lang="en-US" sz="2000" dirty="0" smtClean="0"/>
              <a:t>representative</a:t>
            </a:r>
            <a:r>
              <a:rPr lang="tr-TR" sz="2000" dirty="0" smtClean="0"/>
              <a:t> </a:t>
            </a:r>
            <a:r>
              <a:rPr lang="en-US" sz="2000" dirty="0" smtClean="0"/>
              <a:t>sample</a:t>
            </a:r>
            <a:r>
              <a:rPr lang="en-US" sz="2000" dirty="0"/>
              <a:t>, can be very misleading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 algn="just"/>
            <a:endParaRPr lang="en-US" sz="2000" dirty="0"/>
          </a:p>
          <a:p>
            <a:pPr algn="just"/>
            <a:r>
              <a:rPr lang="en-US" sz="2000" b="1" dirty="0"/>
              <a:t>5 </a:t>
            </a:r>
            <a:r>
              <a:rPr lang="en-US" sz="2000" i="1" dirty="0"/>
              <a:t>Meeting</a:t>
            </a:r>
            <a:r>
              <a:rPr lang="en-US" sz="2000" dirty="0"/>
              <a:t>. There are many problems in getting potential respondents to agree to </a:t>
            </a:r>
            <a:r>
              <a:rPr lang="en-US" sz="2000" dirty="0" smtClean="0"/>
              <a:t>take</a:t>
            </a:r>
            <a:r>
              <a:rPr lang="tr-TR" sz="2000" dirty="0" smtClean="0"/>
              <a:t> </a:t>
            </a:r>
            <a:r>
              <a:rPr lang="en-US" sz="2000" dirty="0" smtClean="0"/>
              <a:t>part </a:t>
            </a:r>
            <a:r>
              <a:rPr lang="en-US" sz="2000" dirty="0"/>
              <a:t>in a focus group discussion. Even when they have agreed to participate, </a:t>
            </a:r>
            <a:r>
              <a:rPr lang="en-US" sz="2000" dirty="0" smtClean="0"/>
              <a:t>there</a:t>
            </a:r>
            <a:r>
              <a:rPr lang="tr-TR" sz="2000" dirty="0" smtClean="0"/>
              <a:t> </a:t>
            </a:r>
            <a:r>
              <a:rPr lang="en-US" sz="2000" dirty="0" smtClean="0"/>
              <a:t>are </a:t>
            </a:r>
            <a:r>
              <a:rPr lang="en-US" sz="2000" dirty="0"/>
              <a:t>problems in getting focus group respondents together at the same </a:t>
            </a:r>
            <a:r>
              <a:rPr lang="en-US" sz="2000" dirty="0" smtClean="0"/>
              <a:t>time.</a:t>
            </a:r>
            <a:r>
              <a:rPr lang="tr-TR" sz="2000" dirty="0" smtClean="0"/>
              <a:t> </a:t>
            </a:r>
            <a:r>
              <a:rPr lang="en-US" sz="2000" dirty="0" smtClean="0"/>
              <a:t>Running </a:t>
            </a:r>
            <a:r>
              <a:rPr lang="en-US" sz="2000" dirty="0"/>
              <a:t>focus groups on the Internet has helped to resolve these problems </a:t>
            </a:r>
            <a:r>
              <a:rPr lang="en-US" sz="2000" dirty="0" smtClean="0"/>
              <a:t>to</a:t>
            </a:r>
            <a:r>
              <a:rPr lang="tr-TR" sz="2000" dirty="0" smtClean="0"/>
              <a:t> </a:t>
            </a:r>
            <a:r>
              <a:rPr lang="en-US" sz="2000" dirty="0" smtClean="0"/>
              <a:t>some </a:t>
            </a:r>
            <a:r>
              <a:rPr lang="en-US" sz="2000" dirty="0"/>
              <a:t>extent, but for some target groups even this does not offer a solution</a:t>
            </a:r>
            <a:r>
              <a:rPr lang="en-US" sz="2000" dirty="0" smtClean="0"/>
              <a:t>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11560" y="2700209"/>
            <a:ext cx="76402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/>
              <a:t>THE FOCUS GROUP MODERATOR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9512" y="836712"/>
            <a:ext cx="864096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1. The moderator must be able to develop </a:t>
            </a:r>
            <a:r>
              <a:rPr lang="en-US" sz="2400" dirty="0" smtClean="0"/>
              <a:t>relation with </a:t>
            </a:r>
            <a:r>
              <a:rPr lang="en-US" sz="2400" dirty="0"/>
              <a:t>the group to promote interaction </a:t>
            </a:r>
            <a:r>
              <a:rPr lang="en-US" sz="2400" dirty="0" smtClean="0"/>
              <a:t>among</a:t>
            </a:r>
            <a:r>
              <a:rPr lang="tr-TR" sz="2400" dirty="0" smtClean="0"/>
              <a:t> </a:t>
            </a:r>
            <a:r>
              <a:rPr lang="en-US" sz="2400" dirty="0" smtClean="0"/>
              <a:t>all </a:t>
            </a:r>
            <a:r>
              <a:rPr lang="en-US" sz="2400" dirty="0"/>
              <a:t>participants. </a:t>
            </a:r>
            <a:endParaRPr lang="tr-TR" sz="2400" dirty="0"/>
          </a:p>
        </p:txBody>
      </p:sp>
      <p:sp>
        <p:nvSpPr>
          <p:cNvPr id="3" name="Dikdörtgen 2"/>
          <p:cNvSpPr/>
          <p:nvPr/>
        </p:nvSpPr>
        <p:spPr>
          <a:xfrm>
            <a:off x="251520" y="2780928"/>
            <a:ext cx="8528805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2. The moderator must be a good listener. </a:t>
            </a:r>
            <a:r>
              <a:rPr lang="en-US" sz="2400" dirty="0" smtClean="0"/>
              <a:t>Without </a:t>
            </a:r>
            <a:r>
              <a:rPr lang="en-US" sz="2400" dirty="0"/>
              <a:t>good listening </a:t>
            </a:r>
            <a:r>
              <a:rPr lang="en-US" sz="2400" dirty="0" smtClean="0"/>
              <a:t>skills,</a:t>
            </a:r>
            <a:r>
              <a:rPr lang="tr-TR" sz="2400" dirty="0" smtClean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moderator may direct the group in an unproductive direction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890711"/>
            <a:ext cx="856895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/>
              <a:t>VIDEOCONFERENCING AND FOCUS </a:t>
            </a:r>
            <a:r>
              <a:rPr lang="tr-TR" sz="3200" b="1" dirty="0" smtClean="0"/>
              <a:t>GROUPS</a:t>
            </a:r>
          </a:p>
          <a:p>
            <a:pPr algn="just"/>
            <a:endParaRPr lang="tr-TR" sz="2400" b="1" dirty="0"/>
          </a:p>
          <a:p>
            <a:pPr algn="just"/>
            <a:r>
              <a:rPr lang="en-US" sz="2400" dirty="0"/>
              <a:t>With the widespread utilization of videoconferencing, the number of companies using </a:t>
            </a:r>
            <a:r>
              <a:rPr lang="en-US" sz="2400" dirty="0" smtClean="0"/>
              <a:t>these</a:t>
            </a:r>
            <a:r>
              <a:rPr lang="tr-TR" sz="2400" dirty="0" smtClean="0"/>
              <a:t> </a:t>
            </a:r>
            <a:r>
              <a:rPr lang="en-US" sz="2400" dirty="0" smtClean="0"/>
              <a:t>systems </a:t>
            </a:r>
            <a:r>
              <a:rPr lang="en-US" sz="2400" dirty="0"/>
              <a:t>to conduct focus groups has </a:t>
            </a:r>
            <a:r>
              <a:rPr lang="en-US" sz="2400" dirty="0" smtClean="0"/>
              <a:t>increased.</a:t>
            </a:r>
            <a:r>
              <a:rPr lang="tr-TR" sz="2400" dirty="0" smtClean="0"/>
              <a:t> </a:t>
            </a:r>
            <a:r>
              <a:rPr lang="en-US" sz="2400" dirty="0" smtClean="0"/>
              <a:t>With </a:t>
            </a:r>
            <a:r>
              <a:rPr lang="en-US" sz="2400" dirty="0"/>
              <a:t>videoconference focus groups, </a:t>
            </a:r>
            <a:r>
              <a:rPr lang="en-US" sz="2400" dirty="0" smtClean="0"/>
              <a:t>managers</a:t>
            </a:r>
            <a:r>
              <a:rPr lang="tr-TR" sz="2400" dirty="0" smtClean="0"/>
              <a:t> </a:t>
            </a:r>
            <a:r>
              <a:rPr lang="en-US" sz="2400" dirty="0" smtClean="0"/>
              <a:t>can </a:t>
            </a:r>
            <a:r>
              <a:rPr lang="en-US" sz="2400" dirty="0"/>
              <a:t>stay home and watch on television rather than having to take a trip to a focus </a:t>
            </a:r>
            <a:r>
              <a:rPr lang="en-US" sz="2400" dirty="0" smtClean="0"/>
              <a:t>group</a:t>
            </a:r>
            <a:r>
              <a:rPr lang="tr-TR" sz="2400" dirty="0" smtClean="0"/>
              <a:t> </a:t>
            </a:r>
            <a:r>
              <a:rPr lang="tr-TR" sz="2400" dirty="0" err="1" smtClean="0"/>
              <a:t>facility</a:t>
            </a:r>
            <a:r>
              <a:rPr lang="tr-TR" sz="2400" dirty="0" smtClean="0"/>
              <a:t>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7544" y="764704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dirty="0" smtClean="0"/>
              <a:t>Brain </a:t>
            </a:r>
            <a:r>
              <a:rPr lang="tr-TR" sz="3600" b="1" dirty="0" err="1" smtClean="0"/>
              <a:t>Storming</a:t>
            </a:r>
            <a:endParaRPr lang="tr-TR" sz="3600" b="1" dirty="0" smtClean="0"/>
          </a:p>
          <a:p>
            <a:pPr algn="ctr"/>
            <a:endParaRPr lang="tr-TR" sz="3600" b="1" dirty="0"/>
          </a:p>
          <a:p>
            <a:pPr algn="just"/>
            <a:r>
              <a:rPr lang="en-US" sz="2400" dirty="0"/>
              <a:t>Traditional </a:t>
            </a:r>
            <a:r>
              <a:rPr lang="en-US" sz="2400" dirty="0" smtClean="0"/>
              <a:t>brainstorming </a:t>
            </a:r>
            <a:r>
              <a:rPr lang="en-US" sz="2400" dirty="0"/>
              <a:t>has been used for several decades, especially in the </a:t>
            </a:r>
            <a:r>
              <a:rPr lang="en-US" sz="2400" dirty="0" smtClean="0"/>
              <a:t>context</a:t>
            </a:r>
            <a:r>
              <a:rPr lang="tr-TR" sz="2400" dirty="0" smtClean="0"/>
              <a:t> </a:t>
            </a:r>
            <a:r>
              <a:rPr lang="en-US" sz="2400" dirty="0" smtClean="0"/>
              <a:t>of </a:t>
            </a:r>
            <a:r>
              <a:rPr lang="en-US" sz="2400" dirty="0"/>
              <a:t>management or </a:t>
            </a:r>
            <a:r>
              <a:rPr lang="en-US" sz="2400" dirty="0" smtClean="0"/>
              <a:t>political issues</a:t>
            </a:r>
            <a:r>
              <a:rPr lang="en-US" sz="2400" dirty="0"/>
              <a:t>. </a:t>
            </a:r>
            <a:endParaRPr lang="tr-TR" sz="2400" dirty="0" smtClean="0"/>
          </a:p>
          <a:p>
            <a:pPr algn="just"/>
            <a:endParaRPr lang="tr-TR" sz="2400" dirty="0"/>
          </a:p>
          <a:p>
            <a:pPr algn="just"/>
            <a:r>
              <a:rPr lang="en-US" sz="2400" dirty="0" smtClean="0"/>
              <a:t>Whether </a:t>
            </a:r>
            <a:r>
              <a:rPr lang="en-US" sz="2400" dirty="0"/>
              <a:t>formal or informal, the process </a:t>
            </a:r>
            <a:r>
              <a:rPr lang="en-US" sz="2400" dirty="0" smtClean="0"/>
              <a:t>is</a:t>
            </a:r>
            <a:r>
              <a:rPr lang="tr-TR" sz="2400" dirty="0" smtClean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same: think of as many ideas as you can and say them out loud; leave the </a:t>
            </a:r>
            <a:r>
              <a:rPr lang="en-US" sz="2400" dirty="0" smtClean="0"/>
              <a:t>evaluation</a:t>
            </a:r>
            <a:r>
              <a:rPr lang="tr-TR" sz="2400" dirty="0" smtClean="0"/>
              <a:t> </a:t>
            </a:r>
            <a:r>
              <a:rPr lang="en-US" sz="2400" dirty="0" smtClean="0"/>
              <a:t>until </a:t>
            </a:r>
            <a:r>
              <a:rPr lang="en-US" sz="2400" dirty="0"/>
              <a:t>later; build on and combine others’ ideas; be as imaginative as possible, </a:t>
            </a:r>
            <a:r>
              <a:rPr lang="en-US" sz="2400" b="1" dirty="0" smtClean="0">
                <a:solidFill>
                  <a:srgbClr val="FF0000"/>
                </a:solidFill>
              </a:rPr>
              <a:t>the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wilder </a:t>
            </a:r>
            <a:r>
              <a:rPr lang="en-US" sz="2400" b="1" dirty="0">
                <a:solidFill>
                  <a:srgbClr val="FF0000"/>
                </a:solidFill>
              </a:rPr>
              <a:t>the ideas the better. </a:t>
            </a:r>
            <a:endParaRPr lang="tr-TR" sz="2400" b="1" dirty="0" smtClean="0">
              <a:solidFill>
                <a:srgbClr val="FF0000"/>
              </a:solidFill>
            </a:endParaRPr>
          </a:p>
          <a:p>
            <a:pPr algn="just"/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267744" y="681833"/>
            <a:ext cx="4482984" cy="3539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700" b="1" dirty="0" err="1" smtClean="0">
                <a:solidFill>
                  <a:schemeClr val="tx1"/>
                </a:solidFill>
              </a:rPr>
              <a:t>Qualitative</a:t>
            </a:r>
            <a:r>
              <a:rPr lang="tr-TR" sz="1700" b="1" dirty="0">
                <a:solidFill>
                  <a:schemeClr val="tx1"/>
                </a:solidFill>
              </a:rPr>
              <a:t> </a:t>
            </a:r>
            <a:r>
              <a:rPr lang="tr-TR" sz="1700" b="1" dirty="0" err="1" smtClean="0">
                <a:solidFill>
                  <a:schemeClr val="tx1"/>
                </a:solidFill>
              </a:rPr>
              <a:t>Research</a:t>
            </a:r>
            <a:r>
              <a:rPr lang="tr-TR" sz="1700" b="1" dirty="0" smtClean="0">
                <a:solidFill>
                  <a:schemeClr val="tx1"/>
                </a:solidFill>
              </a:rPr>
              <a:t> </a:t>
            </a:r>
            <a:r>
              <a:rPr lang="tr-TR" sz="1700" b="1" dirty="0" err="1" smtClean="0">
                <a:solidFill>
                  <a:schemeClr val="tx1"/>
                </a:solidFill>
              </a:rPr>
              <a:t>Proccedures</a:t>
            </a:r>
            <a:endParaRPr lang="tr-TR" sz="1700" b="1" dirty="0">
              <a:solidFill>
                <a:schemeClr val="tx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5936098" y="2092786"/>
            <a:ext cx="1728192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>
                <a:solidFill>
                  <a:schemeClr val="tx1"/>
                </a:solidFill>
              </a:rPr>
              <a:t>Indirect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868144" y="3933056"/>
            <a:ext cx="1728192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>
                <a:solidFill>
                  <a:schemeClr val="tx1"/>
                </a:solidFill>
              </a:rPr>
              <a:t>Projective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Techniques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281683" y="2092786"/>
            <a:ext cx="1728192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tx1"/>
                </a:solidFill>
              </a:rPr>
              <a:t>Direct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2225405" y="3861048"/>
            <a:ext cx="1728192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tx1"/>
                </a:solidFill>
              </a:rPr>
              <a:t>Depth </a:t>
            </a:r>
            <a:r>
              <a:rPr lang="tr-TR" sz="2000" dirty="0" err="1" smtClean="0">
                <a:solidFill>
                  <a:schemeClr val="tx1"/>
                </a:solidFill>
              </a:rPr>
              <a:t>Interviews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357714" y="3861048"/>
            <a:ext cx="1728192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>
                <a:solidFill>
                  <a:schemeClr val="tx1"/>
                </a:solidFill>
              </a:rPr>
              <a:t>Focus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Groups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453114" y="5589240"/>
            <a:ext cx="1728192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>
                <a:solidFill>
                  <a:schemeClr val="tx1"/>
                </a:solidFill>
              </a:rPr>
              <a:t>Association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Techniques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7308304" y="5585834"/>
            <a:ext cx="1728192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>
                <a:solidFill>
                  <a:schemeClr val="tx1"/>
                </a:solidFill>
              </a:rPr>
              <a:t>Expressive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Techniques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5364088" y="5587537"/>
            <a:ext cx="1728192" cy="6771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900" dirty="0" smtClean="0">
                <a:solidFill>
                  <a:schemeClr val="tx1"/>
                </a:solidFill>
              </a:rPr>
              <a:t>Construction </a:t>
            </a:r>
            <a:r>
              <a:rPr lang="tr-TR" sz="1900" dirty="0" err="1" smtClean="0">
                <a:solidFill>
                  <a:schemeClr val="tx1"/>
                </a:solidFill>
              </a:rPr>
              <a:t>Techniques</a:t>
            </a:r>
            <a:endParaRPr lang="tr-TR" sz="1900" dirty="0">
              <a:solidFill>
                <a:schemeClr val="tx1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3402979" y="5589240"/>
            <a:ext cx="1728192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>
                <a:solidFill>
                  <a:schemeClr val="tx1"/>
                </a:solidFill>
              </a:rPr>
              <a:t>Completion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Techniques</a:t>
            </a:r>
            <a:endParaRPr lang="tr-TR" sz="2000" dirty="0">
              <a:solidFill>
                <a:schemeClr val="tx1"/>
              </a:solidFill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2145779" y="1700808"/>
            <a:ext cx="465441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1187624" y="3501008"/>
            <a:ext cx="18757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Düz Bağlayıcı 18"/>
          <p:cNvCxnSpPr/>
          <p:nvPr/>
        </p:nvCxnSpPr>
        <p:spPr>
          <a:xfrm>
            <a:off x="2298179" y="5157192"/>
            <a:ext cx="588543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Düz Ok Bağlayıcısı 24"/>
          <p:cNvCxnSpPr>
            <a:endCxn id="7" idx="0"/>
          </p:cNvCxnSpPr>
          <p:nvPr/>
        </p:nvCxnSpPr>
        <p:spPr>
          <a:xfrm>
            <a:off x="2145779" y="1700808"/>
            <a:ext cx="0" cy="391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Düz Ok Bağlayıcısı 26"/>
          <p:cNvCxnSpPr/>
          <p:nvPr/>
        </p:nvCxnSpPr>
        <p:spPr>
          <a:xfrm>
            <a:off x="2145779" y="2492896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Düz Ok Bağlayıcısı 27"/>
          <p:cNvCxnSpPr/>
          <p:nvPr/>
        </p:nvCxnSpPr>
        <p:spPr>
          <a:xfrm>
            <a:off x="3087825" y="3501008"/>
            <a:ext cx="0" cy="391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Düz Ok Bağlayıcısı 28"/>
          <p:cNvCxnSpPr/>
          <p:nvPr/>
        </p:nvCxnSpPr>
        <p:spPr>
          <a:xfrm>
            <a:off x="1184344" y="3541078"/>
            <a:ext cx="0" cy="391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Düz Ok Bağlayıcısı 29"/>
          <p:cNvCxnSpPr/>
          <p:nvPr/>
        </p:nvCxnSpPr>
        <p:spPr>
          <a:xfrm>
            <a:off x="6800194" y="4640942"/>
            <a:ext cx="0" cy="516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Düz Ok Bağlayıcısı 30"/>
          <p:cNvCxnSpPr/>
          <p:nvPr/>
        </p:nvCxnSpPr>
        <p:spPr>
          <a:xfrm>
            <a:off x="8172400" y="5210059"/>
            <a:ext cx="0" cy="391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Düz Ok Bağlayıcısı 31"/>
          <p:cNvCxnSpPr/>
          <p:nvPr/>
        </p:nvCxnSpPr>
        <p:spPr>
          <a:xfrm>
            <a:off x="6198799" y="5210059"/>
            <a:ext cx="0" cy="391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Düz Ok Bağlayıcısı 32"/>
          <p:cNvCxnSpPr/>
          <p:nvPr/>
        </p:nvCxnSpPr>
        <p:spPr>
          <a:xfrm>
            <a:off x="4237690" y="5169771"/>
            <a:ext cx="0" cy="391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Düz Ok Bağlayıcısı 33"/>
          <p:cNvCxnSpPr/>
          <p:nvPr/>
        </p:nvCxnSpPr>
        <p:spPr>
          <a:xfrm>
            <a:off x="2298179" y="5157192"/>
            <a:ext cx="0" cy="391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Düz Ok Bağlayıcısı 36"/>
          <p:cNvCxnSpPr/>
          <p:nvPr/>
        </p:nvCxnSpPr>
        <p:spPr>
          <a:xfrm>
            <a:off x="6800194" y="2532966"/>
            <a:ext cx="0" cy="14000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Düz Ok Bağlayıcısı 38"/>
          <p:cNvCxnSpPr/>
          <p:nvPr/>
        </p:nvCxnSpPr>
        <p:spPr>
          <a:xfrm>
            <a:off x="6826228" y="1727241"/>
            <a:ext cx="0" cy="391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Düz Bağlayıcı 41"/>
          <p:cNvCxnSpPr>
            <a:stCxn id="2" idx="2"/>
          </p:cNvCxnSpPr>
          <p:nvPr/>
        </p:nvCxnSpPr>
        <p:spPr>
          <a:xfrm>
            <a:off x="4509236" y="1035776"/>
            <a:ext cx="0" cy="665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Düz Ok Bağlayıcısı 45"/>
          <p:cNvCxnSpPr/>
          <p:nvPr/>
        </p:nvCxnSpPr>
        <p:spPr>
          <a:xfrm>
            <a:off x="1043608" y="1196752"/>
            <a:ext cx="409506" cy="8960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9" name="Düz Ok Bağlayıcısı 48"/>
          <p:cNvCxnSpPr/>
          <p:nvPr/>
        </p:nvCxnSpPr>
        <p:spPr>
          <a:xfrm>
            <a:off x="3083922" y="2942118"/>
            <a:ext cx="409506" cy="8960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8639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971600" y="1632863"/>
            <a:ext cx="6624736" cy="193899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6000" b="1" dirty="0"/>
              <a:t>Depth </a:t>
            </a:r>
            <a:r>
              <a:rPr lang="tr-TR" sz="6000" b="1" dirty="0" err="1"/>
              <a:t>interviews</a:t>
            </a:r>
            <a:endParaRPr lang="tr-TR" sz="6000" b="1" dirty="0"/>
          </a:p>
        </p:txBody>
      </p:sp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267744" y="681833"/>
            <a:ext cx="4482984" cy="3539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700" b="1" dirty="0" err="1" smtClean="0">
                <a:solidFill>
                  <a:schemeClr val="tx1"/>
                </a:solidFill>
              </a:rPr>
              <a:t>Qualitative</a:t>
            </a:r>
            <a:r>
              <a:rPr lang="tr-TR" sz="1700" b="1" dirty="0">
                <a:solidFill>
                  <a:schemeClr val="tx1"/>
                </a:solidFill>
              </a:rPr>
              <a:t> </a:t>
            </a:r>
            <a:r>
              <a:rPr lang="tr-TR" sz="1700" b="1" dirty="0" err="1" smtClean="0">
                <a:solidFill>
                  <a:schemeClr val="tx1"/>
                </a:solidFill>
              </a:rPr>
              <a:t>Research</a:t>
            </a:r>
            <a:r>
              <a:rPr lang="tr-TR" sz="1700" b="1" dirty="0" smtClean="0">
                <a:solidFill>
                  <a:schemeClr val="tx1"/>
                </a:solidFill>
              </a:rPr>
              <a:t> </a:t>
            </a:r>
            <a:r>
              <a:rPr lang="tr-TR" sz="1700" b="1" dirty="0" err="1" smtClean="0">
                <a:solidFill>
                  <a:schemeClr val="tx1"/>
                </a:solidFill>
              </a:rPr>
              <a:t>Proccedures</a:t>
            </a:r>
            <a:endParaRPr lang="tr-TR" sz="1700" b="1" dirty="0">
              <a:solidFill>
                <a:schemeClr val="tx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5936098" y="2092786"/>
            <a:ext cx="1728192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>
                <a:solidFill>
                  <a:schemeClr val="tx1"/>
                </a:solidFill>
              </a:rPr>
              <a:t>Indirect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868144" y="3933056"/>
            <a:ext cx="1728192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>
                <a:solidFill>
                  <a:schemeClr val="tx1"/>
                </a:solidFill>
              </a:rPr>
              <a:t>Projective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Techniques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281683" y="2092786"/>
            <a:ext cx="1728192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tx1"/>
                </a:solidFill>
              </a:rPr>
              <a:t>Direct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2225405" y="3861048"/>
            <a:ext cx="1728192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tx1"/>
                </a:solidFill>
              </a:rPr>
              <a:t>Depth </a:t>
            </a:r>
            <a:r>
              <a:rPr lang="tr-TR" sz="2000" dirty="0" err="1" smtClean="0">
                <a:solidFill>
                  <a:schemeClr val="tx1"/>
                </a:solidFill>
              </a:rPr>
              <a:t>Interviews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357714" y="3861048"/>
            <a:ext cx="1728192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>
                <a:solidFill>
                  <a:schemeClr val="tx1"/>
                </a:solidFill>
              </a:rPr>
              <a:t>Focus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Groups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453114" y="5589240"/>
            <a:ext cx="1728192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>
                <a:solidFill>
                  <a:schemeClr val="tx1"/>
                </a:solidFill>
              </a:rPr>
              <a:t>Association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Techniques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7308304" y="5585834"/>
            <a:ext cx="1728192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>
                <a:solidFill>
                  <a:schemeClr val="tx1"/>
                </a:solidFill>
              </a:rPr>
              <a:t>Expressive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Techniques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5364088" y="5587537"/>
            <a:ext cx="1728192" cy="6771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900" dirty="0" smtClean="0">
                <a:solidFill>
                  <a:schemeClr val="tx1"/>
                </a:solidFill>
              </a:rPr>
              <a:t>Construction </a:t>
            </a:r>
            <a:r>
              <a:rPr lang="tr-TR" sz="1900" dirty="0" err="1" smtClean="0">
                <a:solidFill>
                  <a:schemeClr val="tx1"/>
                </a:solidFill>
              </a:rPr>
              <a:t>Techniques</a:t>
            </a:r>
            <a:endParaRPr lang="tr-TR" sz="1900" dirty="0">
              <a:solidFill>
                <a:schemeClr val="tx1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3402979" y="5589240"/>
            <a:ext cx="1728192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>
                <a:solidFill>
                  <a:schemeClr val="tx1"/>
                </a:solidFill>
              </a:rPr>
              <a:t>Completion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Techniques</a:t>
            </a:r>
            <a:endParaRPr lang="tr-TR" sz="2000" dirty="0">
              <a:solidFill>
                <a:schemeClr val="tx1"/>
              </a:solidFill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2145779" y="1700808"/>
            <a:ext cx="465441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1187624" y="3501008"/>
            <a:ext cx="18757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Düz Bağlayıcı 18"/>
          <p:cNvCxnSpPr/>
          <p:nvPr/>
        </p:nvCxnSpPr>
        <p:spPr>
          <a:xfrm>
            <a:off x="2298179" y="5157192"/>
            <a:ext cx="588543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Düz Ok Bağlayıcısı 24"/>
          <p:cNvCxnSpPr>
            <a:endCxn id="7" idx="0"/>
          </p:cNvCxnSpPr>
          <p:nvPr/>
        </p:nvCxnSpPr>
        <p:spPr>
          <a:xfrm>
            <a:off x="2145779" y="1700808"/>
            <a:ext cx="0" cy="391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Düz Ok Bağlayıcısı 26"/>
          <p:cNvCxnSpPr/>
          <p:nvPr/>
        </p:nvCxnSpPr>
        <p:spPr>
          <a:xfrm>
            <a:off x="2145779" y="2492896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Düz Ok Bağlayıcısı 27"/>
          <p:cNvCxnSpPr/>
          <p:nvPr/>
        </p:nvCxnSpPr>
        <p:spPr>
          <a:xfrm>
            <a:off x="3087825" y="3501008"/>
            <a:ext cx="0" cy="391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Düz Ok Bağlayıcısı 28"/>
          <p:cNvCxnSpPr/>
          <p:nvPr/>
        </p:nvCxnSpPr>
        <p:spPr>
          <a:xfrm>
            <a:off x="1184344" y="3541078"/>
            <a:ext cx="0" cy="391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Düz Ok Bağlayıcısı 29"/>
          <p:cNvCxnSpPr/>
          <p:nvPr/>
        </p:nvCxnSpPr>
        <p:spPr>
          <a:xfrm>
            <a:off x="6800194" y="4640942"/>
            <a:ext cx="0" cy="516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Düz Ok Bağlayıcısı 30"/>
          <p:cNvCxnSpPr/>
          <p:nvPr/>
        </p:nvCxnSpPr>
        <p:spPr>
          <a:xfrm>
            <a:off x="8172400" y="5210059"/>
            <a:ext cx="0" cy="391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Düz Ok Bağlayıcısı 31"/>
          <p:cNvCxnSpPr/>
          <p:nvPr/>
        </p:nvCxnSpPr>
        <p:spPr>
          <a:xfrm>
            <a:off x="6198799" y="5210059"/>
            <a:ext cx="0" cy="391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Düz Ok Bağlayıcısı 32"/>
          <p:cNvCxnSpPr/>
          <p:nvPr/>
        </p:nvCxnSpPr>
        <p:spPr>
          <a:xfrm>
            <a:off x="4237690" y="5169771"/>
            <a:ext cx="0" cy="391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Düz Ok Bağlayıcısı 33"/>
          <p:cNvCxnSpPr/>
          <p:nvPr/>
        </p:nvCxnSpPr>
        <p:spPr>
          <a:xfrm>
            <a:off x="2298179" y="5157192"/>
            <a:ext cx="0" cy="391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Düz Ok Bağlayıcısı 36"/>
          <p:cNvCxnSpPr/>
          <p:nvPr/>
        </p:nvCxnSpPr>
        <p:spPr>
          <a:xfrm>
            <a:off x="6800194" y="2532966"/>
            <a:ext cx="0" cy="14000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Düz Ok Bağlayıcısı 38"/>
          <p:cNvCxnSpPr/>
          <p:nvPr/>
        </p:nvCxnSpPr>
        <p:spPr>
          <a:xfrm>
            <a:off x="6826228" y="1727241"/>
            <a:ext cx="0" cy="391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Düz Bağlayıcı 41"/>
          <p:cNvCxnSpPr>
            <a:stCxn id="2" idx="2"/>
          </p:cNvCxnSpPr>
          <p:nvPr/>
        </p:nvCxnSpPr>
        <p:spPr>
          <a:xfrm>
            <a:off x="4509236" y="1035776"/>
            <a:ext cx="0" cy="665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Düz Ok Bağlayıcısı 45"/>
          <p:cNvCxnSpPr/>
          <p:nvPr/>
        </p:nvCxnSpPr>
        <p:spPr>
          <a:xfrm>
            <a:off x="1043608" y="1196752"/>
            <a:ext cx="409506" cy="8960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9" name="Düz Ok Bağlayıcısı 48"/>
          <p:cNvCxnSpPr/>
          <p:nvPr/>
        </p:nvCxnSpPr>
        <p:spPr>
          <a:xfrm>
            <a:off x="314537" y="2965014"/>
            <a:ext cx="409506" cy="8960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3361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39552" y="188640"/>
            <a:ext cx="806489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dirty="0"/>
              <a:t>D</a:t>
            </a:r>
            <a:r>
              <a:rPr lang="en-US" sz="3200" dirty="0" err="1" smtClean="0"/>
              <a:t>epth</a:t>
            </a:r>
            <a:r>
              <a:rPr lang="en-US" sz="3200" dirty="0" smtClean="0"/>
              <a:t> </a:t>
            </a:r>
            <a:r>
              <a:rPr lang="en-US" sz="3200" dirty="0"/>
              <a:t>interviews are an unstructured and direct way of </a:t>
            </a:r>
            <a:r>
              <a:rPr lang="en-US" sz="3200" dirty="0" smtClean="0"/>
              <a:t>obtaining</a:t>
            </a:r>
            <a:r>
              <a:rPr lang="tr-TR" sz="3200" dirty="0" smtClean="0"/>
              <a:t> </a:t>
            </a:r>
            <a:r>
              <a:rPr lang="en-US" sz="3200" dirty="0" smtClean="0"/>
              <a:t>information </a:t>
            </a:r>
            <a:r>
              <a:rPr lang="en-US" sz="3200" dirty="0"/>
              <a:t>but, unlike focus groups, depth interviews </a:t>
            </a:r>
            <a:r>
              <a:rPr lang="en-US" sz="3200" dirty="0" smtClean="0"/>
              <a:t>are</a:t>
            </a:r>
            <a:r>
              <a:rPr lang="tr-TR" sz="3200" dirty="0" smtClean="0"/>
              <a:t> </a:t>
            </a:r>
            <a:r>
              <a:rPr lang="en-US" sz="3200" dirty="0" smtClean="0"/>
              <a:t>conducted </a:t>
            </a:r>
            <a:r>
              <a:rPr lang="en-US" sz="3200" dirty="0"/>
              <a:t>on a </a:t>
            </a:r>
            <a:r>
              <a:rPr lang="en-US" sz="3200" dirty="0" smtClean="0"/>
              <a:t>one-on</a:t>
            </a:r>
            <a:r>
              <a:rPr lang="tr-TR" sz="3200" dirty="0" smtClean="0"/>
              <a:t> </a:t>
            </a:r>
            <a:r>
              <a:rPr lang="en-US" sz="3200" dirty="0" smtClean="0"/>
              <a:t>one</a:t>
            </a:r>
            <a:r>
              <a:rPr lang="tr-TR" sz="3200" dirty="0" smtClean="0"/>
              <a:t> </a:t>
            </a:r>
            <a:r>
              <a:rPr lang="en-US" sz="3200" dirty="0" smtClean="0"/>
              <a:t>basis</a:t>
            </a:r>
            <a:r>
              <a:rPr lang="en-US" sz="3200" dirty="0"/>
              <a:t>. </a:t>
            </a:r>
            <a:endParaRPr lang="en-US" sz="3200" dirty="0" smtClean="0"/>
          </a:p>
          <a:p>
            <a:pPr algn="just"/>
            <a:endParaRPr lang="en-US" sz="3200" dirty="0"/>
          </a:p>
          <a:p>
            <a:pPr algn="just"/>
            <a:r>
              <a:rPr lang="en-US" sz="3200" dirty="0" smtClean="0"/>
              <a:t>A </a:t>
            </a:r>
            <a:r>
              <a:rPr lang="en-US" sz="3200" b="1" dirty="0"/>
              <a:t>depth interview </a:t>
            </a:r>
            <a:r>
              <a:rPr lang="en-US" sz="3200" dirty="0"/>
              <a:t>is </a:t>
            </a:r>
            <a:r>
              <a:rPr lang="en-US" sz="3200" dirty="0" smtClean="0"/>
              <a:t>an</a:t>
            </a:r>
            <a:r>
              <a:rPr lang="tr-TR" sz="3200" dirty="0" smtClean="0"/>
              <a:t> </a:t>
            </a:r>
            <a:r>
              <a:rPr lang="en-US" sz="3200" dirty="0" smtClean="0"/>
              <a:t>unstructured</a:t>
            </a:r>
            <a:r>
              <a:rPr lang="en-US" sz="3200" dirty="0"/>
              <a:t>, direct, personal interview in which </a:t>
            </a:r>
            <a:r>
              <a:rPr lang="en-US" sz="3200" dirty="0" smtClean="0"/>
              <a:t>a</a:t>
            </a:r>
            <a:r>
              <a:rPr lang="tr-TR" sz="3200" dirty="0" smtClean="0"/>
              <a:t> </a:t>
            </a:r>
            <a:r>
              <a:rPr lang="en-US" sz="3200" dirty="0" smtClean="0"/>
              <a:t>single</a:t>
            </a:r>
            <a:r>
              <a:rPr lang="tr-TR" sz="3200" dirty="0" smtClean="0"/>
              <a:t> </a:t>
            </a:r>
            <a:r>
              <a:rPr lang="en-US" sz="3200" dirty="0" smtClean="0"/>
              <a:t>respondent </a:t>
            </a:r>
            <a:r>
              <a:rPr lang="en-US" sz="3200" dirty="0"/>
              <a:t>is </a:t>
            </a:r>
            <a:r>
              <a:rPr lang="en-US" sz="3200" dirty="0" smtClean="0"/>
              <a:t>probed</a:t>
            </a:r>
            <a:r>
              <a:rPr lang="tr-TR" sz="1400" b="1" dirty="0" smtClean="0">
                <a:solidFill>
                  <a:srgbClr val="FF0000"/>
                </a:solidFill>
              </a:rPr>
              <a:t>(tahkik, sorgulama)</a:t>
            </a:r>
            <a:r>
              <a:rPr lang="en-US" sz="3200" dirty="0" smtClean="0"/>
              <a:t>by </a:t>
            </a:r>
            <a:r>
              <a:rPr lang="en-US" sz="3200" dirty="0"/>
              <a:t>an experienced interviewer to </a:t>
            </a:r>
            <a:r>
              <a:rPr lang="en-US" sz="3200" dirty="0" smtClean="0"/>
              <a:t>uncover</a:t>
            </a:r>
            <a:r>
              <a:rPr lang="tr-TR" sz="3200" dirty="0" smtClean="0"/>
              <a:t> </a:t>
            </a:r>
            <a:r>
              <a:rPr lang="en-US" sz="3200" dirty="0" smtClean="0"/>
              <a:t>underlying</a:t>
            </a:r>
            <a:r>
              <a:rPr lang="tr-TR" sz="3200" dirty="0"/>
              <a:t> </a:t>
            </a:r>
            <a:r>
              <a:rPr lang="tr-TR" sz="3200" dirty="0" err="1" smtClean="0">
                <a:solidFill>
                  <a:schemeClr val="accent5">
                    <a:lumMod val="50000"/>
                  </a:schemeClr>
                </a:solidFill>
              </a:rPr>
              <a:t>opinions</a:t>
            </a:r>
            <a:r>
              <a:rPr lang="tr-TR" sz="3200" dirty="0" smtClean="0"/>
              <a:t>, </a:t>
            </a:r>
            <a:r>
              <a:rPr lang="en-US" sz="3200" dirty="0" smtClean="0">
                <a:solidFill>
                  <a:srgbClr val="FF0000"/>
                </a:solidFill>
              </a:rPr>
              <a:t>motivations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7030A0"/>
                </a:solidFill>
              </a:rPr>
              <a:t>beliefs</a:t>
            </a:r>
            <a:r>
              <a:rPr lang="en-US" sz="3200" dirty="0"/>
              <a:t>, 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attitudes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FFFF00"/>
                </a:solidFill>
              </a:rPr>
              <a:t>feelings</a:t>
            </a:r>
            <a:r>
              <a:rPr lang="en-US" sz="3200" dirty="0"/>
              <a:t> on a topic.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39552" y="1412776"/>
            <a:ext cx="78488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Depth interview is common in the field of international relationship. If this interview is being done with a political leader or with any opposition group leader, the titles, subtitles and the general questions should be well prepared before the interview.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39552" y="1116027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800" dirty="0"/>
          </a:p>
          <a:p>
            <a:pPr algn="just"/>
            <a:r>
              <a:rPr lang="en-US" sz="2800" dirty="0" smtClean="0"/>
              <a:t>The </a:t>
            </a:r>
            <a:r>
              <a:rPr lang="en-US" sz="2800" dirty="0"/>
              <a:t>questions and </a:t>
            </a:r>
            <a:r>
              <a:rPr lang="en-US" sz="2800" dirty="0" smtClean="0"/>
              <a:t>probes they </a:t>
            </a:r>
            <a:r>
              <a:rPr lang="en-US" sz="2800" dirty="0"/>
              <a:t>put to respondents should follow the interest and logic of the </a:t>
            </a:r>
            <a:r>
              <a:rPr lang="en-US" sz="2800" dirty="0" smtClean="0"/>
              <a:t>respondent, making </a:t>
            </a:r>
            <a:r>
              <a:rPr lang="en-US" sz="2800" dirty="0"/>
              <a:t>them feel motivated to respond in a manner that suits </a:t>
            </a:r>
            <a:r>
              <a:rPr lang="en-US" sz="2800" dirty="0" smtClean="0"/>
              <a:t>them. </a:t>
            </a:r>
            <a:endParaRPr lang="tr-TR" sz="2800" dirty="0" smtClean="0"/>
          </a:p>
          <a:p>
            <a:pPr algn="just"/>
            <a:endParaRPr lang="tr-TR" sz="2800" dirty="0"/>
          </a:p>
          <a:p>
            <a:pPr algn="just"/>
            <a:r>
              <a:rPr lang="en-US" sz="2800" dirty="0" smtClean="0"/>
              <a:t>As </a:t>
            </a:r>
            <a:r>
              <a:rPr lang="en-US" sz="2800" dirty="0"/>
              <a:t>with a </a:t>
            </a:r>
            <a:r>
              <a:rPr lang="en-US" sz="2800" dirty="0" smtClean="0"/>
              <a:t>focus group </a:t>
            </a:r>
            <a:r>
              <a:rPr lang="en-US" sz="2800" dirty="0"/>
              <a:t>discussion, the respondent should </a:t>
            </a:r>
            <a:r>
              <a:rPr lang="en-US" sz="2800" dirty="0" smtClean="0"/>
              <a:t>feel comfortable </a:t>
            </a:r>
            <a:r>
              <a:rPr lang="en-US" sz="2800" dirty="0"/>
              <a:t>and </a:t>
            </a:r>
            <a:r>
              <a:rPr lang="en-US" sz="2800" dirty="0" smtClean="0"/>
              <a:t>relaxed.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267744" y="681833"/>
            <a:ext cx="4482984" cy="3539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700" b="1" dirty="0" err="1" smtClean="0">
                <a:solidFill>
                  <a:schemeClr val="tx1"/>
                </a:solidFill>
              </a:rPr>
              <a:t>Qualitative</a:t>
            </a:r>
            <a:r>
              <a:rPr lang="tr-TR" sz="1700" b="1" dirty="0">
                <a:solidFill>
                  <a:schemeClr val="tx1"/>
                </a:solidFill>
              </a:rPr>
              <a:t> </a:t>
            </a:r>
            <a:r>
              <a:rPr lang="tr-TR" sz="1700" b="1" dirty="0" err="1" smtClean="0">
                <a:solidFill>
                  <a:schemeClr val="tx1"/>
                </a:solidFill>
              </a:rPr>
              <a:t>Research</a:t>
            </a:r>
            <a:r>
              <a:rPr lang="tr-TR" sz="1700" b="1" dirty="0" smtClean="0">
                <a:solidFill>
                  <a:schemeClr val="tx1"/>
                </a:solidFill>
              </a:rPr>
              <a:t> </a:t>
            </a:r>
            <a:r>
              <a:rPr lang="tr-TR" sz="1700" b="1" dirty="0" err="1" smtClean="0">
                <a:solidFill>
                  <a:schemeClr val="tx1"/>
                </a:solidFill>
              </a:rPr>
              <a:t>Proccedures</a:t>
            </a:r>
            <a:endParaRPr lang="tr-TR" sz="1700" b="1" dirty="0">
              <a:solidFill>
                <a:schemeClr val="tx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5936098" y="2092786"/>
            <a:ext cx="1728192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>
                <a:solidFill>
                  <a:schemeClr val="tx1"/>
                </a:solidFill>
              </a:rPr>
              <a:t>Indirect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868144" y="3933056"/>
            <a:ext cx="1728192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>
                <a:solidFill>
                  <a:schemeClr val="tx1"/>
                </a:solidFill>
              </a:rPr>
              <a:t>Projective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Techniques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281683" y="2092786"/>
            <a:ext cx="1728192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tx1"/>
                </a:solidFill>
              </a:rPr>
              <a:t>Direct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2225405" y="3861048"/>
            <a:ext cx="1728192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tx1"/>
                </a:solidFill>
              </a:rPr>
              <a:t>Depth </a:t>
            </a:r>
            <a:r>
              <a:rPr lang="tr-TR" sz="2000" dirty="0" err="1" smtClean="0">
                <a:solidFill>
                  <a:schemeClr val="tx1"/>
                </a:solidFill>
              </a:rPr>
              <a:t>Interviews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357714" y="3861048"/>
            <a:ext cx="1728192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>
                <a:solidFill>
                  <a:schemeClr val="tx1"/>
                </a:solidFill>
              </a:rPr>
              <a:t>Focus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Groups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453114" y="5589240"/>
            <a:ext cx="1728192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>
                <a:solidFill>
                  <a:schemeClr val="tx1"/>
                </a:solidFill>
              </a:rPr>
              <a:t>Association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Techniques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7308304" y="5585834"/>
            <a:ext cx="1728192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>
                <a:solidFill>
                  <a:schemeClr val="tx1"/>
                </a:solidFill>
              </a:rPr>
              <a:t>Expressive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Techniques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5364088" y="5587537"/>
            <a:ext cx="1728192" cy="6771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900" dirty="0" smtClean="0">
                <a:solidFill>
                  <a:schemeClr val="tx1"/>
                </a:solidFill>
              </a:rPr>
              <a:t>Construction </a:t>
            </a:r>
            <a:r>
              <a:rPr lang="tr-TR" sz="1900" dirty="0" err="1" smtClean="0">
                <a:solidFill>
                  <a:schemeClr val="tx1"/>
                </a:solidFill>
              </a:rPr>
              <a:t>Techniques</a:t>
            </a:r>
            <a:endParaRPr lang="tr-TR" sz="1900" dirty="0">
              <a:solidFill>
                <a:schemeClr val="tx1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3402979" y="5589240"/>
            <a:ext cx="1728192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>
                <a:solidFill>
                  <a:schemeClr val="tx1"/>
                </a:solidFill>
              </a:rPr>
              <a:t>Completion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Techniques</a:t>
            </a:r>
            <a:endParaRPr lang="tr-TR" sz="2000" dirty="0">
              <a:solidFill>
                <a:schemeClr val="tx1"/>
              </a:solidFill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2145779" y="1700808"/>
            <a:ext cx="465441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1187624" y="3501008"/>
            <a:ext cx="18757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Düz Bağlayıcı 18"/>
          <p:cNvCxnSpPr/>
          <p:nvPr/>
        </p:nvCxnSpPr>
        <p:spPr>
          <a:xfrm>
            <a:off x="2298179" y="5157192"/>
            <a:ext cx="588543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Düz Ok Bağlayıcısı 24"/>
          <p:cNvCxnSpPr>
            <a:endCxn id="7" idx="0"/>
          </p:cNvCxnSpPr>
          <p:nvPr/>
        </p:nvCxnSpPr>
        <p:spPr>
          <a:xfrm>
            <a:off x="2145779" y="1700808"/>
            <a:ext cx="0" cy="391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Düz Ok Bağlayıcısı 26"/>
          <p:cNvCxnSpPr/>
          <p:nvPr/>
        </p:nvCxnSpPr>
        <p:spPr>
          <a:xfrm>
            <a:off x="2145779" y="2492896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Düz Ok Bağlayıcısı 27"/>
          <p:cNvCxnSpPr/>
          <p:nvPr/>
        </p:nvCxnSpPr>
        <p:spPr>
          <a:xfrm>
            <a:off x="3087825" y="3501008"/>
            <a:ext cx="0" cy="391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Düz Ok Bağlayıcısı 28"/>
          <p:cNvCxnSpPr/>
          <p:nvPr/>
        </p:nvCxnSpPr>
        <p:spPr>
          <a:xfrm>
            <a:off x="1184344" y="3541078"/>
            <a:ext cx="0" cy="391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Düz Ok Bağlayıcısı 29"/>
          <p:cNvCxnSpPr/>
          <p:nvPr/>
        </p:nvCxnSpPr>
        <p:spPr>
          <a:xfrm>
            <a:off x="6800194" y="4640942"/>
            <a:ext cx="0" cy="516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Düz Ok Bağlayıcısı 30"/>
          <p:cNvCxnSpPr/>
          <p:nvPr/>
        </p:nvCxnSpPr>
        <p:spPr>
          <a:xfrm>
            <a:off x="8172400" y="5210059"/>
            <a:ext cx="0" cy="391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Düz Ok Bağlayıcısı 31"/>
          <p:cNvCxnSpPr/>
          <p:nvPr/>
        </p:nvCxnSpPr>
        <p:spPr>
          <a:xfrm>
            <a:off x="6198799" y="5210059"/>
            <a:ext cx="0" cy="391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Düz Ok Bağlayıcısı 32"/>
          <p:cNvCxnSpPr/>
          <p:nvPr/>
        </p:nvCxnSpPr>
        <p:spPr>
          <a:xfrm>
            <a:off x="4237690" y="5169771"/>
            <a:ext cx="0" cy="391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Düz Ok Bağlayıcısı 33"/>
          <p:cNvCxnSpPr/>
          <p:nvPr/>
        </p:nvCxnSpPr>
        <p:spPr>
          <a:xfrm>
            <a:off x="2298179" y="5157192"/>
            <a:ext cx="0" cy="391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Düz Ok Bağlayıcısı 36"/>
          <p:cNvCxnSpPr/>
          <p:nvPr/>
        </p:nvCxnSpPr>
        <p:spPr>
          <a:xfrm>
            <a:off x="6800194" y="2532966"/>
            <a:ext cx="0" cy="14000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Düz Ok Bağlayıcısı 38"/>
          <p:cNvCxnSpPr/>
          <p:nvPr/>
        </p:nvCxnSpPr>
        <p:spPr>
          <a:xfrm>
            <a:off x="6826228" y="1727241"/>
            <a:ext cx="0" cy="391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Düz Bağlayıcı 41"/>
          <p:cNvCxnSpPr>
            <a:stCxn id="2" idx="2"/>
          </p:cNvCxnSpPr>
          <p:nvPr/>
        </p:nvCxnSpPr>
        <p:spPr>
          <a:xfrm>
            <a:off x="4509236" y="1035776"/>
            <a:ext cx="0" cy="665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Düz Ok Bağlayıcısı 45"/>
          <p:cNvCxnSpPr/>
          <p:nvPr/>
        </p:nvCxnSpPr>
        <p:spPr>
          <a:xfrm>
            <a:off x="5868144" y="1196752"/>
            <a:ext cx="409506" cy="8960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9" name="Düz Ok Bağlayıcısı 48"/>
          <p:cNvCxnSpPr/>
          <p:nvPr/>
        </p:nvCxnSpPr>
        <p:spPr>
          <a:xfrm>
            <a:off x="5868144" y="3052991"/>
            <a:ext cx="409506" cy="8960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8639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043608" y="2282096"/>
            <a:ext cx="6624736" cy="193899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6000" b="1" dirty="0" smtClean="0"/>
              <a:t>PROJECTIVE TECHNIQUES</a:t>
            </a:r>
            <a:endParaRPr lang="tr-TR" sz="6000" dirty="0"/>
          </a:p>
        </p:txBody>
      </p:sp>
    </p:spTree>
    <p:extLst>
      <p:ext uri="{BB962C8B-B14F-4D97-AF65-F5344CB8AC3E}">
        <p14:creationId xmlns:p14="http://schemas.microsoft.com/office/powerpoint/2010/main" val="6993725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9512" y="695593"/>
            <a:ext cx="864096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Projective </a:t>
            </a:r>
            <a:r>
              <a:rPr lang="en-US" sz="2400" b="1" dirty="0"/>
              <a:t>techniques </a:t>
            </a:r>
            <a:r>
              <a:rPr lang="en-US" sz="2400" dirty="0"/>
              <a:t>are different from these techniques in that they </a:t>
            </a:r>
            <a:r>
              <a:rPr lang="en-US" sz="2400" dirty="0" smtClean="0"/>
              <a:t>attempt</a:t>
            </a:r>
            <a:r>
              <a:rPr lang="tr-TR" sz="2400" dirty="0" smtClean="0"/>
              <a:t> </a:t>
            </a:r>
            <a:r>
              <a:rPr lang="en-US" sz="2400" dirty="0" smtClean="0"/>
              <a:t>to </a:t>
            </a:r>
            <a:r>
              <a:rPr lang="en-US" sz="2400" dirty="0"/>
              <a:t>totally </a:t>
            </a:r>
            <a:r>
              <a:rPr lang="en-US" sz="2400" dirty="0" smtClean="0"/>
              <a:t>camouflage </a:t>
            </a:r>
            <a:r>
              <a:rPr lang="tr-TR" sz="1000" dirty="0" smtClean="0"/>
              <a:t>(</a:t>
            </a:r>
            <a:r>
              <a:rPr lang="tr-TR" sz="1400" b="1" dirty="0" smtClean="0">
                <a:solidFill>
                  <a:srgbClr val="660066"/>
                </a:solidFill>
              </a:rPr>
              <a:t>gizlemek</a:t>
            </a:r>
            <a:r>
              <a:rPr lang="tr-TR" sz="1000" dirty="0" smtClean="0"/>
              <a:t>)</a:t>
            </a:r>
            <a:r>
              <a:rPr lang="en-US" sz="2400" dirty="0" smtClean="0"/>
              <a:t>the </a:t>
            </a:r>
            <a:r>
              <a:rPr lang="en-US" sz="2400" dirty="0"/>
              <a:t>purpose of the research. </a:t>
            </a:r>
            <a:endParaRPr lang="tr-TR" sz="2400" dirty="0" smtClean="0"/>
          </a:p>
          <a:p>
            <a:pPr algn="just"/>
            <a:endParaRPr lang="tr-TR" sz="2400" dirty="0"/>
          </a:p>
          <a:p>
            <a:pPr algn="just"/>
            <a:r>
              <a:rPr lang="en-US" sz="2400" dirty="0" smtClean="0"/>
              <a:t>A </a:t>
            </a:r>
            <a:r>
              <a:rPr lang="en-US" sz="2400" dirty="0"/>
              <a:t>projective technique is an </a:t>
            </a:r>
            <a:r>
              <a:rPr lang="en-US" sz="2400" dirty="0" smtClean="0"/>
              <a:t>unstructured,</a:t>
            </a:r>
            <a:r>
              <a:rPr lang="tr-TR" sz="2400" dirty="0" smtClean="0"/>
              <a:t> </a:t>
            </a:r>
            <a:r>
              <a:rPr lang="en-US" sz="2400" dirty="0" smtClean="0"/>
              <a:t>indirect </a:t>
            </a:r>
            <a:r>
              <a:rPr lang="en-US" sz="2400" dirty="0"/>
              <a:t>form of questioning that encourages respondents to project </a:t>
            </a:r>
            <a:r>
              <a:rPr lang="en-US" sz="2400" dirty="0" smtClean="0"/>
              <a:t>their</a:t>
            </a:r>
            <a:r>
              <a:rPr lang="tr-TR" sz="2400" dirty="0" smtClean="0"/>
              <a:t> </a:t>
            </a:r>
            <a:r>
              <a:rPr lang="en-US" sz="2400" dirty="0" smtClean="0"/>
              <a:t>underlying </a:t>
            </a:r>
            <a:r>
              <a:rPr lang="en-US" sz="2400" dirty="0">
                <a:solidFill>
                  <a:srgbClr val="FF0000"/>
                </a:solidFill>
              </a:rPr>
              <a:t>motivations,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90"/>
                </a:solidFill>
              </a:rPr>
              <a:t>beliefs,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attitudes</a:t>
            </a:r>
            <a:r>
              <a:rPr lang="en-US" sz="2400" dirty="0"/>
              <a:t> or </a:t>
            </a:r>
            <a:r>
              <a:rPr lang="en-US" sz="2400" dirty="0">
                <a:solidFill>
                  <a:srgbClr val="FF6600"/>
                </a:solidFill>
              </a:rPr>
              <a:t>feelings</a:t>
            </a:r>
            <a:r>
              <a:rPr lang="en-US" sz="2400" dirty="0"/>
              <a:t> regarding the issues </a:t>
            </a:r>
            <a:r>
              <a:rPr lang="en-US" sz="2400" dirty="0" smtClean="0"/>
              <a:t>of</a:t>
            </a:r>
            <a:r>
              <a:rPr lang="tr-TR" sz="2400" dirty="0" smtClean="0"/>
              <a:t> </a:t>
            </a:r>
            <a:r>
              <a:rPr lang="en-US" sz="2400" dirty="0" smtClean="0"/>
              <a:t>concern.</a:t>
            </a:r>
            <a:r>
              <a:rPr lang="tr-TR" sz="2400" dirty="0"/>
              <a:t> </a:t>
            </a:r>
            <a:r>
              <a:rPr lang="en-US" sz="2400" dirty="0" smtClean="0"/>
              <a:t>In </a:t>
            </a:r>
            <a:r>
              <a:rPr lang="en-US" sz="2400" dirty="0"/>
              <a:t>projective techniques, respondents are asked to interpret the </a:t>
            </a:r>
            <a:r>
              <a:rPr lang="en-US" sz="2400" dirty="0" smtClean="0"/>
              <a:t>behavior </a:t>
            </a:r>
            <a:r>
              <a:rPr lang="en-US" sz="2400" dirty="0"/>
              <a:t>of </a:t>
            </a:r>
            <a:r>
              <a:rPr lang="en-US" sz="2400" dirty="0" smtClean="0"/>
              <a:t>others</a:t>
            </a:r>
            <a:r>
              <a:rPr lang="tr-TR" sz="2400" dirty="0" smtClean="0"/>
              <a:t> </a:t>
            </a:r>
            <a:r>
              <a:rPr lang="en-US" sz="2400" dirty="0" smtClean="0"/>
              <a:t>rather </a:t>
            </a:r>
            <a:r>
              <a:rPr lang="en-US" sz="2400" dirty="0"/>
              <a:t>than to describe their own </a:t>
            </a:r>
            <a:r>
              <a:rPr lang="en-US" sz="2400" dirty="0" smtClean="0"/>
              <a:t>behavior.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9512" y="751344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In interpreting the </a:t>
            </a:r>
            <a:r>
              <a:rPr lang="en-US" sz="2400" dirty="0" smtClean="0"/>
              <a:t>behavior </a:t>
            </a:r>
            <a:r>
              <a:rPr lang="en-US" sz="2400" dirty="0"/>
              <a:t>of others,</a:t>
            </a:r>
            <a:r>
              <a:rPr lang="tr-TR" sz="2400" dirty="0"/>
              <a:t> </a:t>
            </a:r>
            <a:r>
              <a:rPr lang="en-US" sz="2400" dirty="0"/>
              <a:t>it is </a:t>
            </a:r>
            <a:r>
              <a:rPr lang="en-US" sz="2400" dirty="0" smtClean="0"/>
              <a:t>contended </a:t>
            </a:r>
            <a:r>
              <a:rPr lang="en-US" sz="1400" b="1" dirty="0" smtClean="0">
                <a:solidFill>
                  <a:srgbClr val="FF6600"/>
                </a:solidFill>
              </a:rPr>
              <a:t>(</a:t>
            </a:r>
            <a:r>
              <a:rPr lang="en-US" sz="1400" b="1" dirty="0" err="1" smtClean="0">
                <a:solidFill>
                  <a:srgbClr val="FF6600"/>
                </a:solidFill>
              </a:rPr>
              <a:t>iddia</a:t>
            </a:r>
            <a:r>
              <a:rPr lang="en-US" sz="1400" b="1" dirty="0" smtClean="0">
                <a:solidFill>
                  <a:srgbClr val="FF6600"/>
                </a:solidFill>
              </a:rPr>
              <a:t>, </a:t>
            </a:r>
            <a:r>
              <a:rPr lang="en-US" sz="1400" b="1" dirty="0" err="1" smtClean="0">
                <a:solidFill>
                  <a:srgbClr val="FF6600"/>
                </a:solidFill>
              </a:rPr>
              <a:t>farz</a:t>
            </a:r>
            <a:r>
              <a:rPr lang="en-US" sz="1400" b="1" dirty="0">
                <a:solidFill>
                  <a:srgbClr val="FF6600"/>
                </a:solidFill>
              </a:rPr>
              <a:t> </a:t>
            </a:r>
            <a:r>
              <a:rPr lang="en-US" sz="1400" b="1" dirty="0" err="1" smtClean="0">
                <a:solidFill>
                  <a:srgbClr val="FF6600"/>
                </a:solidFill>
              </a:rPr>
              <a:t>etmek</a:t>
            </a:r>
            <a:r>
              <a:rPr lang="en-US" sz="1400" b="1" dirty="0">
                <a:solidFill>
                  <a:srgbClr val="FF6600"/>
                </a:solidFill>
              </a:rPr>
              <a:t>)</a:t>
            </a:r>
            <a:r>
              <a:rPr lang="en-US" sz="1400" b="1" dirty="0" smtClean="0">
                <a:solidFill>
                  <a:srgbClr val="FF6600"/>
                </a:solidFill>
              </a:rPr>
              <a:t> </a:t>
            </a:r>
            <a:r>
              <a:rPr lang="en-US" sz="2400" dirty="0"/>
              <a:t>that respondents indirectly project their own motivations, beliefs, attitudes</a:t>
            </a:r>
            <a:r>
              <a:rPr lang="tr-TR" sz="2400" dirty="0"/>
              <a:t> </a:t>
            </a:r>
            <a:r>
              <a:rPr lang="en-US" sz="2400" dirty="0"/>
              <a:t>or feelings into the situation. </a:t>
            </a:r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The </a:t>
            </a:r>
            <a:r>
              <a:rPr lang="en-US" sz="2400" dirty="0"/>
              <a:t>more </a:t>
            </a:r>
            <a:r>
              <a:rPr lang="en-US" sz="2400" dirty="0" smtClean="0"/>
              <a:t>ambiguous</a:t>
            </a:r>
            <a:r>
              <a:rPr lang="tr-TR" sz="1000" dirty="0" smtClean="0"/>
              <a:t>(</a:t>
            </a:r>
            <a:r>
              <a:rPr lang="tr-TR" sz="1400" b="1" dirty="0" smtClean="0">
                <a:solidFill>
                  <a:srgbClr val="FF6600"/>
                </a:solidFill>
              </a:rPr>
              <a:t>belirsiz</a:t>
            </a:r>
            <a:r>
              <a:rPr lang="tr-TR" sz="1000" dirty="0" smtClean="0"/>
              <a:t>)</a:t>
            </a:r>
            <a:r>
              <a:rPr lang="en-US" sz="2400" dirty="0" smtClean="0"/>
              <a:t>the </a:t>
            </a:r>
            <a:r>
              <a:rPr lang="en-US" sz="2400" dirty="0"/>
              <a:t>situation, the more respondents project their</a:t>
            </a:r>
            <a:r>
              <a:rPr lang="tr-TR" sz="2400" dirty="0"/>
              <a:t> </a:t>
            </a:r>
            <a:r>
              <a:rPr lang="en-US" sz="2400" dirty="0"/>
              <a:t>emotions, needs, motives, attitudes and values, as demonstrated by work in clinical</a:t>
            </a:r>
            <a:r>
              <a:rPr lang="tr-TR" sz="2400" dirty="0"/>
              <a:t> </a:t>
            </a:r>
            <a:r>
              <a:rPr lang="en-US" sz="2400" dirty="0" smtClean="0"/>
              <a:t>psychology.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267744" y="681833"/>
            <a:ext cx="4482984" cy="3539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700" b="1" dirty="0" err="1" smtClean="0">
                <a:solidFill>
                  <a:schemeClr val="tx1"/>
                </a:solidFill>
              </a:rPr>
              <a:t>Qualitative</a:t>
            </a:r>
            <a:r>
              <a:rPr lang="tr-TR" sz="1700" b="1" dirty="0">
                <a:solidFill>
                  <a:schemeClr val="tx1"/>
                </a:solidFill>
              </a:rPr>
              <a:t> </a:t>
            </a:r>
            <a:r>
              <a:rPr lang="tr-TR" sz="1700" b="1" dirty="0" err="1" smtClean="0">
                <a:solidFill>
                  <a:schemeClr val="tx1"/>
                </a:solidFill>
              </a:rPr>
              <a:t>Research</a:t>
            </a:r>
            <a:r>
              <a:rPr lang="tr-TR" sz="1700" b="1" dirty="0" smtClean="0">
                <a:solidFill>
                  <a:schemeClr val="tx1"/>
                </a:solidFill>
              </a:rPr>
              <a:t> </a:t>
            </a:r>
            <a:r>
              <a:rPr lang="tr-TR" sz="1700" b="1" dirty="0" err="1" smtClean="0">
                <a:solidFill>
                  <a:schemeClr val="tx1"/>
                </a:solidFill>
              </a:rPr>
              <a:t>Proccedures</a:t>
            </a:r>
            <a:endParaRPr lang="tr-TR" sz="1700" b="1" dirty="0">
              <a:solidFill>
                <a:schemeClr val="tx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5936098" y="2092786"/>
            <a:ext cx="1728192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>
                <a:solidFill>
                  <a:schemeClr val="tx1"/>
                </a:solidFill>
              </a:rPr>
              <a:t>Indirect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868144" y="3933056"/>
            <a:ext cx="1728192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>
                <a:solidFill>
                  <a:schemeClr val="tx1"/>
                </a:solidFill>
              </a:rPr>
              <a:t>Projective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Techniques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281683" y="2092786"/>
            <a:ext cx="1728192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tx1"/>
                </a:solidFill>
              </a:rPr>
              <a:t>Direct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2225405" y="3861048"/>
            <a:ext cx="1728192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tx1"/>
                </a:solidFill>
              </a:rPr>
              <a:t>Depth </a:t>
            </a:r>
            <a:r>
              <a:rPr lang="tr-TR" sz="2000" dirty="0" err="1" smtClean="0">
                <a:solidFill>
                  <a:schemeClr val="tx1"/>
                </a:solidFill>
              </a:rPr>
              <a:t>Interviews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357714" y="3861048"/>
            <a:ext cx="1728192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>
                <a:solidFill>
                  <a:schemeClr val="tx1"/>
                </a:solidFill>
              </a:rPr>
              <a:t>Focus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Groups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453114" y="5589240"/>
            <a:ext cx="1728192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>
                <a:solidFill>
                  <a:schemeClr val="tx1"/>
                </a:solidFill>
              </a:rPr>
              <a:t>Association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Techniques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7308304" y="5585834"/>
            <a:ext cx="1728192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>
                <a:solidFill>
                  <a:schemeClr val="tx1"/>
                </a:solidFill>
              </a:rPr>
              <a:t>Expressive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Techniques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5364088" y="5587537"/>
            <a:ext cx="1728192" cy="6771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900" dirty="0" smtClean="0">
                <a:solidFill>
                  <a:schemeClr val="tx1"/>
                </a:solidFill>
              </a:rPr>
              <a:t>Construction </a:t>
            </a:r>
            <a:r>
              <a:rPr lang="tr-TR" sz="1900" dirty="0" err="1" smtClean="0">
                <a:solidFill>
                  <a:schemeClr val="tx1"/>
                </a:solidFill>
              </a:rPr>
              <a:t>Techniques</a:t>
            </a:r>
            <a:endParaRPr lang="tr-TR" sz="1900" dirty="0">
              <a:solidFill>
                <a:schemeClr val="tx1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3402979" y="5589240"/>
            <a:ext cx="1728192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>
                <a:solidFill>
                  <a:schemeClr val="tx1"/>
                </a:solidFill>
              </a:rPr>
              <a:t>Completion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Techniques</a:t>
            </a:r>
            <a:endParaRPr lang="tr-TR" sz="2000" dirty="0">
              <a:solidFill>
                <a:schemeClr val="tx1"/>
              </a:solidFill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2145779" y="1700808"/>
            <a:ext cx="465441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1187624" y="3501008"/>
            <a:ext cx="18757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Düz Bağlayıcı 18"/>
          <p:cNvCxnSpPr/>
          <p:nvPr/>
        </p:nvCxnSpPr>
        <p:spPr>
          <a:xfrm>
            <a:off x="2298179" y="5157192"/>
            <a:ext cx="588543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Düz Ok Bağlayıcısı 24"/>
          <p:cNvCxnSpPr>
            <a:endCxn id="7" idx="0"/>
          </p:cNvCxnSpPr>
          <p:nvPr/>
        </p:nvCxnSpPr>
        <p:spPr>
          <a:xfrm>
            <a:off x="2145779" y="1700808"/>
            <a:ext cx="0" cy="391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Düz Ok Bağlayıcısı 26"/>
          <p:cNvCxnSpPr/>
          <p:nvPr/>
        </p:nvCxnSpPr>
        <p:spPr>
          <a:xfrm>
            <a:off x="2145779" y="2492896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Düz Ok Bağlayıcısı 27"/>
          <p:cNvCxnSpPr/>
          <p:nvPr/>
        </p:nvCxnSpPr>
        <p:spPr>
          <a:xfrm>
            <a:off x="3087825" y="3501008"/>
            <a:ext cx="0" cy="391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Düz Ok Bağlayıcısı 28"/>
          <p:cNvCxnSpPr/>
          <p:nvPr/>
        </p:nvCxnSpPr>
        <p:spPr>
          <a:xfrm>
            <a:off x="1184344" y="3541078"/>
            <a:ext cx="0" cy="391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Düz Ok Bağlayıcısı 29"/>
          <p:cNvCxnSpPr/>
          <p:nvPr/>
        </p:nvCxnSpPr>
        <p:spPr>
          <a:xfrm>
            <a:off x="6800194" y="4640942"/>
            <a:ext cx="0" cy="516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Düz Ok Bağlayıcısı 30"/>
          <p:cNvCxnSpPr/>
          <p:nvPr/>
        </p:nvCxnSpPr>
        <p:spPr>
          <a:xfrm>
            <a:off x="8172400" y="5210059"/>
            <a:ext cx="0" cy="391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Düz Ok Bağlayıcısı 31"/>
          <p:cNvCxnSpPr/>
          <p:nvPr/>
        </p:nvCxnSpPr>
        <p:spPr>
          <a:xfrm>
            <a:off x="6198799" y="5210059"/>
            <a:ext cx="0" cy="391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Düz Ok Bağlayıcısı 32"/>
          <p:cNvCxnSpPr/>
          <p:nvPr/>
        </p:nvCxnSpPr>
        <p:spPr>
          <a:xfrm>
            <a:off x="4237690" y="5169771"/>
            <a:ext cx="0" cy="391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Düz Ok Bağlayıcısı 33"/>
          <p:cNvCxnSpPr/>
          <p:nvPr/>
        </p:nvCxnSpPr>
        <p:spPr>
          <a:xfrm>
            <a:off x="2298179" y="5157192"/>
            <a:ext cx="0" cy="391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Düz Ok Bağlayıcısı 36"/>
          <p:cNvCxnSpPr/>
          <p:nvPr/>
        </p:nvCxnSpPr>
        <p:spPr>
          <a:xfrm>
            <a:off x="6800194" y="2532966"/>
            <a:ext cx="0" cy="14000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Düz Ok Bağlayıcısı 38"/>
          <p:cNvCxnSpPr/>
          <p:nvPr/>
        </p:nvCxnSpPr>
        <p:spPr>
          <a:xfrm>
            <a:off x="6826228" y="1727241"/>
            <a:ext cx="0" cy="391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Düz Bağlayıcı 41"/>
          <p:cNvCxnSpPr>
            <a:stCxn id="2" idx="2"/>
          </p:cNvCxnSpPr>
          <p:nvPr/>
        </p:nvCxnSpPr>
        <p:spPr>
          <a:xfrm>
            <a:off x="4509236" y="1035776"/>
            <a:ext cx="0" cy="665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Düz Ok Bağlayıcısı 45"/>
          <p:cNvCxnSpPr/>
          <p:nvPr/>
        </p:nvCxnSpPr>
        <p:spPr>
          <a:xfrm>
            <a:off x="5818678" y="3052991"/>
            <a:ext cx="409506" cy="8960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9" name="Düz Ok Bağlayıcısı 48"/>
          <p:cNvCxnSpPr/>
          <p:nvPr/>
        </p:nvCxnSpPr>
        <p:spPr>
          <a:xfrm>
            <a:off x="1453114" y="4684382"/>
            <a:ext cx="409506" cy="8960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8639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691680" y="431086"/>
            <a:ext cx="483658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r-TR" sz="2800" b="1" dirty="0" err="1">
                <a:solidFill>
                  <a:srgbClr val="FF0000"/>
                </a:solidFill>
              </a:rPr>
              <a:t>Association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techniques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79512" y="1381818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/>
              <a:t>A</a:t>
            </a:r>
            <a:r>
              <a:rPr lang="en-US" sz="2400" dirty="0" smtClean="0"/>
              <a:t>n </a:t>
            </a:r>
            <a:r>
              <a:rPr lang="en-US" sz="2400" dirty="0"/>
              <a:t>individual is presented with a stimulus and asked </a:t>
            </a:r>
            <a:r>
              <a:rPr lang="en-US" sz="2400" dirty="0" smtClean="0"/>
              <a:t>to</a:t>
            </a:r>
            <a:r>
              <a:rPr lang="tr-TR" sz="2400" dirty="0" smtClean="0"/>
              <a:t> </a:t>
            </a:r>
            <a:r>
              <a:rPr lang="en-US" sz="2400" dirty="0" smtClean="0"/>
              <a:t>respond </a:t>
            </a:r>
            <a:r>
              <a:rPr lang="en-US" sz="2400" dirty="0"/>
              <a:t>with the first thing that comes to mind. </a:t>
            </a:r>
            <a:r>
              <a:rPr lang="en-US" sz="2400" dirty="0">
                <a:solidFill>
                  <a:srgbClr val="7030A0"/>
                </a:solidFill>
              </a:rPr>
              <a:t>Word association</a:t>
            </a:r>
            <a:r>
              <a:rPr lang="en-US" sz="2400" dirty="0"/>
              <a:t> is the best </a:t>
            </a:r>
            <a:r>
              <a:rPr lang="en-US" sz="2400" dirty="0" smtClean="0"/>
              <a:t>known</a:t>
            </a:r>
            <a:r>
              <a:rPr lang="tr-TR" sz="2400" dirty="0" smtClean="0"/>
              <a:t> of </a:t>
            </a:r>
            <a:r>
              <a:rPr lang="tr-TR" sz="2400" dirty="0" err="1"/>
              <a:t>these</a:t>
            </a:r>
            <a:r>
              <a:rPr lang="tr-TR" sz="2400" dirty="0"/>
              <a:t> </a:t>
            </a:r>
            <a:r>
              <a:rPr lang="tr-TR" sz="2400" dirty="0" err="1"/>
              <a:t>techniques</a:t>
            </a:r>
            <a:endParaRPr lang="tr-TR" sz="2400" dirty="0"/>
          </a:p>
        </p:txBody>
      </p:sp>
      <p:sp>
        <p:nvSpPr>
          <p:cNvPr id="4" name="Dikdörtgen 3"/>
          <p:cNvSpPr/>
          <p:nvPr/>
        </p:nvSpPr>
        <p:spPr>
          <a:xfrm>
            <a:off x="539552" y="3429000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In </a:t>
            </a:r>
            <a:r>
              <a:rPr lang="en-US" sz="2400" b="1" dirty="0">
                <a:solidFill>
                  <a:srgbClr val="7030A0"/>
                </a:solidFill>
              </a:rPr>
              <a:t>word association</a:t>
            </a:r>
            <a:r>
              <a:rPr lang="en-US" sz="2400" dirty="0"/>
              <a:t>, respondents are presented with a list </a:t>
            </a:r>
            <a:r>
              <a:rPr lang="en-US" sz="2400" dirty="0" smtClean="0"/>
              <a:t>of</a:t>
            </a:r>
            <a:r>
              <a:rPr lang="tr-TR" sz="2400" dirty="0" smtClean="0"/>
              <a:t> </a:t>
            </a:r>
            <a:r>
              <a:rPr lang="en-US" sz="2400" dirty="0" smtClean="0"/>
              <a:t>words</a:t>
            </a:r>
            <a:r>
              <a:rPr lang="en-US" sz="2400" dirty="0"/>
              <a:t>, one at a time, and are asked to respond to each with the first word that </a:t>
            </a:r>
            <a:r>
              <a:rPr lang="en-US" sz="2400" dirty="0" smtClean="0"/>
              <a:t>comes</a:t>
            </a:r>
            <a:r>
              <a:rPr lang="tr-TR" sz="2400" dirty="0" smtClean="0"/>
              <a:t> </a:t>
            </a:r>
            <a:r>
              <a:rPr lang="en-US" sz="2400" dirty="0" smtClean="0"/>
              <a:t>to </a:t>
            </a:r>
            <a:r>
              <a:rPr lang="en-US" sz="2400" dirty="0"/>
              <a:t>mind. </a:t>
            </a:r>
            <a:endParaRPr lang="tr-TR" sz="2400" dirty="0" smtClean="0"/>
          </a:p>
          <a:p>
            <a:pPr algn="just"/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9512" y="1124744"/>
            <a:ext cx="86409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dirty="0" smtClean="0">
                <a:solidFill>
                  <a:schemeClr val="accent5">
                    <a:lumMod val="50000"/>
                  </a:schemeClr>
                </a:solidFill>
              </a:rPr>
              <a:t>A </a:t>
            </a:r>
            <a:r>
              <a:rPr lang="tr-TR" sz="3600" b="1" dirty="0" err="1" smtClean="0">
                <a:solidFill>
                  <a:schemeClr val="accent5">
                    <a:lumMod val="50000"/>
                  </a:schemeClr>
                </a:solidFill>
              </a:rPr>
              <a:t>Sample</a:t>
            </a:r>
            <a:r>
              <a:rPr lang="tr-TR" sz="3600" b="1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tr-TR" sz="3600" b="1" dirty="0" err="1" smtClean="0">
                <a:solidFill>
                  <a:schemeClr val="accent5">
                    <a:lumMod val="50000"/>
                  </a:schemeClr>
                </a:solidFill>
              </a:rPr>
              <a:t>Dealing</a:t>
            </a:r>
            <a:r>
              <a:rPr lang="tr-TR" sz="3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tr-TR" sz="3600" b="1" dirty="0" err="1">
                <a:solidFill>
                  <a:schemeClr val="accent5">
                    <a:lumMod val="50000"/>
                  </a:schemeClr>
                </a:solidFill>
              </a:rPr>
              <a:t>with</a:t>
            </a:r>
            <a:r>
              <a:rPr lang="tr-TR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tr-TR" sz="3600" b="1" dirty="0" err="1" smtClean="0">
                <a:solidFill>
                  <a:schemeClr val="accent5">
                    <a:lumMod val="50000"/>
                  </a:schemeClr>
                </a:solidFill>
              </a:rPr>
              <a:t>dirt</a:t>
            </a:r>
            <a:endParaRPr lang="tr-TR" sz="3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tr-TR" sz="36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tr-TR" sz="36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en-US" sz="2400" dirty="0"/>
              <a:t>Word association was used to study women’s attitudes towards detergents. Below is a list </a:t>
            </a:r>
            <a:r>
              <a:rPr lang="en-US" sz="2400" dirty="0" smtClean="0"/>
              <a:t>of</a:t>
            </a:r>
            <a:r>
              <a:rPr lang="tr-TR" sz="2400" dirty="0" smtClean="0"/>
              <a:t> </a:t>
            </a:r>
            <a:r>
              <a:rPr lang="en-US" sz="2400" dirty="0" smtClean="0"/>
              <a:t>stimulus </a:t>
            </a:r>
            <a:r>
              <a:rPr lang="en-US" sz="2400" dirty="0"/>
              <a:t>words used and the responses of two women of similar age and household </a:t>
            </a:r>
            <a:r>
              <a:rPr lang="en-US" sz="2400" dirty="0" smtClean="0"/>
              <a:t>status.</a:t>
            </a:r>
            <a:r>
              <a:rPr lang="tr-TR" sz="2400" dirty="0" smtClean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sets of responses are quite different, suggesting that the women differ in personality </a:t>
            </a:r>
            <a:r>
              <a:rPr lang="en-US" sz="2400" dirty="0" smtClean="0"/>
              <a:t>and</a:t>
            </a:r>
            <a:r>
              <a:rPr lang="tr-TR" sz="2400" dirty="0" smtClean="0"/>
              <a:t> </a:t>
            </a:r>
            <a:r>
              <a:rPr lang="en-US" sz="2400" dirty="0" smtClean="0"/>
              <a:t>in </a:t>
            </a:r>
            <a:r>
              <a:rPr lang="en-US" sz="2400" dirty="0"/>
              <a:t>their attitudes towards housekeeping. </a:t>
            </a:r>
            <a:endParaRPr lang="tr-TR" sz="2400" dirty="0" smtClean="0"/>
          </a:p>
          <a:p>
            <a:pPr algn="just"/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187624" y="2629361"/>
            <a:ext cx="6624736" cy="101566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6000" dirty="0" err="1">
                <a:solidFill>
                  <a:schemeClr val="tx1"/>
                </a:solidFill>
              </a:rPr>
              <a:t>Focus</a:t>
            </a:r>
            <a:r>
              <a:rPr lang="tr-TR" sz="6000" dirty="0">
                <a:solidFill>
                  <a:schemeClr val="tx1"/>
                </a:solidFill>
              </a:rPr>
              <a:t> </a:t>
            </a:r>
            <a:r>
              <a:rPr lang="tr-TR" sz="6000" dirty="0" err="1">
                <a:solidFill>
                  <a:schemeClr val="tx1"/>
                </a:solidFill>
              </a:rPr>
              <a:t>Group</a:t>
            </a:r>
            <a:endParaRPr lang="tr-TR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6494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9" t="40342" r="16336" b="14880"/>
          <a:stretch/>
        </p:blipFill>
        <p:spPr bwMode="auto">
          <a:xfrm>
            <a:off x="539552" y="1665557"/>
            <a:ext cx="8084457" cy="327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5496" y="1166555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6600"/>
                </a:solidFill>
              </a:rPr>
              <a:t>Fırçalamak</a:t>
            </a:r>
            <a:endParaRPr lang="tr-TR" sz="1400" b="1" dirty="0">
              <a:solidFill>
                <a:srgbClr val="FF6600"/>
              </a:solidFill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179512" y="1412776"/>
            <a:ext cx="648072" cy="18905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Metin kutusu 5"/>
          <p:cNvSpPr txBox="1"/>
          <p:nvPr/>
        </p:nvSpPr>
        <p:spPr>
          <a:xfrm>
            <a:off x="29250" y="5085184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6600"/>
                </a:solidFill>
              </a:rPr>
              <a:t>Pislik</a:t>
            </a:r>
            <a:endParaRPr lang="tr-TR" sz="1400" b="1" dirty="0">
              <a:solidFill>
                <a:srgbClr val="FF6600"/>
              </a:solidFill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 flipV="1">
            <a:off x="179512" y="3717032"/>
            <a:ext cx="648072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Metin kutusu 8"/>
          <p:cNvSpPr txBox="1"/>
          <p:nvPr/>
        </p:nvSpPr>
        <p:spPr>
          <a:xfrm>
            <a:off x="4716016" y="5151861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6600"/>
                </a:solidFill>
              </a:rPr>
              <a:t>Çekişme</a:t>
            </a:r>
            <a:endParaRPr lang="tr-TR" sz="1400" b="1" dirty="0">
              <a:solidFill>
                <a:srgbClr val="FF6600"/>
              </a:solidFill>
            </a:endParaRPr>
          </a:p>
        </p:txBody>
      </p:sp>
      <p:cxnSp>
        <p:nvCxnSpPr>
          <p:cNvPr id="11" name="Düz Ok Bağlayıcısı 10"/>
          <p:cNvCxnSpPr/>
          <p:nvPr/>
        </p:nvCxnSpPr>
        <p:spPr>
          <a:xfrm flipH="1" flipV="1">
            <a:off x="4355976" y="4293096"/>
            <a:ext cx="79208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Metin kutusu 11"/>
          <p:cNvSpPr txBox="1"/>
          <p:nvPr/>
        </p:nvSpPr>
        <p:spPr>
          <a:xfrm>
            <a:off x="8255527" y="1270906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6600"/>
                </a:solidFill>
              </a:rPr>
              <a:t>Kirli</a:t>
            </a:r>
            <a:endParaRPr lang="tr-TR" sz="1400" b="1" dirty="0">
              <a:solidFill>
                <a:srgbClr val="FF6600"/>
              </a:solidFill>
            </a:endParaRPr>
          </a:p>
        </p:txBody>
      </p:sp>
      <p:cxnSp>
        <p:nvCxnSpPr>
          <p:cNvPr id="14" name="Düz Ok Bağlayıcısı 13"/>
          <p:cNvCxnSpPr/>
          <p:nvPr/>
        </p:nvCxnSpPr>
        <p:spPr>
          <a:xfrm flipH="1">
            <a:off x="7020272" y="1517127"/>
            <a:ext cx="1440160" cy="1479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732240" y="476672"/>
            <a:ext cx="151216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Optimist 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7904" y="404664"/>
            <a:ext cx="165618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Pessimist</a:t>
            </a:r>
            <a:endParaRPr lang="en-US" sz="2400" dirty="0">
              <a:solidFill>
                <a:srgbClr val="FF6600"/>
              </a:solidFill>
            </a:endParaRPr>
          </a:p>
        </p:txBody>
      </p:sp>
      <p:cxnSp>
        <p:nvCxnSpPr>
          <p:cNvPr id="15" name="Düz Ok Bağlayıcısı 10"/>
          <p:cNvCxnSpPr>
            <a:stCxn id="13" idx="2"/>
          </p:cNvCxnSpPr>
          <p:nvPr/>
        </p:nvCxnSpPr>
        <p:spPr>
          <a:xfrm flipH="1">
            <a:off x="4355976" y="866329"/>
            <a:ext cx="180020" cy="1122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Düz Ok Bağlayıcısı 10"/>
          <p:cNvCxnSpPr/>
          <p:nvPr/>
        </p:nvCxnSpPr>
        <p:spPr>
          <a:xfrm flipH="1">
            <a:off x="7236296" y="836712"/>
            <a:ext cx="288032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2420888"/>
            <a:ext cx="856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These findings suggest that the market for detergents could be segmented based </a:t>
            </a:r>
            <a:r>
              <a:rPr lang="en-US" sz="2800" dirty="0" smtClean="0"/>
              <a:t>on</a:t>
            </a:r>
            <a:r>
              <a:rPr lang="tr-TR" sz="2800" dirty="0" smtClean="0"/>
              <a:t> </a:t>
            </a:r>
            <a:r>
              <a:rPr lang="en-US" sz="2800" dirty="0" smtClean="0"/>
              <a:t>attitudes</a:t>
            </a:r>
            <a:r>
              <a:rPr lang="en-US" sz="2800" dirty="0"/>
              <a:t>. </a:t>
            </a:r>
            <a:endParaRPr lang="tr-TR" sz="2800" dirty="0" smtClean="0"/>
          </a:p>
          <a:p>
            <a:pPr algn="just"/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267744" y="681833"/>
            <a:ext cx="4482984" cy="3539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700" b="1" dirty="0" err="1" smtClean="0">
                <a:solidFill>
                  <a:schemeClr val="tx1"/>
                </a:solidFill>
              </a:rPr>
              <a:t>Qualitative</a:t>
            </a:r>
            <a:r>
              <a:rPr lang="tr-TR" sz="1700" b="1" dirty="0">
                <a:solidFill>
                  <a:schemeClr val="tx1"/>
                </a:solidFill>
              </a:rPr>
              <a:t> </a:t>
            </a:r>
            <a:r>
              <a:rPr lang="tr-TR" sz="1700" b="1" dirty="0" err="1" smtClean="0">
                <a:solidFill>
                  <a:schemeClr val="tx1"/>
                </a:solidFill>
              </a:rPr>
              <a:t>Research</a:t>
            </a:r>
            <a:r>
              <a:rPr lang="tr-TR" sz="1700" b="1" dirty="0" smtClean="0">
                <a:solidFill>
                  <a:schemeClr val="tx1"/>
                </a:solidFill>
              </a:rPr>
              <a:t> </a:t>
            </a:r>
            <a:r>
              <a:rPr lang="tr-TR" sz="1700" b="1" dirty="0" err="1" smtClean="0">
                <a:solidFill>
                  <a:schemeClr val="tx1"/>
                </a:solidFill>
              </a:rPr>
              <a:t>Proccedures</a:t>
            </a:r>
            <a:endParaRPr lang="tr-TR" sz="1700" b="1" dirty="0">
              <a:solidFill>
                <a:schemeClr val="tx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5936098" y="2092786"/>
            <a:ext cx="1728192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>
                <a:solidFill>
                  <a:schemeClr val="tx1"/>
                </a:solidFill>
              </a:rPr>
              <a:t>Indirect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868144" y="3933056"/>
            <a:ext cx="1728192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>
                <a:solidFill>
                  <a:schemeClr val="tx1"/>
                </a:solidFill>
              </a:rPr>
              <a:t>Projective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Techniques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281683" y="2092786"/>
            <a:ext cx="1728192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tx1"/>
                </a:solidFill>
              </a:rPr>
              <a:t>Direct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2225405" y="3861048"/>
            <a:ext cx="1728192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tx1"/>
                </a:solidFill>
              </a:rPr>
              <a:t>Depth </a:t>
            </a:r>
            <a:r>
              <a:rPr lang="tr-TR" sz="2000" dirty="0" err="1" smtClean="0">
                <a:solidFill>
                  <a:schemeClr val="tx1"/>
                </a:solidFill>
              </a:rPr>
              <a:t>Interviews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357714" y="3861048"/>
            <a:ext cx="1728192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>
                <a:solidFill>
                  <a:schemeClr val="tx1"/>
                </a:solidFill>
              </a:rPr>
              <a:t>Focus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Groups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453114" y="5589240"/>
            <a:ext cx="1728192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>
                <a:solidFill>
                  <a:schemeClr val="tx1"/>
                </a:solidFill>
              </a:rPr>
              <a:t>Association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Techniques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7308304" y="5585834"/>
            <a:ext cx="1728192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>
                <a:solidFill>
                  <a:schemeClr val="tx1"/>
                </a:solidFill>
              </a:rPr>
              <a:t>Expressive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Techniques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5364088" y="5587537"/>
            <a:ext cx="1728192" cy="6771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900" dirty="0" smtClean="0">
                <a:solidFill>
                  <a:schemeClr val="tx1"/>
                </a:solidFill>
              </a:rPr>
              <a:t>Construction </a:t>
            </a:r>
            <a:r>
              <a:rPr lang="tr-TR" sz="1900" dirty="0" err="1" smtClean="0">
                <a:solidFill>
                  <a:schemeClr val="tx1"/>
                </a:solidFill>
              </a:rPr>
              <a:t>Techniques</a:t>
            </a:r>
            <a:endParaRPr lang="tr-TR" sz="1900" dirty="0">
              <a:solidFill>
                <a:schemeClr val="tx1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3402979" y="5589240"/>
            <a:ext cx="1728192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>
                <a:solidFill>
                  <a:schemeClr val="tx1"/>
                </a:solidFill>
              </a:rPr>
              <a:t>Completion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Techniques</a:t>
            </a:r>
            <a:endParaRPr lang="tr-TR" sz="2000" dirty="0">
              <a:solidFill>
                <a:schemeClr val="tx1"/>
              </a:solidFill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2145779" y="1700808"/>
            <a:ext cx="465441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1187624" y="3501008"/>
            <a:ext cx="18757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Düz Bağlayıcı 18"/>
          <p:cNvCxnSpPr/>
          <p:nvPr/>
        </p:nvCxnSpPr>
        <p:spPr>
          <a:xfrm>
            <a:off x="2298179" y="5157192"/>
            <a:ext cx="588543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Düz Ok Bağlayıcısı 24"/>
          <p:cNvCxnSpPr>
            <a:endCxn id="7" idx="0"/>
          </p:cNvCxnSpPr>
          <p:nvPr/>
        </p:nvCxnSpPr>
        <p:spPr>
          <a:xfrm>
            <a:off x="2145779" y="1700808"/>
            <a:ext cx="0" cy="391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Düz Ok Bağlayıcısı 26"/>
          <p:cNvCxnSpPr/>
          <p:nvPr/>
        </p:nvCxnSpPr>
        <p:spPr>
          <a:xfrm>
            <a:off x="2145779" y="2492896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Düz Ok Bağlayıcısı 27"/>
          <p:cNvCxnSpPr/>
          <p:nvPr/>
        </p:nvCxnSpPr>
        <p:spPr>
          <a:xfrm>
            <a:off x="3087825" y="3501008"/>
            <a:ext cx="0" cy="391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Düz Ok Bağlayıcısı 28"/>
          <p:cNvCxnSpPr/>
          <p:nvPr/>
        </p:nvCxnSpPr>
        <p:spPr>
          <a:xfrm>
            <a:off x="1184344" y="3541078"/>
            <a:ext cx="0" cy="391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Düz Ok Bağlayıcısı 29"/>
          <p:cNvCxnSpPr/>
          <p:nvPr/>
        </p:nvCxnSpPr>
        <p:spPr>
          <a:xfrm>
            <a:off x="6800194" y="4640942"/>
            <a:ext cx="0" cy="516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Düz Ok Bağlayıcısı 30"/>
          <p:cNvCxnSpPr/>
          <p:nvPr/>
        </p:nvCxnSpPr>
        <p:spPr>
          <a:xfrm>
            <a:off x="8172400" y="5210059"/>
            <a:ext cx="0" cy="391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Düz Ok Bağlayıcısı 31"/>
          <p:cNvCxnSpPr/>
          <p:nvPr/>
        </p:nvCxnSpPr>
        <p:spPr>
          <a:xfrm>
            <a:off x="6198799" y="5210059"/>
            <a:ext cx="0" cy="391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Düz Ok Bağlayıcısı 32"/>
          <p:cNvCxnSpPr/>
          <p:nvPr/>
        </p:nvCxnSpPr>
        <p:spPr>
          <a:xfrm>
            <a:off x="4237690" y="5169771"/>
            <a:ext cx="0" cy="391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Düz Ok Bağlayıcısı 33"/>
          <p:cNvCxnSpPr/>
          <p:nvPr/>
        </p:nvCxnSpPr>
        <p:spPr>
          <a:xfrm>
            <a:off x="2298179" y="5157192"/>
            <a:ext cx="0" cy="391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Düz Ok Bağlayıcısı 36"/>
          <p:cNvCxnSpPr/>
          <p:nvPr/>
        </p:nvCxnSpPr>
        <p:spPr>
          <a:xfrm>
            <a:off x="6800194" y="2532966"/>
            <a:ext cx="0" cy="14000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Düz Ok Bağlayıcısı 38"/>
          <p:cNvCxnSpPr/>
          <p:nvPr/>
        </p:nvCxnSpPr>
        <p:spPr>
          <a:xfrm>
            <a:off x="6826228" y="1727241"/>
            <a:ext cx="0" cy="391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Düz Bağlayıcı 41"/>
          <p:cNvCxnSpPr>
            <a:stCxn id="2" idx="2"/>
          </p:cNvCxnSpPr>
          <p:nvPr/>
        </p:nvCxnSpPr>
        <p:spPr>
          <a:xfrm>
            <a:off x="4509236" y="1035776"/>
            <a:ext cx="0" cy="665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Düz Ok Bağlayıcısı 45"/>
          <p:cNvCxnSpPr/>
          <p:nvPr/>
        </p:nvCxnSpPr>
        <p:spPr>
          <a:xfrm>
            <a:off x="5819791" y="3052991"/>
            <a:ext cx="409506" cy="8960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9" name="Düz Ok Bağlayıcısı 48"/>
          <p:cNvCxnSpPr/>
          <p:nvPr/>
        </p:nvCxnSpPr>
        <p:spPr>
          <a:xfrm>
            <a:off x="3326524" y="4653136"/>
            <a:ext cx="409506" cy="8960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8639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322763" y="1151726"/>
            <a:ext cx="6013185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r-TR" sz="2800" b="1" dirty="0" err="1" smtClean="0">
                <a:solidFill>
                  <a:srgbClr val="FF0000"/>
                </a:solidFill>
              </a:rPr>
              <a:t>Compilation</a:t>
            </a:r>
            <a:r>
              <a:rPr lang="tr-TR" sz="28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smtClean="0">
                <a:solidFill>
                  <a:schemeClr val="tx1"/>
                </a:solidFill>
              </a:rPr>
              <a:t>(derleme) </a:t>
            </a:r>
            <a:r>
              <a:rPr lang="tr-TR" sz="2800" b="1" dirty="0" err="1" smtClean="0">
                <a:solidFill>
                  <a:srgbClr val="FF0000"/>
                </a:solidFill>
              </a:rPr>
              <a:t>techniques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39552" y="2867452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/>
              <a:t>R</a:t>
            </a:r>
            <a:r>
              <a:rPr lang="en-US" sz="2400" dirty="0" err="1" smtClean="0"/>
              <a:t>espondents</a:t>
            </a:r>
            <a:r>
              <a:rPr lang="en-US" sz="2400" dirty="0" smtClean="0"/>
              <a:t> </a:t>
            </a:r>
            <a:r>
              <a:rPr lang="en-US" sz="2400" dirty="0"/>
              <a:t>are asked to complete an incomplete </a:t>
            </a:r>
            <a:r>
              <a:rPr lang="en-US" sz="2400" dirty="0" smtClean="0"/>
              <a:t>stimulus</a:t>
            </a:r>
            <a:r>
              <a:rPr lang="tr-TR" sz="2400" dirty="0" smtClean="0"/>
              <a:t> </a:t>
            </a:r>
            <a:r>
              <a:rPr lang="en-US" sz="2400" dirty="0" smtClean="0"/>
              <a:t>situation</a:t>
            </a:r>
            <a:r>
              <a:rPr lang="en-US" sz="2400" dirty="0"/>
              <a:t>. Common completion techniques in </a:t>
            </a:r>
            <a:r>
              <a:rPr lang="tr-TR" sz="2400" dirty="0" err="1" smtClean="0"/>
              <a:t>business</a:t>
            </a:r>
            <a:r>
              <a:rPr lang="tr-TR" sz="2400" dirty="0" smtClean="0"/>
              <a:t> </a:t>
            </a:r>
            <a:r>
              <a:rPr lang="en-US" sz="2400" dirty="0" smtClean="0"/>
              <a:t>research </a:t>
            </a:r>
            <a:r>
              <a:rPr lang="en-US" sz="2400" dirty="0"/>
              <a:t>are </a:t>
            </a:r>
            <a:r>
              <a:rPr lang="en-US" sz="2400" b="1" dirty="0">
                <a:solidFill>
                  <a:srgbClr val="FFFF00"/>
                </a:solidFill>
              </a:rPr>
              <a:t>sentence </a:t>
            </a:r>
            <a:r>
              <a:rPr lang="en-US" sz="2400" b="1" dirty="0" smtClean="0">
                <a:solidFill>
                  <a:srgbClr val="FFFF00"/>
                </a:solidFill>
              </a:rPr>
              <a:t>completion</a:t>
            </a:r>
            <a:r>
              <a:rPr lang="tr-TR" sz="2400" b="1" dirty="0" smtClean="0">
                <a:solidFill>
                  <a:srgbClr val="FFFF00"/>
                </a:solidFill>
              </a:rPr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b="1" dirty="0" err="1">
                <a:solidFill>
                  <a:srgbClr val="7030A0"/>
                </a:solidFill>
              </a:rPr>
              <a:t>story</a:t>
            </a:r>
            <a:r>
              <a:rPr lang="tr-TR" sz="2400" b="1" dirty="0">
                <a:solidFill>
                  <a:srgbClr val="7030A0"/>
                </a:solidFill>
              </a:rPr>
              <a:t> </a:t>
            </a:r>
            <a:r>
              <a:rPr lang="tr-TR" sz="2400" b="1" dirty="0" err="1">
                <a:solidFill>
                  <a:srgbClr val="7030A0"/>
                </a:solidFill>
              </a:rPr>
              <a:t>completion</a:t>
            </a:r>
            <a:r>
              <a:rPr lang="tr-T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07504" y="692696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Our political relation with neighbor countries should be</a:t>
            </a:r>
          </a:p>
          <a:p>
            <a:endParaRPr lang="tr-TR" dirty="0" smtClean="0"/>
          </a:p>
          <a:p>
            <a:r>
              <a:rPr lang="en-US" dirty="0" smtClean="0"/>
              <a:t>…………………………………………………………………………………………..</a:t>
            </a:r>
            <a:endParaRPr lang="en-US" dirty="0"/>
          </a:p>
        </p:txBody>
      </p:sp>
      <p:sp>
        <p:nvSpPr>
          <p:cNvPr id="3" name="Metin kutusu 2"/>
          <p:cNvSpPr txBox="1"/>
          <p:nvPr/>
        </p:nvSpPr>
        <p:spPr>
          <a:xfrm>
            <a:off x="35496" y="2276872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2. In my opinion the future of Middle east will be,</a:t>
            </a:r>
          </a:p>
          <a:p>
            <a:endParaRPr lang="tr-TR" dirty="0"/>
          </a:p>
          <a:p>
            <a:r>
              <a:rPr lang="tr-TR" dirty="0" smtClean="0"/>
              <a:t>………………………………………………………………………..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28956" y="4077072"/>
            <a:ext cx="86905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3. Can be said that he economical policy of Turkish government is</a:t>
            </a:r>
          </a:p>
          <a:p>
            <a:endParaRPr lang="tr-TR" dirty="0"/>
          </a:p>
          <a:p>
            <a:r>
              <a:rPr lang="tr-TR" dirty="0" smtClean="0"/>
              <a:t>………………………………………………………………………………………………………….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2132856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In </a:t>
            </a:r>
            <a:r>
              <a:rPr lang="en-US" sz="2800" b="1" dirty="0"/>
              <a:t>story completion</a:t>
            </a:r>
            <a:r>
              <a:rPr lang="en-US" sz="2800" dirty="0"/>
              <a:t>, respondents are given part of a story, enough to direct </a:t>
            </a:r>
            <a:r>
              <a:rPr lang="en-US" sz="2800" dirty="0" smtClean="0"/>
              <a:t>attention to </a:t>
            </a:r>
            <a:r>
              <a:rPr lang="en-US" sz="2800" dirty="0"/>
              <a:t>a particular topic but not to hint at the ending.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They </a:t>
            </a:r>
            <a:r>
              <a:rPr lang="en-US" sz="2800" dirty="0"/>
              <a:t>are required to give </a:t>
            </a:r>
            <a:r>
              <a:rPr lang="en-US" sz="2800" dirty="0" smtClean="0"/>
              <a:t>the conclusion </a:t>
            </a:r>
            <a:r>
              <a:rPr lang="en-US" sz="2800" dirty="0"/>
              <a:t>in their own words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267744" y="681833"/>
            <a:ext cx="4482984" cy="3539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700" b="1" dirty="0" err="1" smtClean="0">
                <a:solidFill>
                  <a:schemeClr val="tx1"/>
                </a:solidFill>
              </a:rPr>
              <a:t>Qualitative</a:t>
            </a:r>
            <a:r>
              <a:rPr lang="tr-TR" sz="1700" b="1" dirty="0">
                <a:solidFill>
                  <a:schemeClr val="tx1"/>
                </a:solidFill>
              </a:rPr>
              <a:t> </a:t>
            </a:r>
            <a:r>
              <a:rPr lang="tr-TR" sz="1700" b="1" dirty="0" err="1" smtClean="0">
                <a:solidFill>
                  <a:schemeClr val="tx1"/>
                </a:solidFill>
              </a:rPr>
              <a:t>Research</a:t>
            </a:r>
            <a:r>
              <a:rPr lang="tr-TR" sz="1700" b="1" dirty="0" smtClean="0">
                <a:solidFill>
                  <a:schemeClr val="tx1"/>
                </a:solidFill>
              </a:rPr>
              <a:t> </a:t>
            </a:r>
            <a:r>
              <a:rPr lang="tr-TR" sz="1700" b="1" dirty="0" err="1" smtClean="0">
                <a:solidFill>
                  <a:schemeClr val="tx1"/>
                </a:solidFill>
              </a:rPr>
              <a:t>Proccedures</a:t>
            </a:r>
            <a:endParaRPr lang="tr-TR" sz="1700" b="1" dirty="0">
              <a:solidFill>
                <a:schemeClr val="tx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5936098" y="2092786"/>
            <a:ext cx="1728192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>
                <a:solidFill>
                  <a:schemeClr val="tx1"/>
                </a:solidFill>
              </a:rPr>
              <a:t>Indirect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868144" y="3933056"/>
            <a:ext cx="1728192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>
                <a:solidFill>
                  <a:schemeClr val="tx1"/>
                </a:solidFill>
              </a:rPr>
              <a:t>Projective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Techniques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281683" y="2092786"/>
            <a:ext cx="1728192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tx1"/>
                </a:solidFill>
              </a:rPr>
              <a:t>Direct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2225405" y="3861048"/>
            <a:ext cx="1728192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tx1"/>
                </a:solidFill>
              </a:rPr>
              <a:t>Depth </a:t>
            </a:r>
            <a:r>
              <a:rPr lang="tr-TR" sz="2000" dirty="0" err="1" smtClean="0">
                <a:solidFill>
                  <a:schemeClr val="tx1"/>
                </a:solidFill>
              </a:rPr>
              <a:t>Interviews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357714" y="3861048"/>
            <a:ext cx="1728192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>
                <a:solidFill>
                  <a:schemeClr val="tx1"/>
                </a:solidFill>
              </a:rPr>
              <a:t>Focus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Groups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453114" y="5589240"/>
            <a:ext cx="1728192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>
                <a:solidFill>
                  <a:schemeClr val="tx1"/>
                </a:solidFill>
              </a:rPr>
              <a:t>Association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Techniques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7308304" y="5585834"/>
            <a:ext cx="1728192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>
                <a:solidFill>
                  <a:schemeClr val="tx1"/>
                </a:solidFill>
              </a:rPr>
              <a:t>Expressive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Techniques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5364088" y="5587537"/>
            <a:ext cx="1728192" cy="6771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900" dirty="0" smtClean="0">
                <a:solidFill>
                  <a:schemeClr val="tx1"/>
                </a:solidFill>
              </a:rPr>
              <a:t>Construction </a:t>
            </a:r>
            <a:r>
              <a:rPr lang="tr-TR" sz="1900" dirty="0" err="1" smtClean="0">
                <a:solidFill>
                  <a:schemeClr val="tx1"/>
                </a:solidFill>
              </a:rPr>
              <a:t>Techniques</a:t>
            </a:r>
            <a:endParaRPr lang="tr-TR" sz="1900" dirty="0">
              <a:solidFill>
                <a:schemeClr val="tx1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3402979" y="5589240"/>
            <a:ext cx="1728192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>
                <a:solidFill>
                  <a:schemeClr val="tx1"/>
                </a:solidFill>
              </a:rPr>
              <a:t>Completion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Techniques</a:t>
            </a:r>
            <a:endParaRPr lang="tr-TR" sz="2000" dirty="0">
              <a:solidFill>
                <a:schemeClr val="tx1"/>
              </a:solidFill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2145779" y="1700808"/>
            <a:ext cx="465441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1187624" y="3501008"/>
            <a:ext cx="18757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Düz Bağlayıcı 18"/>
          <p:cNvCxnSpPr/>
          <p:nvPr/>
        </p:nvCxnSpPr>
        <p:spPr>
          <a:xfrm>
            <a:off x="2298179" y="5157192"/>
            <a:ext cx="588543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Düz Ok Bağlayıcısı 24"/>
          <p:cNvCxnSpPr>
            <a:endCxn id="7" idx="0"/>
          </p:cNvCxnSpPr>
          <p:nvPr/>
        </p:nvCxnSpPr>
        <p:spPr>
          <a:xfrm>
            <a:off x="2145779" y="1700808"/>
            <a:ext cx="0" cy="391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Düz Ok Bağlayıcısı 26"/>
          <p:cNvCxnSpPr/>
          <p:nvPr/>
        </p:nvCxnSpPr>
        <p:spPr>
          <a:xfrm>
            <a:off x="2145779" y="2492896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Düz Ok Bağlayıcısı 27"/>
          <p:cNvCxnSpPr/>
          <p:nvPr/>
        </p:nvCxnSpPr>
        <p:spPr>
          <a:xfrm>
            <a:off x="3087825" y="3501008"/>
            <a:ext cx="0" cy="391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Düz Ok Bağlayıcısı 28"/>
          <p:cNvCxnSpPr/>
          <p:nvPr/>
        </p:nvCxnSpPr>
        <p:spPr>
          <a:xfrm>
            <a:off x="1184344" y="3541078"/>
            <a:ext cx="0" cy="391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Düz Ok Bağlayıcısı 29"/>
          <p:cNvCxnSpPr/>
          <p:nvPr/>
        </p:nvCxnSpPr>
        <p:spPr>
          <a:xfrm>
            <a:off x="6800194" y="4640942"/>
            <a:ext cx="0" cy="516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Düz Ok Bağlayıcısı 30"/>
          <p:cNvCxnSpPr/>
          <p:nvPr/>
        </p:nvCxnSpPr>
        <p:spPr>
          <a:xfrm>
            <a:off x="8172400" y="5210059"/>
            <a:ext cx="0" cy="391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Düz Ok Bağlayıcısı 31"/>
          <p:cNvCxnSpPr/>
          <p:nvPr/>
        </p:nvCxnSpPr>
        <p:spPr>
          <a:xfrm>
            <a:off x="6198799" y="5210059"/>
            <a:ext cx="0" cy="391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Düz Ok Bağlayıcısı 32"/>
          <p:cNvCxnSpPr/>
          <p:nvPr/>
        </p:nvCxnSpPr>
        <p:spPr>
          <a:xfrm>
            <a:off x="4237690" y="5169771"/>
            <a:ext cx="0" cy="391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Düz Ok Bağlayıcısı 33"/>
          <p:cNvCxnSpPr/>
          <p:nvPr/>
        </p:nvCxnSpPr>
        <p:spPr>
          <a:xfrm>
            <a:off x="2298179" y="5157192"/>
            <a:ext cx="0" cy="391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Düz Ok Bağlayıcısı 36"/>
          <p:cNvCxnSpPr/>
          <p:nvPr/>
        </p:nvCxnSpPr>
        <p:spPr>
          <a:xfrm>
            <a:off x="6800194" y="2532966"/>
            <a:ext cx="0" cy="14000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Düz Ok Bağlayıcısı 38"/>
          <p:cNvCxnSpPr/>
          <p:nvPr/>
        </p:nvCxnSpPr>
        <p:spPr>
          <a:xfrm>
            <a:off x="6826228" y="1727241"/>
            <a:ext cx="0" cy="391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Düz Bağlayıcı 41"/>
          <p:cNvCxnSpPr>
            <a:stCxn id="2" idx="2"/>
          </p:cNvCxnSpPr>
          <p:nvPr/>
        </p:nvCxnSpPr>
        <p:spPr>
          <a:xfrm>
            <a:off x="4509236" y="1035776"/>
            <a:ext cx="0" cy="665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Düz Ok Bağlayıcısı 45"/>
          <p:cNvCxnSpPr/>
          <p:nvPr/>
        </p:nvCxnSpPr>
        <p:spPr>
          <a:xfrm>
            <a:off x="5884609" y="3020739"/>
            <a:ext cx="409506" cy="8960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9" name="Düz Ok Bağlayıcısı 48"/>
          <p:cNvCxnSpPr/>
          <p:nvPr/>
        </p:nvCxnSpPr>
        <p:spPr>
          <a:xfrm>
            <a:off x="5240897" y="4710905"/>
            <a:ext cx="409506" cy="8960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8639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322763" y="1151726"/>
            <a:ext cx="5094664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Construction</a:t>
            </a:r>
            <a:r>
              <a:rPr lang="tr-TR" sz="2800" b="1" dirty="0" smtClean="0">
                <a:solidFill>
                  <a:srgbClr val="FF0000"/>
                </a:solidFill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</a:rPr>
              <a:t>techniques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39552" y="2132856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In </a:t>
            </a:r>
            <a:r>
              <a:rPr lang="en-US" sz="2400" dirty="0"/>
              <a:t>a construction technique, the researcher provides less </a:t>
            </a:r>
            <a:r>
              <a:rPr lang="en-US" sz="2400" dirty="0" smtClean="0"/>
              <a:t>initial structure </a:t>
            </a:r>
            <a:r>
              <a:rPr lang="en-US" sz="2400" dirty="0"/>
              <a:t>to the respondents than in a completion technique. The </a:t>
            </a:r>
            <a:r>
              <a:rPr lang="en-US" sz="2400" dirty="0" smtClean="0"/>
              <a:t>two main construction </a:t>
            </a:r>
            <a:r>
              <a:rPr lang="tr-TR" sz="2400" dirty="0" err="1" smtClean="0"/>
              <a:t>techniques</a:t>
            </a:r>
            <a:r>
              <a:rPr lang="tr-TR" sz="2400" dirty="0" smtClean="0"/>
              <a:t> </a:t>
            </a:r>
            <a:r>
              <a:rPr lang="tr-TR" sz="2400" dirty="0" err="1"/>
              <a:t>are</a:t>
            </a:r>
            <a:r>
              <a:rPr lang="tr-TR" sz="2400" dirty="0"/>
              <a:t> </a:t>
            </a:r>
            <a:r>
              <a:rPr lang="tr-TR" sz="2400" b="1" dirty="0" err="1">
                <a:solidFill>
                  <a:srgbClr val="7030A0"/>
                </a:solidFill>
              </a:rPr>
              <a:t>picture</a:t>
            </a:r>
            <a:r>
              <a:rPr lang="tr-TR" sz="2400" b="1" dirty="0">
                <a:solidFill>
                  <a:srgbClr val="7030A0"/>
                </a:solidFill>
              </a:rPr>
              <a:t> </a:t>
            </a:r>
            <a:r>
              <a:rPr lang="tr-TR" sz="2400" b="1" dirty="0" err="1">
                <a:solidFill>
                  <a:srgbClr val="7030A0"/>
                </a:solidFill>
              </a:rPr>
              <a:t>response</a:t>
            </a:r>
            <a:r>
              <a:rPr lang="tr-TR" sz="2400" b="1" dirty="0">
                <a:solidFill>
                  <a:srgbClr val="7030A0"/>
                </a:solidFill>
              </a:rPr>
              <a:t> </a:t>
            </a:r>
            <a:r>
              <a:rPr lang="tr-TR" sz="2400" b="1" dirty="0" err="1">
                <a:solidFill>
                  <a:srgbClr val="7030A0"/>
                </a:solidFill>
              </a:rPr>
              <a:t>techniques</a:t>
            </a:r>
            <a:r>
              <a:rPr lang="tr-TR" sz="2400" b="1" dirty="0">
                <a:solidFill>
                  <a:srgbClr val="7030A0"/>
                </a:solidFill>
              </a:rPr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b="1" dirty="0" err="1">
                <a:solidFill>
                  <a:srgbClr val="FFFF00"/>
                </a:solidFill>
              </a:rPr>
              <a:t>cartoon</a:t>
            </a:r>
            <a:r>
              <a:rPr lang="tr-TR" sz="2400" b="1" dirty="0">
                <a:solidFill>
                  <a:srgbClr val="FFFF00"/>
                </a:solidFill>
              </a:rPr>
              <a:t> </a:t>
            </a:r>
            <a:r>
              <a:rPr lang="tr-TR" sz="2400" b="1" dirty="0" err="1">
                <a:solidFill>
                  <a:srgbClr val="FFFF00"/>
                </a:solidFill>
              </a:rPr>
              <a:t>tests</a:t>
            </a:r>
            <a:r>
              <a:rPr lang="tr-T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08437" y="1299532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b="1" dirty="0" err="1">
                <a:solidFill>
                  <a:srgbClr val="7030A0"/>
                </a:solidFill>
              </a:rPr>
              <a:t>picture</a:t>
            </a:r>
            <a:r>
              <a:rPr lang="tr-TR" sz="2400" b="1" dirty="0">
                <a:solidFill>
                  <a:srgbClr val="7030A0"/>
                </a:solidFill>
              </a:rPr>
              <a:t> </a:t>
            </a:r>
            <a:r>
              <a:rPr lang="tr-TR" sz="2400" b="1" dirty="0" err="1">
                <a:solidFill>
                  <a:srgbClr val="7030A0"/>
                </a:solidFill>
              </a:rPr>
              <a:t>response</a:t>
            </a:r>
            <a:r>
              <a:rPr lang="tr-TR" sz="2400" b="1" dirty="0">
                <a:solidFill>
                  <a:srgbClr val="7030A0"/>
                </a:solidFill>
              </a:rPr>
              <a:t> 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just"/>
            <a:r>
              <a:rPr lang="en-US" sz="2400" dirty="0" smtClean="0"/>
              <a:t>Consists </a:t>
            </a:r>
            <a:r>
              <a:rPr lang="en-US" sz="2400" dirty="0"/>
              <a:t>of a series of pictures of ordinary as well as </a:t>
            </a:r>
            <a:r>
              <a:rPr lang="en-US" sz="2400" dirty="0" smtClean="0"/>
              <a:t>unusual events</a:t>
            </a:r>
            <a:r>
              <a:rPr lang="en-US" sz="2400" dirty="0"/>
              <a:t>. In some of these pictures, the persons or objects are </a:t>
            </a:r>
            <a:r>
              <a:rPr lang="en-US" sz="2400" dirty="0" smtClean="0"/>
              <a:t>clearly </a:t>
            </a:r>
            <a:r>
              <a:rPr lang="tr-TR" sz="2400" dirty="0" smtClean="0"/>
              <a:t>definede</a:t>
            </a:r>
            <a:r>
              <a:rPr lang="en-US" sz="2400" dirty="0" smtClean="0"/>
              <a:t>, </a:t>
            </a:r>
            <a:r>
              <a:rPr lang="en-US" sz="2400" dirty="0"/>
              <a:t>while </a:t>
            </a:r>
            <a:r>
              <a:rPr lang="en-US" sz="2400" dirty="0" smtClean="0"/>
              <a:t>in others </a:t>
            </a:r>
            <a:r>
              <a:rPr lang="en-US" sz="2400" dirty="0"/>
              <a:t>they are relatively </a:t>
            </a:r>
            <a:r>
              <a:rPr lang="en-US" sz="2400" dirty="0" smtClean="0"/>
              <a:t>vague</a:t>
            </a:r>
            <a:r>
              <a:rPr lang="tr-TR" sz="1100" b="1" dirty="0" smtClean="0"/>
              <a:t>(</a:t>
            </a:r>
            <a:r>
              <a:rPr lang="tr-TR" sz="1400" b="1" dirty="0" smtClean="0">
                <a:solidFill>
                  <a:srgbClr val="FF6600"/>
                </a:solidFill>
              </a:rPr>
              <a:t>müphem</a:t>
            </a:r>
            <a:r>
              <a:rPr lang="tr-TR" sz="1100" b="1" dirty="0" smtClean="0"/>
              <a:t>)</a:t>
            </a:r>
            <a:r>
              <a:rPr lang="en-US" sz="2400" dirty="0" smtClean="0"/>
              <a:t>. 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The </a:t>
            </a:r>
            <a:r>
              <a:rPr lang="en-US" sz="2400" dirty="0"/>
              <a:t>respondent is asked to tell stories about these </a:t>
            </a:r>
            <a:r>
              <a:rPr lang="en-US" sz="2400" dirty="0" smtClean="0"/>
              <a:t>pictures. The </a:t>
            </a:r>
            <a:r>
              <a:rPr lang="en-US" sz="2400" dirty="0"/>
              <a:t>respondent’s interpretation of the pictures gives indications of </a:t>
            </a:r>
            <a:r>
              <a:rPr lang="en-US" sz="2400" dirty="0" smtClean="0"/>
              <a:t>that </a:t>
            </a:r>
            <a:r>
              <a:rPr lang="tr-TR" sz="2400" dirty="0" err="1" smtClean="0"/>
              <a:t>individual’s</a:t>
            </a:r>
            <a:r>
              <a:rPr lang="tr-TR" sz="2400" dirty="0" smtClean="0"/>
              <a:t> </a:t>
            </a:r>
            <a:r>
              <a:rPr lang="tr-TR" sz="2400" dirty="0" err="1"/>
              <a:t>personality</a:t>
            </a:r>
            <a:r>
              <a:rPr lang="tr-T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3" name="Nesn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187613"/>
              </p:ext>
            </p:extLst>
          </p:nvPr>
        </p:nvGraphicFramePr>
        <p:xfrm>
          <a:off x="1691680" y="548680"/>
          <a:ext cx="5976664" cy="5712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Picture" r:id="rId4" imgW="3168720" imgH="2806560" progId="Word.Picture.8">
                  <p:embed/>
                </p:oleObj>
              </mc:Choice>
              <mc:Fallback>
                <p:oleObj name="Picture" r:id="rId4" imgW="3168720" imgH="280656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l="20747" t="-829" r="337" b="9967"/>
                      <a:stretch>
                        <a:fillRect/>
                      </a:stretch>
                    </p:blipFill>
                    <p:spPr bwMode="auto">
                      <a:xfrm>
                        <a:off x="1691680" y="548680"/>
                        <a:ext cx="5976664" cy="57122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980728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A </a:t>
            </a:r>
            <a:r>
              <a:rPr lang="en-US" sz="2800" b="1" dirty="0"/>
              <a:t>focus group interview </a:t>
            </a:r>
            <a:r>
              <a:rPr lang="en-US" sz="2800" dirty="0"/>
              <a:t>is an unstructured, free-flowing </a:t>
            </a:r>
            <a:r>
              <a:rPr lang="en-US" sz="2800" dirty="0" smtClean="0"/>
              <a:t>interview</a:t>
            </a:r>
            <a:r>
              <a:rPr lang="tr-TR" sz="2800" dirty="0" smtClean="0"/>
              <a:t> </a:t>
            </a:r>
            <a:r>
              <a:rPr lang="en-US" sz="2800" dirty="0" smtClean="0"/>
              <a:t>with </a:t>
            </a:r>
            <a:r>
              <a:rPr lang="en-US" sz="2800" dirty="0"/>
              <a:t>a small group </a:t>
            </a:r>
            <a:r>
              <a:rPr lang="en-US" sz="2800" dirty="0" smtClean="0"/>
              <a:t>of</a:t>
            </a:r>
            <a:r>
              <a:rPr lang="tr-TR" sz="2800" dirty="0" smtClean="0"/>
              <a:t> </a:t>
            </a:r>
            <a:r>
              <a:rPr lang="en-US" sz="2800" dirty="0" smtClean="0"/>
              <a:t>people</a:t>
            </a:r>
            <a:r>
              <a:rPr lang="en-US" sz="2800" dirty="0"/>
              <a:t>, usually between six and ten. Focus </a:t>
            </a:r>
            <a:r>
              <a:rPr lang="en-US" sz="2800" dirty="0" smtClean="0"/>
              <a:t>groups</a:t>
            </a:r>
            <a:r>
              <a:rPr lang="tr-TR" sz="2800" dirty="0" smtClean="0"/>
              <a:t> </a:t>
            </a:r>
            <a:r>
              <a:rPr lang="en-US" sz="2800" dirty="0" smtClean="0"/>
              <a:t>are </a:t>
            </a:r>
            <a:r>
              <a:rPr lang="en-US" sz="2800" dirty="0"/>
              <a:t>led by a trained moderator who follows </a:t>
            </a:r>
            <a:r>
              <a:rPr lang="en-US" sz="2800" dirty="0" smtClean="0"/>
              <a:t>a</a:t>
            </a:r>
            <a:r>
              <a:rPr lang="tr-TR" sz="2800" dirty="0" smtClean="0"/>
              <a:t> </a:t>
            </a:r>
            <a:r>
              <a:rPr lang="en-US" sz="2800" dirty="0" smtClean="0"/>
              <a:t>flexible </a:t>
            </a:r>
            <a:r>
              <a:rPr lang="en-US" sz="2800" dirty="0"/>
              <a:t>format </a:t>
            </a:r>
            <a:r>
              <a:rPr lang="en-US" sz="2800" dirty="0" smtClean="0"/>
              <a:t>encouraging</a:t>
            </a:r>
            <a:r>
              <a:rPr lang="tr-TR" sz="2800" dirty="0" smtClean="0"/>
              <a:t> </a:t>
            </a:r>
            <a:r>
              <a:rPr lang="en-US" sz="2800" dirty="0" smtClean="0"/>
              <a:t>dialogue </a:t>
            </a:r>
            <a:r>
              <a:rPr lang="en-US" sz="2800" dirty="0"/>
              <a:t>among respondents. </a:t>
            </a:r>
            <a:endParaRPr lang="tr-TR" sz="2800" dirty="0" smtClean="0"/>
          </a:p>
          <a:p>
            <a:pPr algn="just"/>
            <a:endParaRPr lang="tr-TR" sz="2800" dirty="0"/>
          </a:p>
          <a:p>
            <a:pPr algn="just"/>
            <a:r>
              <a:rPr lang="en-US" sz="2800" dirty="0" smtClean="0"/>
              <a:t>Common </a:t>
            </a:r>
            <a:r>
              <a:rPr lang="en-US" sz="2800" dirty="0"/>
              <a:t>focus group topics </a:t>
            </a:r>
            <a:r>
              <a:rPr lang="en-US" sz="2800" dirty="0" smtClean="0"/>
              <a:t>include political issues, international problems.</a:t>
            </a:r>
            <a:r>
              <a:rPr lang="tr-TR" sz="2800" dirty="0" smtClean="0"/>
              <a:t>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267744" y="681833"/>
            <a:ext cx="4482984" cy="3539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700" b="1" dirty="0" err="1" smtClean="0">
                <a:solidFill>
                  <a:schemeClr val="tx1"/>
                </a:solidFill>
              </a:rPr>
              <a:t>Qualitative</a:t>
            </a:r>
            <a:r>
              <a:rPr lang="tr-TR" sz="1700" b="1" dirty="0">
                <a:solidFill>
                  <a:schemeClr val="tx1"/>
                </a:solidFill>
              </a:rPr>
              <a:t> </a:t>
            </a:r>
            <a:r>
              <a:rPr lang="tr-TR" sz="1700" b="1" dirty="0" err="1" smtClean="0">
                <a:solidFill>
                  <a:schemeClr val="tx1"/>
                </a:solidFill>
              </a:rPr>
              <a:t>Research</a:t>
            </a:r>
            <a:r>
              <a:rPr lang="tr-TR" sz="1700" b="1" dirty="0" smtClean="0">
                <a:solidFill>
                  <a:schemeClr val="tx1"/>
                </a:solidFill>
              </a:rPr>
              <a:t> </a:t>
            </a:r>
            <a:r>
              <a:rPr lang="tr-TR" sz="1700" b="1" dirty="0" err="1" smtClean="0">
                <a:solidFill>
                  <a:schemeClr val="tx1"/>
                </a:solidFill>
              </a:rPr>
              <a:t>Proccedures</a:t>
            </a:r>
            <a:endParaRPr lang="tr-TR" sz="1700" b="1" dirty="0">
              <a:solidFill>
                <a:schemeClr val="tx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5936098" y="2092786"/>
            <a:ext cx="1728192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>
                <a:solidFill>
                  <a:schemeClr val="tx1"/>
                </a:solidFill>
              </a:rPr>
              <a:t>Indirect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868144" y="3933056"/>
            <a:ext cx="1728192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>
                <a:solidFill>
                  <a:schemeClr val="tx1"/>
                </a:solidFill>
              </a:rPr>
              <a:t>Projective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Techniques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281683" y="2092786"/>
            <a:ext cx="1728192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tx1"/>
                </a:solidFill>
              </a:rPr>
              <a:t>Direct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2225405" y="3861048"/>
            <a:ext cx="1728192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tx1"/>
                </a:solidFill>
              </a:rPr>
              <a:t>Depth </a:t>
            </a:r>
            <a:r>
              <a:rPr lang="tr-TR" sz="2000" dirty="0" err="1" smtClean="0">
                <a:solidFill>
                  <a:schemeClr val="tx1"/>
                </a:solidFill>
              </a:rPr>
              <a:t>Interviews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357714" y="3861048"/>
            <a:ext cx="1728192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>
                <a:solidFill>
                  <a:schemeClr val="tx1"/>
                </a:solidFill>
              </a:rPr>
              <a:t>Focus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Groups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453114" y="5589240"/>
            <a:ext cx="1728192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>
                <a:solidFill>
                  <a:schemeClr val="tx1"/>
                </a:solidFill>
              </a:rPr>
              <a:t>Association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Techniques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7308304" y="5585834"/>
            <a:ext cx="1728192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>
                <a:solidFill>
                  <a:schemeClr val="tx1"/>
                </a:solidFill>
              </a:rPr>
              <a:t>Expressive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Techniques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5364088" y="5587537"/>
            <a:ext cx="1728192" cy="6771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900" dirty="0" smtClean="0">
                <a:solidFill>
                  <a:schemeClr val="tx1"/>
                </a:solidFill>
              </a:rPr>
              <a:t>Construction </a:t>
            </a:r>
            <a:r>
              <a:rPr lang="tr-TR" sz="1900" dirty="0" err="1" smtClean="0">
                <a:solidFill>
                  <a:schemeClr val="tx1"/>
                </a:solidFill>
              </a:rPr>
              <a:t>Techniques</a:t>
            </a:r>
            <a:endParaRPr lang="tr-TR" sz="1900" dirty="0">
              <a:solidFill>
                <a:schemeClr val="tx1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3402979" y="5589240"/>
            <a:ext cx="1728192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>
                <a:solidFill>
                  <a:schemeClr val="tx1"/>
                </a:solidFill>
              </a:rPr>
              <a:t>Completion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Techniques</a:t>
            </a:r>
            <a:endParaRPr lang="tr-TR" sz="2000" dirty="0">
              <a:solidFill>
                <a:schemeClr val="tx1"/>
              </a:solidFill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2145779" y="1700808"/>
            <a:ext cx="465441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1187624" y="3501008"/>
            <a:ext cx="18757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Düz Bağlayıcı 18"/>
          <p:cNvCxnSpPr/>
          <p:nvPr/>
        </p:nvCxnSpPr>
        <p:spPr>
          <a:xfrm>
            <a:off x="2298179" y="5157192"/>
            <a:ext cx="588543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Düz Ok Bağlayıcısı 24"/>
          <p:cNvCxnSpPr>
            <a:endCxn id="7" idx="0"/>
          </p:cNvCxnSpPr>
          <p:nvPr/>
        </p:nvCxnSpPr>
        <p:spPr>
          <a:xfrm>
            <a:off x="2145779" y="1700808"/>
            <a:ext cx="0" cy="391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Düz Ok Bağlayıcısı 26"/>
          <p:cNvCxnSpPr/>
          <p:nvPr/>
        </p:nvCxnSpPr>
        <p:spPr>
          <a:xfrm>
            <a:off x="2145779" y="2492896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Düz Ok Bağlayıcısı 27"/>
          <p:cNvCxnSpPr/>
          <p:nvPr/>
        </p:nvCxnSpPr>
        <p:spPr>
          <a:xfrm>
            <a:off x="3087825" y="3501008"/>
            <a:ext cx="0" cy="391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Düz Ok Bağlayıcısı 28"/>
          <p:cNvCxnSpPr/>
          <p:nvPr/>
        </p:nvCxnSpPr>
        <p:spPr>
          <a:xfrm>
            <a:off x="1184344" y="3541078"/>
            <a:ext cx="0" cy="391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Düz Ok Bağlayıcısı 29"/>
          <p:cNvCxnSpPr/>
          <p:nvPr/>
        </p:nvCxnSpPr>
        <p:spPr>
          <a:xfrm>
            <a:off x="6800194" y="4640942"/>
            <a:ext cx="0" cy="516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Düz Ok Bağlayıcısı 30"/>
          <p:cNvCxnSpPr/>
          <p:nvPr/>
        </p:nvCxnSpPr>
        <p:spPr>
          <a:xfrm>
            <a:off x="8172400" y="5210059"/>
            <a:ext cx="0" cy="391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Düz Ok Bağlayıcısı 31"/>
          <p:cNvCxnSpPr/>
          <p:nvPr/>
        </p:nvCxnSpPr>
        <p:spPr>
          <a:xfrm>
            <a:off x="6198799" y="5210059"/>
            <a:ext cx="0" cy="391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Düz Ok Bağlayıcısı 32"/>
          <p:cNvCxnSpPr/>
          <p:nvPr/>
        </p:nvCxnSpPr>
        <p:spPr>
          <a:xfrm>
            <a:off x="4237690" y="5169771"/>
            <a:ext cx="0" cy="391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Düz Ok Bağlayıcısı 33"/>
          <p:cNvCxnSpPr/>
          <p:nvPr/>
        </p:nvCxnSpPr>
        <p:spPr>
          <a:xfrm>
            <a:off x="2298179" y="5157192"/>
            <a:ext cx="0" cy="391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Düz Ok Bağlayıcısı 36"/>
          <p:cNvCxnSpPr/>
          <p:nvPr/>
        </p:nvCxnSpPr>
        <p:spPr>
          <a:xfrm>
            <a:off x="6800194" y="2532966"/>
            <a:ext cx="0" cy="14000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Düz Ok Bağlayıcısı 38"/>
          <p:cNvCxnSpPr/>
          <p:nvPr/>
        </p:nvCxnSpPr>
        <p:spPr>
          <a:xfrm>
            <a:off x="6826228" y="1727241"/>
            <a:ext cx="0" cy="391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Düz Bağlayıcı 41"/>
          <p:cNvCxnSpPr>
            <a:stCxn id="2" idx="2"/>
          </p:cNvCxnSpPr>
          <p:nvPr/>
        </p:nvCxnSpPr>
        <p:spPr>
          <a:xfrm>
            <a:off x="4509236" y="1035776"/>
            <a:ext cx="0" cy="665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Düz Ok Bağlayıcısı 45"/>
          <p:cNvCxnSpPr/>
          <p:nvPr/>
        </p:nvCxnSpPr>
        <p:spPr>
          <a:xfrm>
            <a:off x="5936098" y="3021360"/>
            <a:ext cx="409506" cy="8960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9" name="Düz Ok Bağlayıcısı 48"/>
          <p:cNvCxnSpPr/>
          <p:nvPr/>
        </p:nvCxnSpPr>
        <p:spPr>
          <a:xfrm>
            <a:off x="7236527" y="4655487"/>
            <a:ext cx="409506" cy="8960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8639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051720" y="404664"/>
            <a:ext cx="5668502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r-TR" sz="2800" b="1" dirty="0" err="1" smtClean="0">
                <a:solidFill>
                  <a:srgbClr val="FF0000"/>
                </a:solidFill>
              </a:rPr>
              <a:t>Expressive</a:t>
            </a:r>
            <a:r>
              <a:rPr lang="tr-TR" sz="1400" b="1" dirty="0" smtClean="0">
                <a:solidFill>
                  <a:srgbClr val="FF0000"/>
                </a:solidFill>
              </a:rPr>
              <a:t>(etkileyici)</a:t>
            </a:r>
            <a:r>
              <a:rPr lang="tr-TR" sz="2800" b="1" dirty="0" err="1" smtClean="0">
                <a:solidFill>
                  <a:srgbClr val="FF0000"/>
                </a:solidFill>
              </a:rPr>
              <a:t>techniques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67544" y="1268760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/>
              <a:t>R</a:t>
            </a:r>
            <a:r>
              <a:rPr lang="en-US" sz="2400" dirty="0" err="1" smtClean="0"/>
              <a:t>espondents</a:t>
            </a:r>
            <a:r>
              <a:rPr lang="en-US" sz="2400" dirty="0" smtClean="0"/>
              <a:t> </a:t>
            </a:r>
            <a:r>
              <a:rPr lang="en-US" sz="2400" dirty="0"/>
              <a:t>are presented with a verbal or visual </a:t>
            </a:r>
            <a:r>
              <a:rPr lang="en-US" sz="2400" dirty="0" smtClean="0"/>
              <a:t>situation</a:t>
            </a:r>
            <a:r>
              <a:rPr lang="tr-TR" sz="2400" dirty="0" smtClean="0"/>
              <a:t> </a:t>
            </a:r>
            <a:r>
              <a:rPr lang="en-US" sz="2400" dirty="0" smtClean="0"/>
              <a:t>and </a:t>
            </a:r>
            <a:r>
              <a:rPr lang="en-US" sz="2400" dirty="0"/>
              <a:t>asked to relate the feelings and attitudes of other people to the situation. </a:t>
            </a:r>
            <a:r>
              <a:rPr lang="en-US" sz="2400" dirty="0" smtClean="0"/>
              <a:t>The</a:t>
            </a:r>
            <a:r>
              <a:rPr lang="tr-TR" sz="2400" dirty="0" smtClean="0"/>
              <a:t> </a:t>
            </a:r>
            <a:r>
              <a:rPr lang="en-US" sz="2400" dirty="0" smtClean="0"/>
              <a:t>respondents </a:t>
            </a:r>
            <a:r>
              <a:rPr lang="en-US" sz="2400" dirty="0"/>
              <a:t>express not their own feelings or attitudes, but those of others. The </a:t>
            </a:r>
            <a:r>
              <a:rPr lang="en-US" sz="2400" dirty="0" smtClean="0"/>
              <a:t>two</a:t>
            </a:r>
            <a:r>
              <a:rPr lang="tr-TR" sz="2400" dirty="0" smtClean="0"/>
              <a:t> </a:t>
            </a:r>
            <a:r>
              <a:rPr lang="en-US" sz="2400" dirty="0" smtClean="0"/>
              <a:t>main </a:t>
            </a:r>
            <a:r>
              <a:rPr lang="en-US" sz="2400" dirty="0"/>
              <a:t>expressive techniques are role playing and third-person </a:t>
            </a:r>
            <a:r>
              <a:rPr lang="en-US" sz="2400" dirty="0" smtClean="0"/>
              <a:t>technique.</a:t>
            </a:r>
            <a:r>
              <a:rPr lang="tr-TR" sz="2400" dirty="0" smtClean="0"/>
              <a:t> </a:t>
            </a:r>
          </a:p>
          <a:p>
            <a:pPr algn="just"/>
            <a:endParaRPr lang="tr-TR" sz="2400" dirty="0"/>
          </a:p>
          <a:p>
            <a:pPr algn="just"/>
            <a:r>
              <a:rPr lang="en-US" sz="2400" dirty="0" smtClean="0"/>
              <a:t>In </a:t>
            </a:r>
            <a:r>
              <a:rPr lang="en-US" sz="2400" b="1" dirty="0"/>
              <a:t>role </a:t>
            </a:r>
            <a:r>
              <a:rPr lang="en-US" sz="2400" b="1" dirty="0" smtClean="0"/>
              <a:t>playing</a:t>
            </a:r>
            <a:r>
              <a:rPr lang="en-US" sz="2400" dirty="0" smtClean="0"/>
              <a:t>,</a:t>
            </a:r>
            <a:r>
              <a:rPr lang="tr-TR" sz="2400" dirty="0" smtClean="0"/>
              <a:t> </a:t>
            </a:r>
            <a:r>
              <a:rPr lang="en-US" sz="2400" dirty="0" smtClean="0"/>
              <a:t>respondents </a:t>
            </a:r>
            <a:r>
              <a:rPr lang="en-US" sz="2400" dirty="0"/>
              <a:t>are asked to play the role or to assume the </a:t>
            </a:r>
            <a:r>
              <a:rPr lang="en-US" sz="2400" dirty="0" smtClean="0"/>
              <a:t>behavior</a:t>
            </a:r>
            <a:r>
              <a:rPr lang="tr-TR" sz="2400" dirty="0" smtClean="0"/>
              <a:t> </a:t>
            </a:r>
            <a:r>
              <a:rPr lang="en-US" sz="2400" dirty="0" smtClean="0"/>
              <a:t>of </a:t>
            </a:r>
            <a:r>
              <a:rPr lang="en-US" sz="2400" dirty="0"/>
              <a:t>someone else. The researcher assumes that the respondents </a:t>
            </a:r>
            <a:r>
              <a:rPr lang="en-US" sz="2400" dirty="0" smtClean="0"/>
              <a:t>will</a:t>
            </a:r>
            <a:r>
              <a:rPr lang="tr-TR" sz="2400" dirty="0" smtClean="0"/>
              <a:t> </a:t>
            </a:r>
            <a:r>
              <a:rPr lang="en-US" sz="2400" dirty="0" smtClean="0"/>
              <a:t>project</a:t>
            </a:r>
            <a:r>
              <a:rPr lang="tr-TR" sz="1000" dirty="0" smtClean="0"/>
              <a:t>(</a:t>
            </a:r>
            <a:r>
              <a:rPr lang="tr-TR" sz="1400" b="1" dirty="0" smtClean="0">
                <a:solidFill>
                  <a:srgbClr val="FF6600"/>
                </a:solidFill>
              </a:rPr>
              <a:t>yansıtmak</a:t>
            </a:r>
            <a:r>
              <a:rPr lang="tr-TR" sz="1000" dirty="0" smtClean="0"/>
              <a:t>)</a:t>
            </a:r>
            <a:r>
              <a:rPr lang="en-US" sz="2400" dirty="0" smtClean="0"/>
              <a:t>their own</a:t>
            </a:r>
            <a:r>
              <a:rPr lang="tr-TR" sz="2400" dirty="0" smtClean="0"/>
              <a:t> </a:t>
            </a:r>
            <a:r>
              <a:rPr lang="en-US" sz="2400" dirty="0" smtClean="0"/>
              <a:t>feelings </a:t>
            </a:r>
            <a:r>
              <a:rPr lang="en-US" sz="2400" dirty="0"/>
              <a:t>into the role</a:t>
            </a:r>
            <a:r>
              <a:rPr lang="en-US" sz="2400" dirty="0" smtClean="0"/>
              <a:t>. </a:t>
            </a:r>
            <a:r>
              <a:rPr lang="tr-TR" sz="2400" dirty="0" smtClean="0"/>
              <a:t>¨</a:t>
            </a:r>
            <a:r>
              <a:rPr lang="en-GB" sz="2400" i="1" dirty="0" smtClean="0">
                <a:solidFill>
                  <a:srgbClr val="000090"/>
                </a:solidFill>
              </a:rPr>
              <a:t>Assume that you are the president of X Party, how you will act in facing the political problem</a:t>
            </a:r>
            <a:r>
              <a:rPr lang="tr-TR" sz="2400" i="1" dirty="0" smtClean="0">
                <a:solidFill>
                  <a:srgbClr val="000090"/>
                </a:solidFill>
              </a:rPr>
              <a:t>?¨</a:t>
            </a:r>
          </a:p>
        </p:txBody>
      </p:sp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979712" y="4221088"/>
            <a:ext cx="5400600" cy="212365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6600" dirty="0" err="1" smtClean="0">
                <a:solidFill>
                  <a:srgbClr val="0000FF"/>
                </a:solidFill>
              </a:rPr>
              <a:t>It</a:t>
            </a:r>
            <a:r>
              <a:rPr lang="tr-TR" sz="6600" dirty="0" smtClean="0">
                <a:solidFill>
                  <a:srgbClr val="0000FF"/>
                </a:solidFill>
              </a:rPr>
              <a:t> is time </a:t>
            </a:r>
            <a:r>
              <a:rPr lang="tr-TR" sz="6600" dirty="0" err="1" smtClean="0">
                <a:solidFill>
                  <a:srgbClr val="0000FF"/>
                </a:solidFill>
              </a:rPr>
              <a:t>to</a:t>
            </a:r>
            <a:r>
              <a:rPr lang="tr-TR" sz="6600" dirty="0" smtClean="0">
                <a:solidFill>
                  <a:srgbClr val="0000FF"/>
                </a:solidFill>
              </a:rPr>
              <a:t> </a:t>
            </a:r>
            <a:r>
              <a:rPr lang="tr-TR" sz="6600" dirty="0" err="1" smtClean="0">
                <a:solidFill>
                  <a:srgbClr val="0000FF"/>
                </a:solidFill>
              </a:rPr>
              <a:t>have</a:t>
            </a:r>
            <a:r>
              <a:rPr lang="tr-TR" sz="6600" dirty="0" smtClean="0">
                <a:solidFill>
                  <a:srgbClr val="0000FF"/>
                </a:solidFill>
              </a:rPr>
              <a:t> </a:t>
            </a:r>
            <a:r>
              <a:rPr lang="tr-TR" sz="6600" dirty="0" err="1" smtClean="0">
                <a:solidFill>
                  <a:srgbClr val="0000FF"/>
                </a:solidFill>
              </a:rPr>
              <a:t>fun</a:t>
            </a:r>
            <a:endParaRPr lang="tr-TR" sz="6600" dirty="0">
              <a:solidFill>
                <a:srgbClr val="0000FF"/>
              </a:solidFill>
            </a:endParaRPr>
          </a:p>
        </p:txBody>
      </p:sp>
      <p:pic>
        <p:nvPicPr>
          <p:cNvPr id="4" name="Picture 3" descr="anima032-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06489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419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2076"/>
            <a:ext cx="8028384" cy="554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8" t="25568" r="12766" b="12897"/>
          <a:stretch/>
        </p:blipFill>
        <p:spPr bwMode="auto">
          <a:xfrm>
            <a:off x="0" y="1196752"/>
            <a:ext cx="9144000" cy="450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3" t="12310" r="41881" b="13095"/>
          <a:stretch/>
        </p:blipFill>
        <p:spPr bwMode="auto">
          <a:xfrm>
            <a:off x="4160823" y="116632"/>
            <a:ext cx="4731657" cy="666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14191" y="2348880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 smtClean="0"/>
              <a:t>Procedure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for</a:t>
            </a:r>
            <a:r>
              <a:rPr lang="tr-TR" sz="2400" b="1" dirty="0" smtClean="0"/>
              <a:t> Planning </a:t>
            </a:r>
            <a:r>
              <a:rPr lang="tr-TR" sz="2400" b="1" dirty="0" err="1" smtClean="0"/>
              <a:t>and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Conducting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Focus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Groups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7930443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7544" y="2636912"/>
            <a:ext cx="820891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/>
              <a:t>Advantages and disadvantages of focus groups</a:t>
            </a:r>
            <a:endParaRPr lang="tr-TR" sz="3600" dirty="0"/>
          </a:p>
        </p:txBody>
      </p:sp>
      <p:sp>
        <p:nvSpPr>
          <p:cNvPr id="3" name="Multiply 2"/>
          <p:cNvSpPr/>
          <p:nvPr/>
        </p:nvSpPr>
        <p:spPr>
          <a:xfrm>
            <a:off x="3563888" y="1124744"/>
            <a:ext cx="2016224" cy="1656184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7544" y="335846"/>
            <a:ext cx="83529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1 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</a:rPr>
              <a:t>Synergy</a:t>
            </a:r>
            <a:r>
              <a:rPr lang="en-US" sz="2400" dirty="0"/>
              <a:t>. Putting a group of people together will produce a wider range of </a:t>
            </a:r>
            <a:r>
              <a:rPr lang="en-US" sz="2400" dirty="0" smtClean="0"/>
              <a:t>information,</a:t>
            </a:r>
            <a:r>
              <a:rPr lang="tr-TR" sz="2400" dirty="0" smtClean="0"/>
              <a:t> </a:t>
            </a:r>
            <a:r>
              <a:rPr lang="en-US" sz="2400" dirty="0" smtClean="0"/>
              <a:t>insight </a:t>
            </a:r>
            <a:r>
              <a:rPr lang="en-US" sz="2400" dirty="0"/>
              <a:t>and ideas than will individual responses secured privately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algn="just"/>
            <a:endParaRPr lang="en-US" sz="2400" dirty="0"/>
          </a:p>
          <a:p>
            <a:pPr algn="just"/>
            <a:r>
              <a:rPr lang="en-US" sz="2400" b="1" dirty="0"/>
              <a:t>2 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</a:rPr>
              <a:t>Snowballing</a:t>
            </a:r>
            <a:r>
              <a:rPr lang="en-US" sz="2400" dirty="0"/>
              <a:t>. A bandwagon effect often operates in a </a:t>
            </a:r>
            <a:r>
              <a:rPr lang="en-US" sz="2400" dirty="0" smtClean="0"/>
              <a:t>group</a:t>
            </a:r>
            <a:r>
              <a:rPr lang="tr-TR" sz="2400" dirty="0" smtClean="0"/>
              <a:t> </a:t>
            </a:r>
            <a:r>
              <a:rPr lang="en-US" sz="2400" dirty="0" smtClean="0"/>
              <a:t>discussion </a:t>
            </a:r>
            <a:r>
              <a:rPr lang="en-US" sz="2400" dirty="0"/>
              <a:t>in that </a:t>
            </a:r>
            <a:r>
              <a:rPr lang="en-US" sz="2400" dirty="0" smtClean="0"/>
              <a:t>one</a:t>
            </a:r>
            <a:r>
              <a:rPr lang="tr-TR" sz="2400" dirty="0" smtClean="0"/>
              <a:t> </a:t>
            </a:r>
            <a:r>
              <a:rPr lang="en-US" sz="2400" dirty="0" smtClean="0"/>
              <a:t>person’s </a:t>
            </a:r>
            <a:r>
              <a:rPr lang="en-US" sz="2400" dirty="0"/>
              <a:t>comment triggers a chain reaction from the other respondents. </a:t>
            </a:r>
            <a:r>
              <a:rPr lang="en-US" sz="2400" dirty="0" smtClean="0"/>
              <a:t>This</a:t>
            </a:r>
            <a:r>
              <a:rPr lang="tr-TR" sz="2400" dirty="0" smtClean="0"/>
              <a:t> </a:t>
            </a:r>
            <a:r>
              <a:rPr lang="en-US" sz="2400" dirty="0" smtClean="0"/>
              <a:t>process </a:t>
            </a:r>
            <a:r>
              <a:rPr lang="en-US" sz="2400" dirty="0"/>
              <a:t>facilitates a very creative process where new ideas can be developed, </a:t>
            </a:r>
            <a:r>
              <a:rPr lang="en-US" sz="2400" dirty="0" smtClean="0"/>
              <a:t>justified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/>
              <a:t>critically</a:t>
            </a:r>
            <a:r>
              <a:rPr lang="tr-TR" sz="2400" dirty="0"/>
              <a:t> </a:t>
            </a:r>
            <a:r>
              <a:rPr lang="tr-TR" sz="2400" dirty="0" err="1"/>
              <a:t>examined</a:t>
            </a:r>
            <a:r>
              <a:rPr lang="tr-TR" sz="2400" dirty="0" smtClean="0"/>
              <a:t>.</a:t>
            </a:r>
          </a:p>
          <a:p>
            <a:pPr algn="just"/>
            <a:endParaRPr lang="tr-TR" sz="2400" dirty="0"/>
          </a:p>
          <a:p>
            <a:pPr algn="just"/>
            <a:r>
              <a:rPr lang="en-US" sz="2400" b="1" dirty="0"/>
              <a:t>3 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</a:rPr>
              <a:t>Stimulation</a:t>
            </a:r>
            <a:r>
              <a:rPr lang="en-US" sz="2400" dirty="0"/>
              <a:t>. Usually after a brief introductory period, the respondents want </a:t>
            </a:r>
            <a:r>
              <a:rPr lang="en-US" sz="2400" dirty="0" smtClean="0"/>
              <a:t>to</a:t>
            </a:r>
            <a:r>
              <a:rPr lang="tr-TR" sz="2400" dirty="0" smtClean="0"/>
              <a:t> </a:t>
            </a:r>
            <a:r>
              <a:rPr lang="en-US" sz="2400" dirty="0" smtClean="0"/>
              <a:t>express </a:t>
            </a:r>
            <a:r>
              <a:rPr lang="en-US" sz="2400" dirty="0"/>
              <a:t>their ideas and expose their feelings as the general level of excitement </a:t>
            </a:r>
            <a:r>
              <a:rPr lang="en-US" sz="2400" dirty="0" smtClean="0"/>
              <a:t>over</a:t>
            </a:r>
            <a:r>
              <a:rPr lang="tr-TR" sz="2400" dirty="0" smtClean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topic increases in the group.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TC102455596[[fn=İlkbahar]]</Template>
  <TotalTime>4472</TotalTime>
  <Words>1920</Words>
  <Application>Microsoft Macintosh PowerPoint</Application>
  <PresentationFormat>On-screen Show (4:3)</PresentationFormat>
  <Paragraphs>211</Paragraphs>
  <Slides>42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Calibri</vt:lpstr>
      <vt:lpstr>Courier New</vt:lpstr>
      <vt:lpstr>Trebuchet MS</vt:lpstr>
      <vt:lpstr>Verdana</vt:lpstr>
      <vt:lpstr>Wingdings 2</vt:lpstr>
      <vt:lpstr>Arial</vt:lpstr>
      <vt:lpstr>Spring</vt:lpstr>
      <vt:lpstr>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Malhotra 130 zigmund 132</dc:title>
  <dc:creator>sony</dc:creator>
  <cp:lastModifiedBy>Microsoft Office User</cp:lastModifiedBy>
  <cp:revision>149</cp:revision>
  <dcterms:created xsi:type="dcterms:W3CDTF">2013-08-19T15:44:05Z</dcterms:created>
  <dcterms:modified xsi:type="dcterms:W3CDTF">2019-04-11T09:53:33Z</dcterms:modified>
</cp:coreProperties>
</file>