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363"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7" r:id="rId23"/>
    <p:sldId id="278" r:id="rId24"/>
    <p:sldId id="279" r:id="rId25"/>
    <p:sldId id="280" r:id="rId26"/>
    <p:sldId id="283" r:id="rId27"/>
    <p:sldId id="284" r:id="rId28"/>
    <p:sldId id="285" r:id="rId29"/>
    <p:sldId id="286" r:id="rId30"/>
    <p:sldId id="287" r:id="rId31"/>
    <p:sldId id="288" r:id="rId32"/>
    <p:sldId id="364"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65" r:id="rId61"/>
    <p:sldId id="317" r:id="rId62"/>
    <p:sldId id="318" r:id="rId63"/>
    <p:sldId id="319" r:id="rId64"/>
    <p:sldId id="320" r:id="rId65"/>
    <p:sldId id="321" r:id="rId66"/>
    <p:sldId id="322" r:id="rId67"/>
    <p:sldId id="323" r:id="rId68"/>
    <p:sldId id="324" r:id="rId69"/>
    <p:sldId id="325" r:id="rId70"/>
    <p:sldId id="326" r:id="rId71"/>
    <p:sldId id="327" r:id="rId72"/>
    <p:sldId id="362" r:id="rId7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94660"/>
  </p:normalViewPr>
  <p:slideViewPr>
    <p:cSldViewPr>
      <p:cViewPr>
        <p:scale>
          <a:sx n="85" d="100"/>
          <a:sy n="85" d="100"/>
        </p:scale>
        <p:origin x="-205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printerSettings" Target="printerSettings/printerSettings1.bin"/><Relationship Id="rId75" Type="http://schemas.openxmlformats.org/officeDocument/2006/relationships/presProps" Target="presProps.xml"/><Relationship Id="rId76" Type="http://schemas.openxmlformats.org/officeDocument/2006/relationships/viewProps" Target="viewProps.xml"/><Relationship Id="rId77" Type="http://schemas.openxmlformats.org/officeDocument/2006/relationships/theme" Target="theme/theme1.xml"/><Relationship Id="rId78"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A23720DD-5B6D-40BF-8493-A6B52D484E6B}" type="datetimeFigureOut">
              <a:rPr lang="tr-TR" smtClean="0"/>
              <a:t>29/03/16</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F302176B-0E47-46AC-8F43-DAB4B8A37D06}"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t>29/03/16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t>29/03/16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t>29/03/16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29/03/16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t>29/03/16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A23720DD-5B6D-40BF-8493-A6B52D484E6B}" type="datetimeFigureOut">
              <a:rPr lang="tr-TR" smtClean="0"/>
              <a:t>29/03/16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A23720DD-5B6D-40BF-8493-A6B52D484E6B}" type="datetimeFigureOut">
              <a:rPr lang="tr-TR" smtClean="0"/>
              <a:t>29/03/16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29/03/16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t>29/03/16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29/03/16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F302176B-0E47-46AC-8F43-DAB4B8A37D06}" type="slidenum">
              <a:rPr lang="tr-TR" smtClean="0"/>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23720DD-5B6D-40BF-8493-A6B52D484E6B}" type="datetimeFigureOut">
              <a:rPr lang="tr-TR" smtClean="0"/>
              <a:t>29/03/16</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302176B-0E47-46AC-8F43-DAB4B8A37D06}" type="slidenum">
              <a:rPr lang="tr-TR" smtClean="0"/>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google.com.tr/url?sa=i&amp;source=images&amp;cd=&amp;cad=rja&amp;docid=eeD4o1CM6QE5zM&amp;tbnid=qKw6JfQUob7GIM:&amp;ved=0CAgQjRwwAA&amp;url=http://mentorprotege.gmu.edu/vendors.php&amp;ei=qCYwUoiVIYbX7AblsYD4AQ&amp;psig=AFQjCNHYySDGR1gPrQFhx3abIxDBog5dfg&amp;ust=1378973736622110" TargetMode="External"/><Relationship Id="rId3"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google.com.tr/url?sa=i&amp;source=images&amp;cd=&amp;cad=rja&amp;docid=tYHXI37ICEoVIM&amp;tbnid=_-9-Hc5BUq0cHM:&amp;ved=0CAgQjRwwAA&amp;url=http://www.dtrrealty.com/blog/?Tag=Utah%20Short%20Sale%20Process&amp;ei=cikwUu7-B8jW7Qbsi4C4AQ&amp;psig=AFQjCNGANGHWprsmAmrpN2iH2phAEaDb2Q&amp;ust=1378974450213951" TargetMode="External"/><Relationship Id="rId3"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com.tr/url?sa=i&amp;source=images&amp;cd=&amp;cad=rja&amp;docid=haU8v9LfRScv4M&amp;tbnid=IERSnNxkf6DQHM:&amp;ved=0CAgQjRwwAA&amp;url=http://www.un.org/en/ga/&amp;ei=HcIwUvfCDYzNsgb1zYCgCw&amp;psig=AFQjCNFjw2jxJYG3Gusgck4p6uQqFgjkMA&amp;ust=1379013533293945" TargetMode="External"/><Relationship Id="rId4" Type="http://schemas.openxmlformats.org/officeDocument/2006/relationships/image" Target="../media/image12.jpeg"/><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google.com.tr/url?sa=i&amp;source=images&amp;cd=&amp;cad=rja&amp;docid=TU2F3QPuS2aBGM&amp;tbnid=9o0x5rnMk4XsIM:&amp;ved=0CAgQjRwwAA&amp;url=http://www.cognigencorp.com/index.php/pkpdsupport/comments/data_assembly_and_programming/&amp;ei=sSkwUvTVDuGV7Aax24CQAg&amp;psig=AFQjCNElzFxgNWVqO9Dqw8hFYXiu3FKKpg&amp;ust=1378974513319742" TargetMode="External"/><Relationship Id="rId3"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google.com.tr/url?sa=i&amp;source=images&amp;cd=&amp;cad=rja&amp;docid=h0NbB12lNrO2UM&amp;tbnid=lCxT0e0O5NfPJM:&amp;ved=0CAgQjRwwAA&amp;url=http://www.thetechherald.com/articles/ID-Analytics-releases-Analysis-of-Internal-Data-Theft/1406/&amp;ei=bSUwUpfnN43H7Aah5YD4AQ&amp;psig=AFQjCNFeVMbWvn822f8xW1l6S3l2uymU9w&amp;ust=1378973422017405" TargetMode="Externa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google.com.tr/url?sa=i&amp;source=images&amp;cd=&amp;cad=rja&amp;docid=SSQwXC44vyXpZM&amp;tbnid=LkXgIkRHVdfe9M:&amp;ved=0CAgQjRwwAA&amp;url=http://blog.lsi.com/can-data-reduction-technology-help-reduce-global-warming/&amp;ei=EiowUuKoFKXQ7AbN8oDIAQ&amp;psig=AFQjCNH061O3ZIN1dBJrAmSxoi9zYkTQtw&amp;ust=1378974610406883" TargetMode="External"/><Relationship Id="rId3" Type="http://schemas.openxmlformats.org/officeDocument/2006/relationships/image" Target="../media/image1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google.com.tr/url?sa=i&amp;source=images&amp;cd=&amp;cad=rja&amp;docid=KMz0wU9Ac-fhqM&amp;tbnid=C0qemWtibUeS9M:&amp;ved=0CAgQjRwwAA&amp;url=http://www.data-display.com/&amp;ei=iSowUunNLpCP7AaE2YGgAQ&amp;psig=AFQjCNEIniA4AfUjFekb0-n3uktsuL8WTA&amp;ust=1378974729839267" TargetMode="External"/><Relationship Id="rId3" Type="http://schemas.openxmlformats.org/officeDocument/2006/relationships/image" Target="../media/image1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google.com.tr/url?sa=i&amp;source=images&amp;cd=&amp;cad=rja&amp;docid=kCISmAJDroEveM&amp;tbnid=mx1iUPbV1jHYqM:&amp;ved=0CAgQjRwwAA&amp;url=http://trak.in/tags/business/2010/10/19/telecom-subscriber-data-verification-standards/&amp;ei=qyswUqygJpKg7AbS8oCIBA&amp;psig=AFQjCNGdyPw6ha4BGFX0sX6C-TsvPDjPAA&amp;ust=1378975019701365" TargetMode="External"/><Relationship Id="rId3"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google.com.tr/url?sa=i&amp;source=images&amp;cd=&amp;cad=rja&amp;docid=F4VKMwxdKFp4sM&amp;tbnid=J1FRLbv0JH_o9M:&amp;ved=0CAgQjRwwAA&amp;url=http://metaphorlookout.wordpress.com/2010/06/07/computers-are-human-beings/&amp;ei=_iswUryHFoLN7Aa7i4DQAQ&amp;psig=AFQjCNEgCczjRLmO0nwsRRWaOUeHm9frXA&amp;ust=1378975102437156" TargetMode="External"/><Relationship Id="rId3"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google.com.tr/url?sa=i&amp;source=images&amp;cd=&amp;cad=rja&amp;docid=poBa2kLD_AFDmM&amp;tbnid=lSqzzePkWuie6M:&amp;ved=0CAgQjRwwAA&amp;url=http://fastexposure.wordpress.com/mindmaps/&amp;ei=UbYwUv_3K4nIswbBloHgAw&amp;psig=AFQjCNFPs9wlvHXpmCbIhjmsnQ3xS3ywUw&amp;ust=1379010513839045" TargetMode="External"/><Relationship Id="rId3" Type="http://schemas.openxmlformats.org/officeDocument/2006/relationships/image" Target="../media/image1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www.google.com.tr/url?sa=i&amp;source=images&amp;cd=&amp;cad=rja&amp;docid=zC-NBEEigN2B1M&amp;tbnid=K-T33oM-86mtrM:&amp;ved=0CAgQjRwwAA&amp;url=http://zaboujojo.wordpress.com/category/researches/my-research-paper/&amp;ei=C7cwUp6JKIWjtAb654DYAw&amp;psig=AFQjCNETr-5Bkppmcmu9f9UGGcCFv5kOAQ&amp;ust=1379010699732567" TargetMode="External"/><Relationship Id="rId4" Type="http://schemas.openxmlformats.org/officeDocument/2006/relationships/image" Target="../media/image19.jpeg"/><Relationship Id="rId1" Type="http://schemas.openxmlformats.org/officeDocument/2006/relationships/slideLayout" Target="../slideLayouts/slideLayout1.xml"/><Relationship Id="rId2" Type="http://schemas.openxmlformats.org/officeDocument/2006/relationships/hyperlink" Target="http://www.wikihow.com/Write-a-Research-Paper"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google.com.tr/url?sa=i&amp;source=images&amp;cd=&amp;cad=rja&amp;docid=Wr-CzqNZWl4gdM&amp;tbnid=z4Ra-_oy592JkM:&amp;ved=0CAgQjRwwAA&amp;url=http://topic.rncan.gc.ca/?&amp;lang=e&amp;ei=WLcwUq3YCIHQtAb_6YGADQ&amp;psig=AFQjCNEc4Q8DAFEzjKDSEDUxHmkx1ZalNg&amp;ust=1379010776216492" TargetMode="External"/><Relationship Id="rId3" Type="http://schemas.openxmlformats.org/officeDocument/2006/relationships/image" Target="../media/image20.gi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google.com.tr/url?sa=i&amp;source=images&amp;cd=&amp;cad=rja&amp;docid=0WP5xiKZNnY9SM&amp;tbnid=edI8pV7e3TLHmM:&amp;ved=0CAgQjRwwAA&amp;url=http://researchingmorethanjustlooking.blogspot.com/2010/08/research-it-right-way.html&amp;ei=QbgwUoq0JcmDtAak4oHAAQ&amp;psig=AFQjCNFf4kfocFOXjDDpagj2YMDxiUQPXQ&amp;ust=1379011009690135" TargetMode="External"/><Relationship Id="rId3" Type="http://schemas.openxmlformats.org/officeDocument/2006/relationships/image" Target="../media/image21.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google.com.tr/url?sa=i&amp;source=images&amp;cd=&amp;cad=rja&amp;docid=4Emq8xTN6Ji37M&amp;tbnid=WfLoz_UulUXQVM:&amp;ved=0CAgQjRwwAA&amp;url=http://en.wikipedia.org/wiki/File:Outline-body-aura.png&amp;ei=fbkwUoKTEMfWswaHo4CQBw&amp;psig=AFQjCNG8BU_Px0Ax2C0zExbMdyjoBC54Lg&amp;ust=1379011325331236" TargetMode="External"/><Relationship Id="rId3"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google.com.tr/url?sa=i&amp;source=images&amp;cd=&amp;cad=rja&amp;docid=JeioOnO-lCRrSM&amp;tbnid=yp5mZmpwZKajLM:&amp;ved=0CAgQjRwwAA&amp;url=http://ukedc.rl.ac.uk/&amp;ei=ziUwUp76HKfH7AayroGwAQ&amp;psig=AFQjCNFV4UXMGmzSNLP6wiI8e3rl78DI9g&amp;ust=1378973518562791" TargetMode="External"/><Relationship Id="rId3" Type="http://schemas.openxmlformats.org/officeDocument/2006/relationships/image" Target="../media/image3.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google.com.tr/url?sa=i&amp;source=images&amp;cd=&amp;cad=rja&amp;docid=fbEYkcPrsmoVoM&amp;tbnid=mARnZT9d-0M6fM:&amp;ved=0CAgQjRwwAA&amp;url=http://www.dl.slis.tsukuba.ac.jp/ISDL97/proceedings/ashizawa/ashizawa.html&amp;ei=SyYwUrWmOIWu7AbE9YGwAg&amp;psig=AFQjCNFZPUijhJfXOF0WPoVupl-XtxoDEQ&amp;ust=1378973644002897" TargetMode="External"/><Relationship Id="rId3" Type="http://schemas.openxmlformats.org/officeDocument/2006/relationships/image" Target="../media/image4.gi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google.com.tr/url?sa=i&amp;source=images&amp;cd=&amp;docid=0t-ItD8jFWRxLM&amp;tbnid=scmFM6PqZy3xPM:&amp;ved=0CAgQjRwwAA&amp;url=http://www.totoro.es/?page_id=426&amp;ei=ZbwwUoHhB4SltAaGiYHYCA&amp;psig=AFQjCNH_Kec_HmyOQtPOSKdaIHZGFp1VWQ&amp;ust=1379012069189007" TargetMode="External"/><Relationship Id="rId3" Type="http://schemas.openxmlformats.org/officeDocument/2006/relationships/image" Target="../media/image23.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gi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331640" y="1924377"/>
            <a:ext cx="6048672" cy="2800767"/>
          </a:xfrm>
          <a:prstGeom prst="rect">
            <a:avLst/>
          </a:prstGeom>
          <a:noFill/>
        </p:spPr>
        <p:txBody>
          <a:bodyPr wrap="square" rtlCol="0">
            <a:spAutoFit/>
          </a:bodyPr>
          <a:lstStyle/>
          <a:p>
            <a:pPr algn="ctr"/>
            <a:r>
              <a:rPr lang="tr-TR" sz="4400" dirty="0" smtClean="0">
                <a:solidFill>
                  <a:srgbClr val="FFFF00"/>
                </a:solidFill>
              </a:rPr>
              <a:t>SOURCES OF SECONDARY DATA  AND QUALITATIVE DATA ANALYSIS</a:t>
            </a:r>
            <a:endParaRPr lang="tr-TR" sz="4400" dirty="0">
              <a:solidFill>
                <a:srgbClr val="FFFF00"/>
              </a:solidFill>
            </a:endParaRPr>
          </a:p>
        </p:txBody>
      </p:sp>
    </p:spTree>
    <p:extLst>
      <p:ext uri="{BB962C8B-B14F-4D97-AF65-F5344CB8AC3E}">
        <p14:creationId xmlns:p14="http://schemas.microsoft.com/office/powerpoint/2010/main" val="388360573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612" t="10929" r="7668" b="14991"/>
          <a:stretch/>
        </p:blipFill>
        <p:spPr bwMode="auto">
          <a:xfrm>
            <a:off x="323528" y="620688"/>
            <a:ext cx="8448360" cy="590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432777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332656"/>
            <a:ext cx="3308919"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tr-TR" sz="4000" b="1" dirty="0" smtClean="0"/>
              <a:t>VENDORS</a:t>
            </a:r>
            <a:r>
              <a:rPr lang="tr-TR" sz="1000" b="1" dirty="0" smtClean="0"/>
              <a:t>(sağlayıcı)</a:t>
            </a:r>
            <a:endParaRPr lang="tr-TR" sz="1000" dirty="0"/>
          </a:p>
        </p:txBody>
      </p:sp>
      <p:sp>
        <p:nvSpPr>
          <p:cNvPr id="3" name="Dikdörtgen 2"/>
          <p:cNvSpPr/>
          <p:nvPr/>
        </p:nvSpPr>
        <p:spPr>
          <a:xfrm>
            <a:off x="539552" y="2492896"/>
            <a:ext cx="8136904" cy="2246769"/>
          </a:xfrm>
          <a:prstGeom prst="rect">
            <a:avLst/>
          </a:prstGeom>
        </p:spPr>
        <p:txBody>
          <a:bodyPr wrap="square">
            <a:spAutoFit/>
          </a:bodyPr>
          <a:lstStyle/>
          <a:p>
            <a:pPr algn="just"/>
            <a:r>
              <a:rPr lang="tr-TR" sz="2800" dirty="0" err="1" smtClean="0"/>
              <a:t>Many</a:t>
            </a:r>
            <a:r>
              <a:rPr lang="tr-TR" sz="2800" dirty="0"/>
              <a:t> </a:t>
            </a:r>
            <a:r>
              <a:rPr lang="en-US" sz="2800" dirty="0" smtClean="0"/>
              <a:t>external </a:t>
            </a:r>
            <a:r>
              <a:rPr lang="en-US" sz="2800" dirty="0"/>
              <a:t>producers make secondary data available directly from the organizations that produce </a:t>
            </a:r>
            <a:r>
              <a:rPr lang="en-US" sz="2800" dirty="0" smtClean="0"/>
              <a:t>the</a:t>
            </a:r>
            <a:r>
              <a:rPr lang="tr-TR" sz="2800" dirty="0" smtClean="0"/>
              <a:t> </a:t>
            </a:r>
            <a:r>
              <a:rPr lang="en-US" sz="2800" dirty="0" smtClean="0"/>
              <a:t>data </a:t>
            </a:r>
            <a:r>
              <a:rPr lang="en-US" sz="2800" dirty="0"/>
              <a:t>or through intermediaries, which are </a:t>
            </a:r>
            <a:r>
              <a:rPr lang="en-US" sz="2800" dirty="0" smtClean="0"/>
              <a:t>often</a:t>
            </a:r>
            <a:r>
              <a:rPr lang="tr-TR" sz="2800" dirty="0" smtClean="0"/>
              <a:t> </a:t>
            </a:r>
            <a:r>
              <a:rPr lang="en-US" sz="2800" dirty="0" smtClean="0"/>
              <a:t>called </a:t>
            </a:r>
            <a:r>
              <a:rPr lang="en-US" sz="2800" i="1" dirty="0"/>
              <a:t>vendors. </a:t>
            </a:r>
            <a:endParaRPr lang="tr-TR" sz="2800" i="1" dirty="0" smtClean="0"/>
          </a:p>
          <a:p>
            <a:pPr algn="just"/>
            <a:endParaRPr lang="tr-TR" sz="2800" i="1" dirty="0"/>
          </a:p>
        </p:txBody>
      </p:sp>
      <p:pic>
        <p:nvPicPr>
          <p:cNvPr id="4098" name="Picture 2" descr="http://mentorprotege.gmu.edu/assets/img/thumbs/Vendor.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0" y="0"/>
            <a:ext cx="3619500" cy="1549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32777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p:cTn id="13" dur="1000" fill="hold"/>
                                        <p:tgtEl>
                                          <p:spTgt spid="4098"/>
                                        </p:tgtEl>
                                        <p:attrNameLst>
                                          <p:attrName>ppt_w</p:attrName>
                                        </p:attrNameLst>
                                      </p:cBhvr>
                                      <p:tavLst>
                                        <p:tav tm="0">
                                          <p:val>
                                            <p:fltVal val="0"/>
                                          </p:val>
                                        </p:tav>
                                        <p:tav tm="100000">
                                          <p:val>
                                            <p:strVal val="#ppt_w"/>
                                          </p:val>
                                        </p:tav>
                                      </p:tavLst>
                                    </p:anim>
                                    <p:anim calcmode="lin" valueType="num">
                                      <p:cBhvr>
                                        <p:cTn id="14" dur="1000" fill="hold"/>
                                        <p:tgtEl>
                                          <p:spTgt spid="4098"/>
                                        </p:tgtEl>
                                        <p:attrNameLst>
                                          <p:attrName>ppt_h</p:attrName>
                                        </p:attrNameLst>
                                      </p:cBhvr>
                                      <p:tavLst>
                                        <p:tav tm="0">
                                          <p:val>
                                            <p:fltVal val="0"/>
                                          </p:val>
                                        </p:tav>
                                        <p:tav tm="100000">
                                          <p:val>
                                            <p:strVal val="#ppt_h"/>
                                          </p:val>
                                        </p:tav>
                                      </p:tavLst>
                                    </p:anim>
                                    <p:anim calcmode="lin" valueType="num">
                                      <p:cBhvr>
                                        <p:cTn id="15" dur="1000" fill="hold"/>
                                        <p:tgtEl>
                                          <p:spTgt spid="4098"/>
                                        </p:tgtEl>
                                        <p:attrNameLst>
                                          <p:attrName>style.rotation</p:attrName>
                                        </p:attrNameLst>
                                      </p:cBhvr>
                                      <p:tavLst>
                                        <p:tav tm="0">
                                          <p:val>
                                            <p:fltVal val="90"/>
                                          </p:val>
                                        </p:tav>
                                        <p:tav tm="100000">
                                          <p:val>
                                            <p:fltVal val="0"/>
                                          </p:val>
                                        </p:tav>
                                      </p:tavLst>
                                    </p:anim>
                                    <p:animEffect transition="in" filter="fade">
                                      <p:cBhvr>
                                        <p:cTn id="16" dur="1000"/>
                                        <p:tgtEl>
                                          <p:spTgt spid="409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046" t="10038" r="13157" b="6250"/>
          <a:stretch/>
        </p:blipFill>
        <p:spPr bwMode="auto">
          <a:xfrm>
            <a:off x="899592" y="404664"/>
            <a:ext cx="7259782" cy="6123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432777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770" t="15601" r="34684" b="10346"/>
          <a:stretch/>
        </p:blipFill>
        <p:spPr bwMode="auto">
          <a:xfrm>
            <a:off x="467544" y="376954"/>
            <a:ext cx="8064896" cy="6148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432777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627784" y="476672"/>
            <a:ext cx="3354444"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tr-TR" sz="4000" b="1" dirty="0"/>
              <a:t>PRODUCERS</a:t>
            </a:r>
            <a:endParaRPr lang="tr-TR" sz="4000" dirty="0"/>
          </a:p>
        </p:txBody>
      </p:sp>
      <p:sp>
        <p:nvSpPr>
          <p:cNvPr id="3" name="Dikdörtgen 2"/>
          <p:cNvSpPr/>
          <p:nvPr/>
        </p:nvSpPr>
        <p:spPr>
          <a:xfrm>
            <a:off x="395536" y="2136339"/>
            <a:ext cx="8352928" cy="3539430"/>
          </a:xfrm>
          <a:prstGeom prst="rect">
            <a:avLst/>
          </a:prstGeom>
        </p:spPr>
        <p:txBody>
          <a:bodyPr wrap="square">
            <a:spAutoFit/>
          </a:bodyPr>
          <a:lstStyle/>
          <a:p>
            <a:pPr algn="just"/>
            <a:r>
              <a:rPr lang="en-US" sz="3200" dirty="0"/>
              <a:t>Classifying external secondary data by the nature of the producer of information yields five </a:t>
            </a:r>
            <a:r>
              <a:rPr lang="en-US" sz="3200" dirty="0" smtClean="0"/>
              <a:t>basic</a:t>
            </a:r>
            <a:r>
              <a:rPr lang="tr-TR" sz="3200" dirty="0" smtClean="0"/>
              <a:t> </a:t>
            </a:r>
            <a:r>
              <a:rPr lang="en-US" sz="3200" dirty="0" smtClean="0"/>
              <a:t>sources</a:t>
            </a:r>
            <a:r>
              <a:rPr lang="en-US" sz="3200" dirty="0"/>
              <a:t>: </a:t>
            </a:r>
            <a:r>
              <a:rPr lang="en-US" sz="3200" dirty="0" smtClean="0">
                <a:solidFill>
                  <a:srgbClr val="FFFF00"/>
                </a:solidFill>
              </a:rPr>
              <a:t>(1)</a:t>
            </a:r>
            <a:r>
              <a:rPr lang="en-US" sz="3200" dirty="0" smtClean="0"/>
              <a:t> publishers </a:t>
            </a:r>
            <a:r>
              <a:rPr lang="en-US" sz="3200" dirty="0"/>
              <a:t>of books and periodicals, </a:t>
            </a:r>
            <a:r>
              <a:rPr lang="en-US" sz="3200" dirty="0" smtClean="0">
                <a:solidFill>
                  <a:srgbClr val="FFFF00"/>
                </a:solidFill>
              </a:rPr>
              <a:t>(2)</a:t>
            </a:r>
            <a:r>
              <a:rPr lang="en-US" sz="3200" dirty="0" smtClean="0"/>
              <a:t> government </a:t>
            </a:r>
            <a:r>
              <a:rPr lang="en-US" sz="3200" dirty="0"/>
              <a:t>sources, </a:t>
            </a:r>
            <a:r>
              <a:rPr lang="en-US" sz="3200" dirty="0" smtClean="0">
                <a:solidFill>
                  <a:srgbClr val="FFFF00"/>
                </a:solidFill>
              </a:rPr>
              <a:t>(3)</a:t>
            </a:r>
            <a:r>
              <a:rPr lang="en-US" sz="3200" dirty="0" smtClean="0"/>
              <a:t> media </a:t>
            </a:r>
            <a:r>
              <a:rPr lang="en-US" sz="3200" dirty="0"/>
              <a:t>sources, </a:t>
            </a:r>
            <a:r>
              <a:rPr lang="en-US" sz="3200" dirty="0" smtClean="0">
                <a:solidFill>
                  <a:srgbClr val="FFFF00"/>
                </a:solidFill>
              </a:rPr>
              <a:t>(4)</a:t>
            </a:r>
            <a:r>
              <a:rPr lang="en-US" sz="3200" dirty="0" smtClean="0"/>
              <a:t> trade association</a:t>
            </a:r>
            <a:r>
              <a:rPr lang="tr-TR" sz="3200" dirty="0" smtClean="0"/>
              <a:t> </a:t>
            </a:r>
            <a:r>
              <a:rPr lang="en-US" sz="3200" dirty="0" smtClean="0"/>
              <a:t>sources</a:t>
            </a:r>
            <a:r>
              <a:rPr lang="en-US" sz="3200" dirty="0"/>
              <a:t>, and </a:t>
            </a:r>
            <a:r>
              <a:rPr lang="en-US" sz="3200" dirty="0" smtClean="0">
                <a:solidFill>
                  <a:srgbClr val="FFFF00"/>
                </a:solidFill>
              </a:rPr>
              <a:t>(5)</a:t>
            </a:r>
            <a:r>
              <a:rPr lang="en-US" sz="3200" dirty="0" smtClean="0"/>
              <a:t> commercial </a:t>
            </a:r>
            <a:r>
              <a:rPr lang="en-US" sz="3200" dirty="0"/>
              <a:t>sources. The following section discusses each type of secondary data source.</a:t>
            </a:r>
            <a:endParaRPr lang="tr-TR" sz="3200" dirty="0"/>
          </a:p>
        </p:txBody>
      </p:sp>
    </p:spTree>
    <p:extLst>
      <p:ext uri="{BB962C8B-B14F-4D97-AF65-F5344CB8AC3E}">
        <p14:creationId xmlns:p14="http://schemas.microsoft.com/office/powerpoint/2010/main" val="65432777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39552" y="3019455"/>
            <a:ext cx="3354444"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tr-TR" sz="4000" b="1" dirty="0"/>
              <a:t>PRODUCERS</a:t>
            </a:r>
            <a:endParaRPr lang="tr-TR" sz="4000" dirty="0"/>
          </a:p>
        </p:txBody>
      </p:sp>
      <p:sp>
        <p:nvSpPr>
          <p:cNvPr id="3" name="Dikdörtgen 2"/>
          <p:cNvSpPr/>
          <p:nvPr/>
        </p:nvSpPr>
        <p:spPr>
          <a:xfrm>
            <a:off x="6084168" y="1547500"/>
            <a:ext cx="2588401"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r>
              <a:rPr lang="tr-TR" b="1" dirty="0" err="1"/>
              <a:t>Books</a:t>
            </a:r>
            <a:r>
              <a:rPr lang="tr-TR" b="1" dirty="0"/>
              <a:t> </a:t>
            </a:r>
            <a:r>
              <a:rPr lang="tr-TR" b="1" dirty="0" err="1"/>
              <a:t>and</a:t>
            </a:r>
            <a:r>
              <a:rPr lang="tr-TR" b="1" dirty="0"/>
              <a:t> </a:t>
            </a:r>
            <a:r>
              <a:rPr lang="tr-TR" b="1" dirty="0" err="1"/>
              <a:t>Periodicals</a:t>
            </a:r>
            <a:endParaRPr lang="tr-TR" dirty="0"/>
          </a:p>
        </p:txBody>
      </p:sp>
      <p:sp>
        <p:nvSpPr>
          <p:cNvPr id="4" name="Dikdörtgen 3"/>
          <p:cNvSpPr/>
          <p:nvPr/>
        </p:nvSpPr>
        <p:spPr>
          <a:xfrm>
            <a:off x="6084168" y="2420888"/>
            <a:ext cx="244156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r>
              <a:rPr lang="tr-TR" b="1" dirty="0" err="1"/>
              <a:t>Government</a:t>
            </a:r>
            <a:r>
              <a:rPr lang="tr-TR" b="1" dirty="0"/>
              <a:t> </a:t>
            </a:r>
            <a:r>
              <a:rPr lang="tr-TR" b="1" dirty="0" err="1"/>
              <a:t>Sources</a:t>
            </a:r>
            <a:endParaRPr lang="tr-TR" dirty="0"/>
          </a:p>
        </p:txBody>
      </p:sp>
      <p:sp>
        <p:nvSpPr>
          <p:cNvPr id="5" name="Dikdörtgen 4"/>
          <p:cNvSpPr/>
          <p:nvPr/>
        </p:nvSpPr>
        <p:spPr>
          <a:xfrm>
            <a:off x="6084168" y="3284984"/>
            <a:ext cx="1750223"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r>
              <a:rPr lang="tr-TR" b="1" dirty="0"/>
              <a:t>Media </a:t>
            </a:r>
            <a:r>
              <a:rPr lang="tr-TR" b="1" dirty="0" err="1"/>
              <a:t>Sources</a:t>
            </a:r>
            <a:endParaRPr lang="tr-TR" dirty="0"/>
          </a:p>
        </p:txBody>
      </p:sp>
      <p:sp>
        <p:nvSpPr>
          <p:cNvPr id="6" name="Dikdörtgen 5"/>
          <p:cNvSpPr/>
          <p:nvPr/>
        </p:nvSpPr>
        <p:spPr>
          <a:xfrm>
            <a:off x="6105438" y="4086364"/>
            <a:ext cx="300306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r>
              <a:rPr lang="tr-TR" b="1" dirty="0" err="1"/>
              <a:t>Trade</a:t>
            </a:r>
            <a:r>
              <a:rPr lang="tr-TR" b="1" dirty="0"/>
              <a:t> </a:t>
            </a:r>
            <a:r>
              <a:rPr lang="tr-TR" b="1" dirty="0" err="1"/>
              <a:t>Association</a:t>
            </a:r>
            <a:r>
              <a:rPr lang="tr-TR" b="1" dirty="0"/>
              <a:t> </a:t>
            </a:r>
            <a:r>
              <a:rPr lang="tr-TR" b="1" dirty="0" err="1"/>
              <a:t>Sources</a:t>
            </a:r>
            <a:endParaRPr lang="tr-TR" dirty="0"/>
          </a:p>
        </p:txBody>
      </p:sp>
      <p:sp>
        <p:nvSpPr>
          <p:cNvPr id="7" name="Dikdörtgen 6"/>
          <p:cNvSpPr/>
          <p:nvPr/>
        </p:nvSpPr>
        <p:spPr>
          <a:xfrm>
            <a:off x="6084168" y="4941168"/>
            <a:ext cx="2406493"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r>
              <a:rPr lang="tr-TR" b="1" dirty="0"/>
              <a:t>Commercial </a:t>
            </a:r>
            <a:r>
              <a:rPr lang="tr-TR" b="1" dirty="0" err="1"/>
              <a:t>Sources</a:t>
            </a:r>
            <a:endParaRPr lang="tr-TR" dirty="0"/>
          </a:p>
        </p:txBody>
      </p:sp>
      <p:cxnSp>
        <p:nvCxnSpPr>
          <p:cNvPr id="9" name="Düz Ok Bağlayıcısı 8"/>
          <p:cNvCxnSpPr>
            <a:stCxn id="2" idx="3"/>
            <a:endCxn id="3" idx="1"/>
          </p:cNvCxnSpPr>
          <p:nvPr/>
        </p:nvCxnSpPr>
        <p:spPr>
          <a:xfrm flipV="1">
            <a:off x="3893996" y="1732166"/>
            <a:ext cx="2190172" cy="1641232"/>
          </a:xfrm>
          <a:prstGeom prst="straightConnector1">
            <a:avLst/>
          </a:prstGeom>
          <a:ln>
            <a:solidFill>
              <a:schemeClr val="accent6">
                <a:lumMod val="20000"/>
                <a:lumOff val="80000"/>
              </a:schemeClr>
            </a:solidFill>
            <a:tailEnd type="arrow"/>
          </a:ln>
        </p:spPr>
        <p:style>
          <a:lnRef idx="1">
            <a:schemeClr val="dk1"/>
          </a:lnRef>
          <a:fillRef idx="0">
            <a:schemeClr val="dk1"/>
          </a:fillRef>
          <a:effectRef idx="0">
            <a:schemeClr val="dk1"/>
          </a:effectRef>
          <a:fontRef idx="minor">
            <a:schemeClr val="tx1"/>
          </a:fontRef>
        </p:style>
      </p:cxnSp>
      <p:cxnSp>
        <p:nvCxnSpPr>
          <p:cNvPr id="11" name="Düz Ok Bağlayıcısı 10"/>
          <p:cNvCxnSpPr>
            <a:stCxn id="2" idx="3"/>
            <a:endCxn id="4" idx="1"/>
          </p:cNvCxnSpPr>
          <p:nvPr/>
        </p:nvCxnSpPr>
        <p:spPr>
          <a:xfrm flipV="1">
            <a:off x="3893996" y="2605554"/>
            <a:ext cx="2190172" cy="767844"/>
          </a:xfrm>
          <a:prstGeom prst="straightConnector1">
            <a:avLst/>
          </a:prstGeom>
          <a:ln>
            <a:solidFill>
              <a:schemeClr val="accent6">
                <a:lumMod val="20000"/>
                <a:lumOff val="80000"/>
              </a:schemeClr>
            </a:solidFill>
            <a:tailEnd type="arrow"/>
          </a:ln>
        </p:spPr>
        <p:style>
          <a:lnRef idx="1">
            <a:schemeClr val="dk1"/>
          </a:lnRef>
          <a:fillRef idx="0">
            <a:schemeClr val="dk1"/>
          </a:fillRef>
          <a:effectRef idx="0">
            <a:schemeClr val="dk1"/>
          </a:effectRef>
          <a:fontRef idx="minor">
            <a:schemeClr val="tx1"/>
          </a:fontRef>
        </p:style>
      </p:cxnSp>
      <p:cxnSp>
        <p:nvCxnSpPr>
          <p:cNvPr id="13" name="Düz Ok Bağlayıcısı 12"/>
          <p:cNvCxnSpPr>
            <a:stCxn id="2" idx="3"/>
            <a:endCxn id="5" idx="1"/>
          </p:cNvCxnSpPr>
          <p:nvPr/>
        </p:nvCxnSpPr>
        <p:spPr>
          <a:xfrm>
            <a:off x="3893996" y="3373398"/>
            <a:ext cx="2190172" cy="96252"/>
          </a:xfrm>
          <a:prstGeom prst="straightConnector1">
            <a:avLst/>
          </a:prstGeom>
          <a:ln>
            <a:solidFill>
              <a:schemeClr val="accent6">
                <a:lumMod val="20000"/>
                <a:lumOff val="80000"/>
              </a:schemeClr>
            </a:solidFill>
            <a:tailEnd type="arrow"/>
          </a:ln>
        </p:spPr>
        <p:style>
          <a:lnRef idx="1">
            <a:schemeClr val="dk1"/>
          </a:lnRef>
          <a:fillRef idx="0">
            <a:schemeClr val="dk1"/>
          </a:fillRef>
          <a:effectRef idx="0">
            <a:schemeClr val="dk1"/>
          </a:effectRef>
          <a:fontRef idx="minor">
            <a:schemeClr val="tx1"/>
          </a:fontRef>
        </p:style>
      </p:cxnSp>
      <p:cxnSp>
        <p:nvCxnSpPr>
          <p:cNvPr id="15" name="Düz Ok Bağlayıcısı 14"/>
          <p:cNvCxnSpPr>
            <a:stCxn id="2" idx="3"/>
            <a:endCxn id="6" idx="1"/>
          </p:cNvCxnSpPr>
          <p:nvPr/>
        </p:nvCxnSpPr>
        <p:spPr>
          <a:xfrm>
            <a:off x="3893996" y="3373398"/>
            <a:ext cx="2211442" cy="897632"/>
          </a:xfrm>
          <a:prstGeom prst="straightConnector1">
            <a:avLst/>
          </a:prstGeom>
          <a:ln>
            <a:solidFill>
              <a:schemeClr val="accent6">
                <a:lumMod val="20000"/>
                <a:lumOff val="80000"/>
              </a:schemeClr>
            </a:solidFill>
            <a:tailEnd type="arrow"/>
          </a:ln>
        </p:spPr>
        <p:style>
          <a:lnRef idx="1">
            <a:schemeClr val="dk1"/>
          </a:lnRef>
          <a:fillRef idx="0">
            <a:schemeClr val="dk1"/>
          </a:fillRef>
          <a:effectRef idx="0">
            <a:schemeClr val="dk1"/>
          </a:effectRef>
          <a:fontRef idx="minor">
            <a:schemeClr val="tx1"/>
          </a:fontRef>
        </p:style>
      </p:cxnSp>
      <p:cxnSp>
        <p:nvCxnSpPr>
          <p:cNvPr id="17" name="Düz Ok Bağlayıcısı 16"/>
          <p:cNvCxnSpPr>
            <a:stCxn id="2" idx="3"/>
            <a:endCxn id="7" idx="1"/>
          </p:cNvCxnSpPr>
          <p:nvPr/>
        </p:nvCxnSpPr>
        <p:spPr>
          <a:xfrm>
            <a:off x="3893996" y="3373398"/>
            <a:ext cx="2190172" cy="1752436"/>
          </a:xfrm>
          <a:prstGeom prst="straightConnector1">
            <a:avLst/>
          </a:prstGeom>
          <a:ln>
            <a:solidFill>
              <a:schemeClr val="accent6">
                <a:lumMod val="20000"/>
                <a:lumOff val="80000"/>
              </a:schemeClr>
            </a:solidFill>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5432777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ppt_x"/>
                                          </p:val>
                                        </p:tav>
                                        <p:tav tm="100000">
                                          <p:val>
                                            <p:strVal val="#ppt_x"/>
                                          </p:val>
                                        </p:tav>
                                      </p:tavLst>
                                    </p:anim>
                                    <p:anim calcmode="lin" valueType="num">
                                      <p:cBhvr additive="base">
                                        <p:cTn id="5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ppt_x"/>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500" fill="hold"/>
                                        <p:tgtEl>
                                          <p:spTgt spid="7"/>
                                        </p:tgtEl>
                                        <p:attrNameLst>
                                          <p:attrName>ppt_x</p:attrName>
                                        </p:attrNameLst>
                                      </p:cBhvr>
                                      <p:tavLst>
                                        <p:tav tm="0">
                                          <p:val>
                                            <p:strVal val="#ppt_x"/>
                                          </p:val>
                                        </p:tav>
                                        <p:tav tm="100000">
                                          <p:val>
                                            <p:strVal val="#ppt_x"/>
                                          </p:val>
                                        </p:tav>
                                      </p:tavLst>
                                    </p:anim>
                                    <p:anim calcmode="lin" valueType="num">
                                      <p:cBhvr additive="base">
                                        <p:cTn id="6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331640" y="836712"/>
            <a:ext cx="6363730" cy="14465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algn="ctr"/>
            <a:r>
              <a:rPr lang="en-US" sz="4400" dirty="0">
                <a:solidFill>
                  <a:srgbClr val="FFFF00"/>
                </a:solidFill>
              </a:rPr>
              <a:t>The process of </a:t>
            </a:r>
            <a:r>
              <a:rPr lang="en-US" sz="4400" dirty="0" smtClean="0">
                <a:solidFill>
                  <a:srgbClr val="FFFF00"/>
                </a:solidFill>
              </a:rPr>
              <a:t>qualitative</a:t>
            </a:r>
            <a:endParaRPr lang="tr-TR" sz="4400" dirty="0" smtClean="0">
              <a:solidFill>
                <a:srgbClr val="FFFF00"/>
              </a:solidFill>
            </a:endParaRPr>
          </a:p>
          <a:p>
            <a:pPr algn="ctr"/>
            <a:r>
              <a:rPr lang="en-US" sz="4400" dirty="0" smtClean="0">
                <a:solidFill>
                  <a:srgbClr val="FFFF00"/>
                </a:solidFill>
              </a:rPr>
              <a:t> </a:t>
            </a:r>
            <a:r>
              <a:rPr lang="en-US" sz="4400" dirty="0">
                <a:solidFill>
                  <a:srgbClr val="FFFF00"/>
                </a:solidFill>
              </a:rPr>
              <a:t>data analysis</a:t>
            </a:r>
            <a:endParaRPr lang="tr-TR" sz="4400" dirty="0">
              <a:solidFill>
                <a:srgbClr val="FFFF00"/>
              </a:solidFill>
            </a:endParaRPr>
          </a:p>
        </p:txBody>
      </p:sp>
      <p:pic>
        <p:nvPicPr>
          <p:cNvPr id="5122" name="Picture 2" descr="http://www.dtrrealty.com/Portals/28486/images/utah-short-sale-buying-proces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3242" y="2996952"/>
            <a:ext cx="4200525" cy="3057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32777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5122"/>
                                        </p:tgtEl>
                                        <p:attrNameLst>
                                          <p:attrName>style.visibility</p:attrName>
                                        </p:attrNameLst>
                                      </p:cBhvr>
                                      <p:to>
                                        <p:strVal val="visible"/>
                                      </p:to>
                                    </p:set>
                                    <p:anim calcmode="lin" valueType="num">
                                      <p:cBhvr>
                                        <p:cTn id="13" dur="500" fill="hold"/>
                                        <p:tgtEl>
                                          <p:spTgt spid="5122"/>
                                        </p:tgtEl>
                                        <p:attrNameLst>
                                          <p:attrName>ppt_w</p:attrName>
                                        </p:attrNameLst>
                                      </p:cBhvr>
                                      <p:tavLst>
                                        <p:tav tm="0">
                                          <p:val>
                                            <p:fltVal val="0"/>
                                          </p:val>
                                        </p:tav>
                                        <p:tav tm="100000">
                                          <p:val>
                                            <p:strVal val="#ppt_w"/>
                                          </p:val>
                                        </p:tav>
                                      </p:tavLst>
                                    </p:anim>
                                    <p:anim calcmode="lin" valueType="num">
                                      <p:cBhvr>
                                        <p:cTn id="14" dur="500" fill="hold"/>
                                        <p:tgtEl>
                                          <p:spTgt spid="5122"/>
                                        </p:tgtEl>
                                        <p:attrNameLst>
                                          <p:attrName>ppt_h</p:attrName>
                                        </p:attrNameLst>
                                      </p:cBhvr>
                                      <p:tavLst>
                                        <p:tav tm="0">
                                          <p:val>
                                            <p:fltVal val="0"/>
                                          </p:val>
                                        </p:tav>
                                        <p:tav tm="100000">
                                          <p:val>
                                            <p:strVal val="#ppt_h"/>
                                          </p:val>
                                        </p:tav>
                                      </p:tavLst>
                                    </p:anim>
                                    <p:animEffect transition="in" filter="fade">
                                      <p:cBhvr>
                                        <p:cTn id="15"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287" t="28977" r="36986" b="13068"/>
          <a:stretch/>
        </p:blipFill>
        <p:spPr bwMode="auto">
          <a:xfrm>
            <a:off x="1403648" y="1268760"/>
            <a:ext cx="6470073" cy="4239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Metin kutusu 1"/>
          <p:cNvSpPr txBox="1"/>
          <p:nvPr/>
        </p:nvSpPr>
        <p:spPr>
          <a:xfrm>
            <a:off x="6804248" y="4766955"/>
            <a:ext cx="1368152" cy="246221"/>
          </a:xfrm>
          <a:prstGeom prst="rect">
            <a:avLst/>
          </a:prstGeom>
          <a:noFill/>
        </p:spPr>
        <p:txBody>
          <a:bodyPr wrap="square" rtlCol="0">
            <a:spAutoFit/>
          </a:bodyPr>
          <a:lstStyle/>
          <a:p>
            <a:r>
              <a:rPr lang="tr-TR" sz="1000" dirty="0" smtClean="0">
                <a:solidFill>
                  <a:srgbClr val="FF0000"/>
                </a:solidFill>
              </a:rPr>
              <a:t>doğrulama</a:t>
            </a:r>
            <a:endParaRPr lang="tr-TR" sz="1000" dirty="0">
              <a:solidFill>
                <a:srgbClr val="FF0000"/>
              </a:solidFill>
            </a:endParaRPr>
          </a:p>
        </p:txBody>
      </p:sp>
      <p:pic>
        <p:nvPicPr>
          <p:cNvPr id="7170" name="Picture 2" descr="http://www.un.org/en/ga/images/slideshow/summit.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624" y="816755"/>
            <a:ext cx="3857625" cy="257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32777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7170"/>
                                        </p:tgtEl>
                                        <p:attrNameLst>
                                          <p:attrName>style.visibility</p:attrName>
                                        </p:attrNameLst>
                                      </p:cBhvr>
                                      <p:to>
                                        <p:strVal val="visible"/>
                                      </p:to>
                                    </p:set>
                                    <p:animEffect transition="in" filter="circle(in)">
                                      <p:cBhvr>
                                        <p:cTn id="13"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059832" y="908720"/>
            <a:ext cx="3045385"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r>
              <a:rPr lang="tr-TR" sz="3600" dirty="0"/>
              <a:t>Data </a:t>
            </a:r>
            <a:r>
              <a:rPr lang="tr-TR" sz="3600" dirty="0" err="1"/>
              <a:t>assembly</a:t>
            </a:r>
            <a:endParaRPr lang="tr-TR" sz="3600" dirty="0"/>
          </a:p>
        </p:txBody>
      </p:sp>
      <p:sp>
        <p:nvSpPr>
          <p:cNvPr id="3" name="Dikdörtgen 2"/>
          <p:cNvSpPr/>
          <p:nvPr/>
        </p:nvSpPr>
        <p:spPr>
          <a:xfrm>
            <a:off x="179512" y="3212976"/>
            <a:ext cx="5364088" cy="1569660"/>
          </a:xfrm>
          <a:prstGeom prst="rect">
            <a:avLst/>
          </a:prstGeom>
        </p:spPr>
        <p:txBody>
          <a:bodyPr wrap="square">
            <a:spAutoFit/>
          </a:bodyPr>
          <a:lstStyle/>
          <a:p>
            <a:r>
              <a:rPr lang="en-US" sz="3200" b="1" dirty="0"/>
              <a:t>Data assembly </a:t>
            </a:r>
            <a:r>
              <a:rPr lang="en-US" sz="3200" dirty="0"/>
              <a:t>means the gathering of data from a variety of sources.</a:t>
            </a:r>
            <a:endParaRPr lang="tr-TR" sz="3200" dirty="0"/>
          </a:p>
        </p:txBody>
      </p:sp>
      <p:pic>
        <p:nvPicPr>
          <p:cNvPr id="6146" name="Picture 2" descr="http://www.cognigencorp.com/images/images/blog_pharma_of_the_futur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0964" y="2132856"/>
            <a:ext cx="2857500" cy="4476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32777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146"/>
                                        </p:tgtEl>
                                        <p:attrNameLst>
                                          <p:attrName>style.visibility</p:attrName>
                                        </p:attrNameLst>
                                      </p:cBhvr>
                                      <p:to>
                                        <p:strVal val="visible"/>
                                      </p:to>
                                    </p:set>
                                    <p:animEffect transition="in" filter="barn(inVertical)">
                                      <p:cBhvr>
                                        <p:cTn id="13" dur="500"/>
                                        <p:tgtEl>
                                          <p:spTgt spid="614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44624"/>
            <a:ext cx="8280920" cy="2062103"/>
          </a:xfrm>
          <a:prstGeom prst="rect">
            <a:avLst/>
          </a:prstGeom>
        </p:spPr>
        <p:txBody>
          <a:bodyPr wrap="square">
            <a:spAutoFit/>
          </a:bodyPr>
          <a:lstStyle/>
          <a:p>
            <a:r>
              <a:rPr lang="tr-TR" sz="3200" b="1" dirty="0" err="1" smtClean="0">
                <a:solidFill>
                  <a:srgbClr val="FFFF00"/>
                </a:solidFill>
              </a:rPr>
              <a:t>Includes</a:t>
            </a:r>
            <a:endParaRPr lang="tr-TR" sz="3200" b="1" dirty="0" smtClean="0">
              <a:solidFill>
                <a:srgbClr val="FFFF00"/>
              </a:solidFill>
            </a:endParaRPr>
          </a:p>
          <a:p>
            <a:r>
              <a:rPr lang="en-US" sz="2400" b="1" dirty="0" smtClean="0"/>
              <a:t>1 </a:t>
            </a:r>
            <a:r>
              <a:rPr lang="en-US" sz="2400" dirty="0"/>
              <a:t>Notes taken during or after interviewing or observations</a:t>
            </a:r>
            <a:r>
              <a:rPr lang="en-US" sz="2400" dirty="0" smtClean="0"/>
              <a:t>.</a:t>
            </a:r>
            <a:endParaRPr lang="tr-TR" sz="2400" dirty="0" smtClean="0"/>
          </a:p>
          <a:p>
            <a:endParaRPr lang="en-US" sz="2400" dirty="0"/>
          </a:p>
          <a:p>
            <a:r>
              <a:rPr lang="en-US" sz="2400" b="1" dirty="0"/>
              <a:t>2 </a:t>
            </a:r>
            <a:r>
              <a:rPr lang="en-US" sz="2400" dirty="0"/>
              <a:t>Reflections of researchers, moderators or observers involved in the data </a:t>
            </a:r>
            <a:r>
              <a:rPr lang="en-US" sz="2400" dirty="0" smtClean="0"/>
              <a:t>collection</a:t>
            </a:r>
            <a:r>
              <a:rPr lang="tr-TR" sz="2400" dirty="0" smtClean="0"/>
              <a:t> </a:t>
            </a:r>
            <a:r>
              <a:rPr lang="tr-TR" sz="2400" dirty="0" err="1" smtClean="0"/>
              <a:t>process</a:t>
            </a:r>
            <a:r>
              <a:rPr lang="tr-TR" sz="2400" dirty="0"/>
              <a:t>.</a:t>
            </a:r>
          </a:p>
        </p:txBody>
      </p:sp>
      <p:sp>
        <p:nvSpPr>
          <p:cNvPr id="3" name="Dikdörtgen 2"/>
          <p:cNvSpPr/>
          <p:nvPr/>
        </p:nvSpPr>
        <p:spPr>
          <a:xfrm>
            <a:off x="395536" y="2135753"/>
            <a:ext cx="8280920" cy="4154983"/>
          </a:xfrm>
          <a:prstGeom prst="rect">
            <a:avLst/>
          </a:prstGeom>
        </p:spPr>
        <p:txBody>
          <a:bodyPr wrap="square">
            <a:spAutoFit/>
          </a:bodyPr>
          <a:lstStyle/>
          <a:p>
            <a:r>
              <a:rPr lang="en-US" sz="2400" b="1" dirty="0"/>
              <a:t>3 </a:t>
            </a:r>
            <a:r>
              <a:rPr lang="en-US" sz="2400" dirty="0"/>
              <a:t>Theoretical support – from secondary data, intelligence or literature sources</a:t>
            </a:r>
            <a:r>
              <a:rPr lang="en-US" sz="2400" dirty="0" smtClean="0"/>
              <a:t>.</a:t>
            </a:r>
            <a:endParaRPr lang="en-US" sz="2400" dirty="0"/>
          </a:p>
          <a:p>
            <a:r>
              <a:rPr lang="en-US" sz="2400" b="1" dirty="0"/>
              <a:t>4 </a:t>
            </a:r>
            <a:r>
              <a:rPr lang="en-US" sz="2400" dirty="0"/>
              <a:t>Documents produced by or sourced from respondents</a:t>
            </a:r>
            <a:r>
              <a:rPr lang="en-US" sz="2400" dirty="0" smtClean="0"/>
              <a:t>.</a:t>
            </a:r>
            <a:endParaRPr lang="en-US" sz="2400" dirty="0"/>
          </a:p>
          <a:p>
            <a:r>
              <a:rPr lang="en-US" sz="2400" b="1" dirty="0"/>
              <a:t>5 </a:t>
            </a:r>
            <a:r>
              <a:rPr lang="en-US" sz="2400" dirty="0"/>
              <a:t>Photographs, drawings, diagrams, i.e. still visual images</a:t>
            </a:r>
            <a:r>
              <a:rPr lang="en-US" sz="2400" dirty="0" smtClean="0"/>
              <a:t>.</a:t>
            </a:r>
            <a:endParaRPr lang="tr-TR" sz="2400" dirty="0" smtClean="0"/>
          </a:p>
          <a:p>
            <a:endParaRPr lang="en-US" sz="2400" dirty="0"/>
          </a:p>
          <a:p>
            <a:r>
              <a:rPr lang="en-US" sz="2400" b="1" dirty="0"/>
              <a:t>6 </a:t>
            </a:r>
            <a:r>
              <a:rPr lang="en-US" sz="2400" dirty="0"/>
              <a:t>Audiotape recordings and transcripts of those recordings</a:t>
            </a:r>
            <a:r>
              <a:rPr lang="en-US" sz="2400" dirty="0" smtClean="0"/>
              <a:t>.</a:t>
            </a:r>
            <a:endParaRPr lang="tr-TR" sz="2400" dirty="0" smtClean="0"/>
          </a:p>
          <a:p>
            <a:endParaRPr lang="en-US" sz="2400" dirty="0"/>
          </a:p>
          <a:p>
            <a:r>
              <a:rPr lang="tr-TR" sz="2400" b="1" dirty="0"/>
              <a:t>7 </a:t>
            </a:r>
            <a:r>
              <a:rPr lang="tr-TR" sz="2400" dirty="0" err="1"/>
              <a:t>Videotape</a:t>
            </a:r>
            <a:r>
              <a:rPr lang="tr-TR" sz="2400" dirty="0"/>
              <a:t> </a:t>
            </a:r>
            <a:r>
              <a:rPr lang="tr-TR" sz="2400" dirty="0" err="1"/>
              <a:t>recordings</a:t>
            </a:r>
            <a:r>
              <a:rPr lang="tr-TR" sz="2400" dirty="0" smtClean="0"/>
              <a:t>.</a:t>
            </a:r>
          </a:p>
          <a:p>
            <a:endParaRPr lang="tr-TR" sz="2400" dirty="0"/>
          </a:p>
          <a:p>
            <a:r>
              <a:rPr lang="en-US" sz="2400" b="1" dirty="0"/>
              <a:t>8 </a:t>
            </a:r>
            <a:r>
              <a:rPr lang="en-US" sz="2400" dirty="0"/>
              <a:t>Records made by respondents such as </a:t>
            </a:r>
            <a:r>
              <a:rPr lang="en-US" sz="2400" dirty="0" smtClean="0"/>
              <a:t>mood</a:t>
            </a:r>
            <a:r>
              <a:rPr lang="tr-TR" sz="1000" dirty="0" smtClean="0"/>
              <a:t>(ruh hali)</a:t>
            </a:r>
            <a:r>
              <a:rPr lang="tr-TR" sz="1000" dirty="0"/>
              <a:t> </a:t>
            </a:r>
            <a:r>
              <a:rPr lang="en-US" sz="2400" dirty="0" smtClean="0"/>
              <a:t>boards </a:t>
            </a:r>
            <a:r>
              <a:rPr lang="en-US" sz="2400" dirty="0"/>
              <a:t>or collages.</a:t>
            </a:r>
            <a:endParaRPr lang="tr-TR" sz="2400" dirty="0"/>
          </a:p>
        </p:txBody>
      </p:sp>
    </p:spTree>
    <p:extLst>
      <p:ext uri="{BB962C8B-B14F-4D97-AF65-F5344CB8AC3E}">
        <p14:creationId xmlns:p14="http://schemas.microsoft.com/office/powerpoint/2010/main" val="65432777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941271" y="644495"/>
            <a:ext cx="5275803" cy="1200329"/>
          </a:xfrm>
          <a:prstGeom prst="rect">
            <a:avLst/>
          </a:prstGeom>
        </p:spPr>
        <p:txBody>
          <a:bodyPr wrap="none">
            <a:spAutoFit/>
          </a:bodyPr>
          <a:lstStyle/>
          <a:p>
            <a:pPr algn="ctr"/>
            <a:r>
              <a:rPr lang="en-US" sz="3600" b="1" dirty="0"/>
              <a:t>Sources of Internal and </a:t>
            </a:r>
            <a:endParaRPr lang="tr-TR" sz="3600" b="1" dirty="0" smtClean="0"/>
          </a:p>
          <a:p>
            <a:pPr algn="ctr"/>
            <a:r>
              <a:rPr lang="en-US" sz="3600" b="1" dirty="0" smtClean="0"/>
              <a:t>Proprietary</a:t>
            </a:r>
            <a:r>
              <a:rPr lang="en-US" sz="1600" dirty="0" smtClean="0"/>
              <a:t>(</a:t>
            </a:r>
            <a:r>
              <a:rPr lang="en-US" sz="1600" dirty="0" err="1" smtClean="0"/>
              <a:t>kişisel</a:t>
            </a:r>
            <a:r>
              <a:rPr lang="en-US" sz="1600" dirty="0" smtClean="0"/>
              <a:t>)</a:t>
            </a:r>
            <a:r>
              <a:rPr lang="en-US" sz="3600" b="1" dirty="0" smtClean="0"/>
              <a:t>Data</a:t>
            </a:r>
            <a:endParaRPr lang="tr-TR" sz="3600" dirty="0"/>
          </a:p>
        </p:txBody>
      </p:sp>
      <p:pic>
        <p:nvPicPr>
          <p:cNvPr id="1026" name="Picture 2" descr="http://www.thetechherald.com/media/images/201148/ID-Analytics-releases-Analysis-of-Internal-Data-Theft-HumanElement_3.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1673" y="2427312"/>
            <a:ext cx="5715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23200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1000"/>
                                        <p:tgtEl>
                                          <p:spTgt spid="1026"/>
                                        </p:tgtEl>
                                      </p:cBhvr>
                                    </p:animEffect>
                                    <p:anim calcmode="lin" valueType="num">
                                      <p:cBhvr>
                                        <p:cTn id="14" dur="1000" fill="hold"/>
                                        <p:tgtEl>
                                          <p:spTgt spid="1026"/>
                                        </p:tgtEl>
                                        <p:attrNameLst>
                                          <p:attrName>ppt_x</p:attrName>
                                        </p:attrNameLst>
                                      </p:cBhvr>
                                      <p:tavLst>
                                        <p:tav tm="0">
                                          <p:val>
                                            <p:strVal val="#ppt_x"/>
                                          </p:val>
                                        </p:tav>
                                        <p:tav tm="100000">
                                          <p:val>
                                            <p:strVal val="#ppt_x"/>
                                          </p:val>
                                        </p:tav>
                                      </p:tavLst>
                                    </p:anim>
                                    <p:anim calcmode="lin" valueType="num">
                                      <p:cBhvr>
                                        <p:cTn id="15"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49033" y="622429"/>
            <a:ext cx="3171125"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r>
              <a:rPr lang="tr-TR" sz="3600" dirty="0"/>
              <a:t>Data </a:t>
            </a:r>
            <a:r>
              <a:rPr lang="tr-TR" sz="3600" dirty="0" err="1"/>
              <a:t>reduction</a:t>
            </a:r>
            <a:endParaRPr lang="tr-TR" sz="3600" dirty="0"/>
          </a:p>
        </p:txBody>
      </p:sp>
      <p:sp>
        <p:nvSpPr>
          <p:cNvPr id="3" name="Dikdörtgen 2"/>
          <p:cNvSpPr/>
          <p:nvPr/>
        </p:nvSpPr>
        <p:spPr>
          <a:xfrm>
            <a:off x="683568" y="3129930"/>
            <a:ext cx="8208912" cy="3108544"/>
          </a:xfrm>
          <a:prstGeom prst="rect">
            <a:avLst/>
          </a:prstGeom>
        </p:spPr>
        <p:txBody>
          <a:bodyPr wrap="square">
            <a:spAutoFit/>
          </a:bodyPr>
          <a:lstStyle/>
          <a:p>
            <a:pPr algn="just"/>
            <a:r>
              <a:rPr lang="en-US" sz="2800" b="1" dirty="0"/>
              <a:t>Data reduction </a:t>
            </a:r>
            <a:r>
              <a:rPr lang="en-US" sz="2800" dirty="0"/>
              <a:t>involves handling the data. This process involves </a:t>
            </a:r>
            <a:r>
              <a:rPr lang="en-US" sz="2800" dirty="0" err="1"/>
              <a:t>organising</a:t>
            </a:r>
            <a:r>
              <a:rPr lang="en-US" sz="2800" dirty="0"/>
              <a:t> and </a:t>
            </a:r>
            <a:r>
              <a:rPr lang="en-US" sz="2800" dirty="0" smtClean="0"/>
              <a:t>structuring</a:t>
            </a:r>
            <a:r>
              <a:rPr lang="tr-TR" sz="2800" dirty="0" smtClean="0"/>
              <a:t> </a:t>
            </a:r>
            <a:r>
              <a:rPr lang="en-US" sz="2800" dirty="0" smtClean="0"/>
              <a:t>the </a:t>
            </a:r>
            <a:r>
              <a:rPr lang="en-US" sz="2800" dirty="0"/>
              <a:t>data. It means having to throw some data away! </a:t>
            </a:r>
            <a:r>
              <a:rPr lang="en-US" sz="2800" dirty="0" smtClean="0"/>
              <a:t>There </a:t>
            </a:r>
            <a:r>
              <a:rPr lang="en-US" sz="2800" dirty="0"/>
              <a:t>are the </a:t>
            </a:r>
            <a:r>
              <a:rPr lang="en-US" sz="2800" dirty="0" smtClean="0"/>
              <a:t>memories</a:t>
            </a:r>
            <a:r>
              <a:rPr lang="tr-TR" sz="2800" dirty="0" smtClean="0"/>
              <a:t> </a:t>
            </a:r>
            <a:r>
              <a:rPr lang="en-US" sz="2800" dirty="0" smtClean="0"/>
              <a:t>and </a:t>
            </a:r>
            <a:r>
              <a:rPr lang="en-US" sz="2800" dirty="0"/>
              <a:t>notes of the moderator and any other observers who took part, there are </a:t>
            </a:r>
            <a:r>
              <a:rPr lang="en-US" sz="2800" dirty="0" smtClean="0"/>
              <a:t>the</a:t>
            </a:r>
            <a:r>
              <a:rPr lang="tr-TR" sz="2800" dirty="0" smtClean="0"/>
              <a:t> </a:t>
            </a:r>
            <a:r>
              <a:rPr lang="en-US" sz="2800" b="1" dirty="0" smtClean="0"/>
              <a:t>transcripts </a:t>
            </a:r>
            <a:r>
              <a:rPr lang="en-US" sz="2800" dirty="0"/>
              <a:t>of what was actually said in </a:t>
            </a:r>
            <a:r>
              <a:rPr lang="en-US" sz="2800" dirty="0" smtClean="0"/>
              <a:t>interviews</a:t>
            </a:r>
            <a:r>
              <a:rPr lang="tr-TR" sz="2800" dirty="0" smtClean="0"/>
              <a:t>.</a:t>
            </a:r>
            <a:endParaRPr lang="tr-TR" sz="2800" dirty="0"/>
          </a:p>
        </p:txBody>
      </p:sp>
      <p:pic>
        <p:nvPicPr>
          <p:cNvPr id="7170" name="Picture 2" descr="http://www.lsi.com/PublishingImages/LSI_globalwarming_041713.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18901"/>
            <a:ext cx="5220072"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32777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7170"/>
                                        </p:tgtEl>
                                        <p:attrNameLst>
                                          <p:attrName>style.visibility</p:attrName>
                                        </p:attrNameLst>
                                      </p:cBhvr>
                                      <p:to>
                                        <p:strVal val="visible"/>
                                      </p:to>
                                    </p:set>
                                    <p:anim calcmode="lin" valueType="num">
                                      <p:cBhvr>
                                        <p:cTn id="13" dur="1000" fill="hold"/>
                                        <p:tgtEl>
                                          <p:spTgt spid="7170"/>
                                        </p:tgtEl>
                                        <p:attrNameLst>
                                          <p:attrName>ppt_w</p:attrName>
                                        </p:attrNameLst>
                                      </p:cBhvr>
                                      <p:tavLst>
                                        <p:tav tm="0">
                                          <p:val>
                                            <p:fltVal val="0"/>
                                          </p:val>
                                        </p:tav>
                                        <p:tav tm="100000">
                                          <p:val>
                                            <p:strVal val="#ppt_w"/>
                                          </p:val>
                                        </p:tav>
                                      </p:tavLst>
                                    </p:anim>
                                    <p:anim calcmode="lin" valueType="num">
                                      <p:cBhvr>
                                        <p:cTn id="14" dur="1000" fill="hold"/>
                                        <p:tgtEl>
                                          <p:spTgt spid="7170"/>
                                        </p:tgtEl>
                                        <p:attrNameLst>
                                          <p:attrName>ppt_h</p:attrName>
                                        </p:attrNameLst>
                                      </p:cBhvr>
                                      <p:tavLst>
                                        <p:tav tm="0">
                                          <p:val>
                                            <p:fltVal val="0"/>
                                          </p:val>
                                        </p:tav>
                                        <p:tav tm="100000">
                                          <p:val>
                                            <p:strVal val="#ppt_h"/>
                                          </p:val>
                                        </p:tav>
                                      </p:tavLst>
                                    </p:anim>
                                    <p:anim calcmode="lin" valueType="num">
                                      <p:cBhvr>
                                        <p:cTn id="15" dur="1000" fill="hold"/>
                                        <p:tgtEl>
                                          <p:spTgt spid="7170"/>
                                        </p:tgtEl>
                                        <p:attrNameLst>
                                          <p:attrName>style.rotation</p:attrName>
                                        </p:attrNameLst>
                                      </p:cBhvr>
                                      <p:tavLst>
                                        <p:tav tm="0">
                                          <p:val>
                                            <p:fltVal val="90"/>
                                          </p:val>
                                        </p:tav>
                                        <p:tav tm="100000">
                                          <p:val>
                                            <p:fltVal val="0"/>
                                          </p:val>
                                        </p:tav>
                                      </p:tavLst>
                                    </p:anim>
                                    <p:animEffect transition="in" filter="fade">
                                      <p:cBhvr>
                                        <p:cTn id="16" dur="1000"/>
                                        <p:tgtEl>
                                          <p:spTgt spid="7170"/>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39552" y="1268760"/>
            <a:ext cx="8064896" cy="5262979"/>
          </a:xfrm>
          <a:prstGeom prst="rect">
            <a:avLst/>
          </a:prstGeom>
        </p:spPr>
        <p:txBody>
          <a:bodyPr wrap="square">
            <a:spAutoFit/>
          </a:bodyPr>
          <a:lstStyle/>
          <a:p>
            <a:pPr algn="just"/>
            <a:r>
              <a:rPr lang="en-US" sz="2800" dirty="0"/>
              <a:t>The researcher with their transcripts, notes and other supporting material has </a:t>
            </a:r>
            <a:r>
              <a:rPr lang="en-US" sz="2800" dirty="0" smtClean="0"/>
              <a:t>to</a:t>
            </a:r>
            <a:r>
              <a:rPr lang="tr-TR" sz="2800" dirty="0" smtClean="0"/>
              <a:t> </a:t>
            </a:r>
            <a:r>
              <a:rPr lang="en-US" sz="2800" dirty="0" smtClean="0"/>
              <a:t>decide </a:t>
            </a:r>
            <a:r>
              <a:rPr lang="en-US" sz="2800" dirty="0"/>
              <a:t>what is relevant in all these data. Reducing the data involves a process </a:t>
            </a:r>
            <a:r>
              <a:rPr lang="en-US" sz="2800" dirty="0" smtClean="0"/>
              <a:t>of</a:t>
            </a:r>
            <a:r>
              <a:rPr lang="tr-TR" sz="2800" dirty="0" smtClean="0"/>
              <a:t> </a:t>
            </a:r>
            <a:r>
              <a:rPr lang="en-US" sz="2800" b="1" dirty="0" smtClean="0">
                <a:solidFill>
                  <a:srgbClr val="FFFF00"/>
                </a:solidFill>
              </a:rPr>
              <a:t>coding </a:t>
            </a:r>
            <a:r>
              <a:rPr lang="en-US" sz="2800" b="1" dirty="0">
                <a:solidFill>
                  <a:srgbClr val="FFFF00"/>
                </a:solidFill>
              </a:rPr>
              <a:t>data</a:t>
            </a:r>
            <a:r>
              <a:rPr lang="en-US" sz="2800" dirty="0"/>
              <a:t>, which means breaking down the data into discrete chunks </a:t>
            </a:r>
            <a:r>
              <a:rPr lang="en-US" sz="2800" dirty="0" smtClean="0"/>
              <a:t>and</a:t>
            </a:r>
            <a:r>
              <a:rPr lang="tr-TR" sz="2800" dirty="0" smtClean="0"/>
              <a:t> </a:t>
            </a:r>
            <a:r>
              <a:rPr lang="en-US" sz="2800" dirty="0" smtClean="0"/>
              <a:t>attaching</a:t>
            </a:r>
            <a:r>
              <a:rPr lang="tr-TR" sz="2800" dirty="0"/>
              <a:t> </a:t>
            </a:r>
            <a:r>
              <a:rPr lang="en-US" sz="2800" dirty="0" smtClean="0"/>
              <a:t>a </a:t>
            </a:r>
            <a:r>
              <a:rPr lang="en-US" sz="2800" dirty="0"/>
              <a:t>reference to those chunks of data. </a:t>
            </a:r>
            <a:endParaRPr lang="tr-TR" sz="2800" dirty="0" smtClean="0"/>
          </a:p>
          <a:p>
            <a:pPr algn="just"/>
            <a:endParaRPr lang="tr-TR" sz="2800" dirty="0"/>
          </a:p>
          <a:p>
            <a:pPr algn="just"/>
            <a:r>
              <a:rPr lang="en-US" sz="2800" dirty="0" smtClean="0"/>
              <a:t>Coding </a:t>
            </a:r>
            <a:r>
              <a:rPr lang="en-US" sz="2800" dirty="0"/>
              <a:t>is a vital part of </a:t>
            </a:r>
            <a:r>
              <a:rPr lang="en-US" sz="2800" dirty="0" smtClean="0"/>
              <a:t>coping</a:t>
            </a:r>
            <a:r>
              <a:rPr lang="tr-TR" sz="2800" dirty="0" smtClean="0"/>
              <a:t> </a:t>
            </a:r>
            <a:r>
              <a:rPr lang="en-US" sz="2800" dirty="0" smtClean="0"/>
              <a:t>with qualitative</a:t>
            </a:r>
            <a:r>
              <a:rPr lang="tr-TR" sz="2800" dirty="0" smtClean="0"/>
              <a:t> </a:t>
            </a:r>
            <a:r>
              <a:rPr lang="en-US" sz="2800" dirty="0" smtClean="0"/>
              <a:t>data </a:t>
            </a:r>
            <a:r>
              <a:rPr lang="en-US" sz="2800" dirty="0"/>
              <a:t>analysis, especially in the context of developing theory with a grounded </a:t>
            </a:r>
            <a:r>
              <a:rPr lang="en-US" sz="2800" dirty="0" smtClean="0"/>
              <a:t>theory</a:t>
            </a:r>
            <a:r>
              <a:rPr lang="tr-TR" sz="2800" dirty="0" smtClean="0"/>
              <a:t> </a:t>
            </a:r>
            <a:r>
              <a:rPr lang="en-US" sz="2800" dirty="0" smtClean="0"/>
              <a:t>approach</a:t>
            </a:r>
            <a:r>
              <a:rPr lang="en-US" sz="2800" dirty="0"/>
              <a:t>. Given this importance, the process is discussed in some detail.</a:t>
            </a:r>
            <a:endParaRPr lang="tr-TR" sz="2800" dirty="0"/>
          </a:p>
        </p:txBody>
      </p:sp>
    </p:spTree>
    <p:extLst>
      <p:ext uri="{BB962C8B-B14F-4D97-AF65-F5344CB8AC3E}">
        <p14:creationId xmlns:p14="http://schemas.microsoft.com/office/powerpoint/2010/main" val="65432777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11560" y="908720"/>
            <a:ext cx="2627258"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r>
              <a:rPr lang="tr-TR" sz="3600" dirty="0"/>
              <a:t>Data </a:t>
            </a:r>
            <a:r>
              <a:rPr lang="tr-TR" sz="3600" dirty="0" err="1"/>
              <a:t>display</a:t>
            </a:r>
            <a:endParaRPr lang="tr-TR" sz="3600" dirty="0"/>
          </a:p>
        </p:txBody>
      </p:sp>
      <p:sp>
        <p:nvSpPr>
          <p:cNvPr id="3" name="Dikdörtgen 2"/>
          <p:cNvSpPr/>
          <p:nvPr/>
        </p:nvSpPr>
        <p:spPr>
          <a:xfrm>
            <a:off x="414055" y="2406367"/>
            <a:ext cx="8280920" cy="2246769"/>
          </a:xfrm>
          <a:prstGeom prst="rect">
            <a:avLst/>
          </a:prstGeom>
        </p:spPr>
        <p:txBody>
          <a:bodyPr wrap="square">
            <a:spAutoFit/>
          </a:bodyPr>
          <a:lstStyle/>
          <a:p>
            <a:pPr algn="just"/>
            <a:r>
              <a:rPr lang="en-US" sz="2800" b="1" dirty="0"/>
              <a:t>Data display </a:t>
            </a:r>
            <a:r>
              <a:rPr lang="en-US" sz="2800" dirty="0"/>
              <a:t>involves </a:t>
            </a:r>
            <a:r>
              <a:rPr lang="en-US" sz="2800" dirty="0" err="1"/>
              <a:t>summarising</a:t>
            </a:r>
            <a:r>
              <a:rPr lang="en-US" sz="2800" dirty="0"/>
              <a:t> and presenting the structure that is seen in </a:t>
            </a:r>
            <a:r>
              <a:rPr lang="en-US" sz="2800" dirty="0" smtClean="0"/>
              <a:t>the</a:t>
            </a:r>
            <a:r>
              <a:rPr lang="tr-TR" sz="2800" dirty="0" smtClean="0"/>
              <a:t> </a:t>
            </a:r>
            <a:r>
              <a:rPr lang="en-US" sz="2800" dirty="0" smtClean="0"/>
              <a:t>collected </a:t>
            </a:r>
            <a:r>
              <a:rPr lang="en-US" sz="2800" dirty="0"/>
              <a:t>data. The display allows a ‘public’ view of how the researcher has made </a:t>
            </a:r>
            <a:r>
              <a:rPr lang="en-US" sz="2800" dirty="0" smtClean="0"/>
              <a:t>connections</a:t>
            </a:r>
            <a:r>
              <a:rPr lang="tr-TR" sz="2800" dirty="0" smtClean="0"/>
              <a:t> </a:t>
            </a:r>
            <a:r>
              <a:rPr lang="en-US" sz="2800" dirty="0" smtClean="0"/>
              <a:t>between </a:t>
            </a:r>
            <a:r>
              <a:rPr lang="en-US" sz="2800" dirty="0"/>
              <a:t>the different ‘data chunks’.</a:t>
            </a:r>
            <a:endParaRPr lang="tr-TR" sz="2800" dirty="0"/>
          </a:p>
        </p:txBody>
      </p:sp>
      <p:sp>
        <p:nvSpPr>
          <p:cNvPr id="4" name="Dikdörtgen 3"/>
          <p:cNvSpPr/>
          <p:nvPr/>
        </p:nvSpPr>
        <p:spPr>
          <a:xfrm>
            <a:off x="539551" y="4781470"/>
            <a:ext cx="8155423" cy="1815882"/>
          </a:xfrm>
          <a:prstGeom prst="rect">
            <a:avLst/>
          </a:prstGeom>
        </p:spPr>
        <p:txBody>
          <a:bodyPr wrap="square">
            <a:spAutoFit/>
          </a:bodyPr>
          <a:lstStyle/>
          <a:p>
            <a:pPr algn="just"/>
            <a:r>
              <a:rPr lang="en-US" sz="2800" dirty="0"/>
              <a:t>The display may be in a graphical format, with </a:t>
            </a:r>
            <a:r>
              <a:rPr lang="en-US" sz="2800" dirty="0" smtClean="0"/>
              <a:t>boxes</a:t>
            </a:r>
            <a:r>
              <a:rPr lang="tr-TR" sz="2800" dirty="0" smtClean="0"/>
              <a:t> </a:t>
            </a:r>
            <a:r>
              <a:rPr lang="en-US" sz="2800" dirty="0" err="1" smtClean="0"/>
              <a:t>summarising</a:t>
            </a:r>
            <a:r>
              <a:rPr lang="en-US" sz="2800" dirty="0" smtClean="0"/>
              <a:t> </a:t>
            </a:r>
            <a:r>
              <a:rPr lang="en-US" sz="2800" dirty="0"/>
              <a:t>issues that have emerged and connecting arrows showing the </a:t>
            </a:r>
            <a:r>
              <a:rPr lang="en-US" sz="2800" dirty="0" smtClean="0"/>
              <a:t>interconnection</a:t>
            </a:r>
            <a:r>
              <a:rPr lang="tr-TR" sz="2800" dirty="0" smtClean="0"/>
              <a:t> </a:t>
            </a:r>
            <a:r>
              <a:rPr lang="tr-TR" sz="2800" dirty="0" err="1" smtClean="0"/>
              <a:t>between</a:t>
            </a:r>
            <a:r>
              <a:rPr lang="tr-TR" sz="2800" dirty="0" smtClean="0"/>
              <a:t> </a:t>
            </a:r>
            <a:r>
              <a:rPr lang="tr-TR" sz="2800" dirty="0" err="1"/>
              <a:t>issues</a:t>
            </a:r>
            <a:r>
              <a:rPr lang="tr-TR" sz="2800" dirty="0"/>
              <a:t>.</a:t>
            </a:r>
          </a:p>
        </p:txBody>
      </p:sp>
      <p:pic>
        <p:nvPicPr>
          <p:cNvPr id="8194" name="Picture 2" descr="http://www.data-display.com/file/images/homepage/curved-cinema-display.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87313"/>
            <a:ext cx="5715000" cy="2319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32777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8194"/>
                                        </p:tgtEl>
                                        <p:attrNameLst>
                                          <p:attrName>style.visibility</p:attrName>
                                        </p:attrNameLst>
                                      </p:cBhvr>
                                      <p:to>
                                        <p:strVal val="visible"/>
                                      </p:to>
                                    </p:set>
                                    <p:anim calcmode="lin" valueType="num">
                                      <p:cBhvr>
                                        <p:cTn id="13" dur="500" fill="hold"/>
                                        <p:tgtEl>
                                          <p:spTgt spid="8194"/>
                                        </p:tgtEl>
                                        <p:attrNameLst>
                                          <p:attrName>ppt_w</p:attrName>
                                        </p:attrNameLst>
                                      </p:cBhvr>
                                      <p:tavLst>
                                        <p:tav tm="0">
                                          <p:val>
                                            <p:fltVal val="0"/>
                                          </p:val>
                                        </p:tav>
                                        <p:tav tm="100000">
                                          <p:val>
                                            <p:strVal val="#ppt_w"/>
                                          </p:val>
                                        </p:tav>
                                      </p:tavLst>
                                    </p:anim>
                                    <p:anim calcmode="lin" valueType="num">
                                      <p:cBhvr>
                                        <p:cTn id="14" dur="500" fill="hold"/>
                                        <p:tgtEl>
                                          <p:spTgt spid="8194"/>
                                        </p:tgtEl>
                                        <p:attrNameLst>
                                          <p:attrName>ppt_h</p:attrName>
                                        </p:attrNameLst>
                                      </p:cBhvr>
                                      <p:tavLst>
                                        <p:tav tm="0">
                                          <p:val>
                                            <p:fltVal val="0"/>
                                          </p:val>
                                        </p:tav>
                                        <p:tav tm="100000">
                                          <p:val>
                                            <p:strVal val="#ppt_h"/>
                                          </p:val>
                                        </p:tav>
                                      </p:tavLst>
                                    </p:anim>
                                    <p:animEffect transition="in" filter="fade">
                                      <p:cBhvr>
                                        <p:cTn id="15" dur="500"/>
                                        <p:tgtEl>
                                          <p:spTgt spid="819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 calcmode="lin" valueType="num">
                                      <p:cBhvr additive="base">
                                        <p:cTn id="2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99567" y="585553"/>
            <a:ext cx="4523707"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r>
              <a:rPr lang="tr-TR" sz="3600" dirty="0"/>
              <a:t>Data </a:t>
            </a:r>
            <a:r>
              <a:rPr lang="tr-TR" sz="3600" dirty="0" err="1" smtClean="0"/>
              <a:t>verification</a:t>
            </a:r>
            <a:r>
              <a:rPr lang="tr-TR" sz="800" dirty="0" smtClean="0"/>
              <a:t>(</a:t>
            </a:r>
            <a:r>
              <a:rPr lang="tr-TR" sz="1400" b="1" dirty="0" smtClean="0">
                <a:solidFill>
                  <a:srgbClr val="FFFF00"/>
                </a:solidFill>
              </a:rPr>
              <a:t>doğrulama</a:t>
            </a:r>
            <a:r>
              <a:rPr lang="tr-TR" sz="800" dirty="0" smtClean="0"/>
              <a:t>)</a:t>
            </a:r>
            <a:endParaRPr lang="tr-TR" sz="800" dirty="0"/>
          </a:p>
        </p:txBody>
      </p:sp>
      <p:sp>
        <p:nvSpPr>
          <p:cNvPr id="3" name="Dikdörtgen 2"/>
          <p:cNvSpPr/>
          <p:nvPr/>
        </p:nvSpPr>
        <p:spPr>
          <a:xfrm>
            <a:off x="467544" y="3919696"/>
            <a:ext cx="8208912" cy="2677656"/>
          </a:xfrm>
          <a:prstGeom prst="rect">
            <a:avLst/>
          </a:prstGeom>
        </p:spPr>
        <p:txBody>
          <a:bodyPr wrap="square">
            <a:spAutoFit/>
          </a:bodyPr>
          <a:lstStyle/>
          <a:p>
            <a:pPr algn="just"/>
            <a:r>
              <a:rPr lang="en-US" sz="2800" dirty="0"/>
              <a:t>involves seeking alternative explanations through other data </a:t>
            </a:r>
            <a:r>
              <a:rPr lang="en-US" sz="2800" dirty="0" smtClean="0"/>
              <a:t>sources</a:t>
            </a:r>
            <a:r>
              <a:rPr lang="tr-TR" sz="2800" dirty="0" smtClean="0"/>
              <a:t> </a:t>
            </a:r>
            <a:r>
              <a:rPr lang="en-US" sz="2800" dirty="0" smtClean="0"/>
              <a:t>and </a:t>
            </a:r>
            <a:r>
              <a:rPr lang="en-US" sz="2800" dirty="0"/>
              <a:t>theories. Researchers need to demonstrate that they have presented a </a:t>
            </a:r>
            <a:r>
              <a:rPr lang="en-US" sz="2800" dirty="0" smtClean="0"/>
              <a:t>valid</a:t>
            </a:r>
            <a:r>
              <a:rPr lang="tr-TR" sz="2800" dirty="0" smtClean="0"/>
              <a:t> </a:t>
            </a:r>
            <a:r>
              <a:rPr lang="en-US" sz="2800" dirty="0" smtClean="0"/>
              <a:t>meaning</a:t>
            </a:r>
            <a:r>
              <a:rPr lang="tr-TR" sz="2800" dirty="0"/>
              <a:t> </a:t>
            </a:r>
            <a:r>
              <a:rPr lang="en-US" sz="2800" dirty="0" smtClean="0"/>
              <a:t>of </a:t>
            </a:r>
            <a:r>
              <a:rPr lang="en-US" sz="2800" dirty="0"/>
              <a:t>the data that they have collected. They need to show that the structure </a:t>
            </a:r>
            <a:r>
              <a:rPr lang="en-US" sz="2800" dirty="0" smtClean="0"/>
              <a:t>or</a:t>
            </a:r>
            <a:r>
              <a:rPr lang="tr-TR" sz="2800" dirty="0" smtClean="0"/>
              <a:t> </a:t>
            </a:r>
            <a:r>
              <a:rPr lang="en-US" sz="2800" dirty="0" smtClean="0"/>
              <a:t>meaning </a:t>
            </a:r>
            <a:r>
              <a:rPr lang="en-US" sz="2800" dirty="0"/>
              <a:t>they see is not just a reflection of their own views.</a:t>
            </a:r>
            <a:endParaRPr lang="tr-TR" sz="2800" dirty="0"/>
          </a:p>
        </p:txBody>
      </p:sp>
      <p:pic>
        <p:nvPicPr>
          <p:cNvPr id="9218" name="Picture 2" descr="http://img1.trak.in/wp-content/uploads/2010/10/image17.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211263"/>
            <a:ext cx="2900164" cy="2708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32777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9218"/>
                                        </p:tgtEl>
                                        <p:attrNameLst>
                                          <p:attrName>style.visibility</p:attrName>
                                        </p:attrNameLst>
                                      </p:cBhvr>
                                      <p:to>
                                        <p:strVal val="visible"/>
                                      </p:to>
                                    </p:set>
                                    <p:anim calcmode="lin" valueType="num">
                                      <p:cBhvr>
                                        <p:cTn id="13" dur="1000" fill="hold"/>
                                        <p:tgtEl>
                                          <p:spTgt spid="9218"/>
                                        </p:tgtEl>
                                        <p:attrNameLst>
                                          <p:attrName>ppt_w</p:attrName>
                                        </p:attrNameLst>
                                      </p:cBhvr>
                                      <p:tavLst>
                                        <p:tav tm="0">
                                          <p:val>
                                            <p:fltVal val="0"/>
                                          </p:val>
                                        </p:tav>
                                        <p:tav tm="100000">
                                          <p:val>
                                            <p:strVal val="#ppt_w"/>
                                          </p:val>
                                        </p:tav>
                                      </p:tavLst>
                                    </p:anim>
                                    <p:anim calcmode="lin" valueType="num">
                                      <p:cBhvr>
                                        <p:cTn id="14" dur="1000" fill="hold"/>
                                        <p:tgtEl>
                                          <p:spTgt spid="9218"/>
                                        </p:tgtEl>
                                        <p:attrNameLst>
                                          <p:attrName>ppt_h</p:attrName>
                                        </p:attrNameLst>
                                      </p:cBhvr>
                                      <p:tavLst>
                                        <p:tav tm="0">
                                          <p:val>
                                            <p:fltVal val="0"/>
                                          </p:val>
                                        </p:tav>
                                        <p:tav tm="100000">
                                          <p:val>
                                            <p:strVal val="#ppt_h"/>
                                          </p:val>
                                        </p:tav>
                                      </p:tavLst>
                                    </p:anim>
                                    <p:anim calcmode="lin" valueType="num">
                                      <p:cBhvr>
                                        <p:cTn id="15" dur="1000" fill="hold"/>
                                        <p:tgtEl>
                                          <p:spTgt spid="9218"/>
                                        </p:tgtEl>
                                        <p:attrNameLst>
                                          <p:attrName>style.rotation</p:attrName>
                                        </p:attrNameLst>
                                      </p:cBhvr>
                                      <p:tavLst>
                                        <p:tav tm="0">
                                          <p:val>
                                            <p:fltVal val="90"/>
                                          </p:val>
                                        </p:tav>
                                        <p:tav tm="100000">
                                          <p:val>
                                            <p:fltVal val="0"/>
                                          </p:val>
                                        </p:tav>
                                      </p:tavLst>
                                    </p:anim>
                                    <p:animEffect transition="in" filter="fade">
                                      <p:cBhvr>
                                        <p:cTn id="16" dur="1000"/>
                                        <p:tgtEl>
                                          <p:spTgt spid="921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32048" y="404664"/>
            <a:ext cx="4572000" cy="2554545"/>
          </a:xfrm>
          <a:prstGeom prst="rect">
            <a:avLst/>
          </a:prstGeom>
        </p:spPr>
        <p:style>
          <a:lnRef idx="3">
            <a:schemeClr val="lt1"/>
          </a:lnRef>
          <a:fillRef idx="1">
            <a:schemeClr val="accent5"/>
          </a:fillRef>
          <a:effectRef idx="1">
            <a:schemeClr val="accent5"/>
          </a:effectRef>
          <a:fontRef idx="minor">
            <a:schemeClr val="lt1"/>
          </a:fontRef>
        </p:style>
        <p:txBody>
          <a:bodyPr>
            <a:spAutoFit/>
          </a:bodyPr>
          <a:lstStyle/>
          <a:p>
            <a:pPr algn="ctr"/>
            <a:r>
              <a:rPr lang="en-US" sz="4000" b="1" dirty="0"/>
              <a:t>Using computers in qualitative research and analysis</a:t>
            </a:r>
            <a:endParaRPr lang="tr-TR" sz="4000" b="1" dirty="0"/>
          </a:p>
        </p:txBody>
      </p:sp>
      <p:pic>
        <p:nvPicPr>
          <p:cNvPr id="10242" name="Picture 2" descr="http://metaphorlookout.files.wordpress.com/2010/06/computer-comic.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3429000"/>
            <a:ext cx="3810000"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32777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10242"/>
                                        </p:tgtEl>
                                        <p:attrNameLst>
                                          <p:attrName>style.visibility</p:attrName>
                                        </p:attrNameLst>
                                      </p:cBhvr>
                                      <p:to>
                                        <p:strVal val="visible"/>
                                      </p:to>
                                    </p:set>
                                    <p:animEffect transition="in" filter="wipe(down)">
                                      <p:cBhvr>
                                        <p:cTn id="13" dur="580">
                                          <p:stCondLst>
                                            <p:cond delay="0"/>
                                          </p:stCondLst>
                                        </p:cTn>
                                        <p:tgtEl>
                                          <p:spTgt spid="10242"/>
                                        </p:tgtEl>
                                      </p:cBhvr>
                                    </p:animEffect>
                                    <p:anim calcmode="lin" valueType="num">
                                      <p:cBhvr>
                                        <p:cTn id="14" dur="1822" tmFilter="0,0; 0.14,0.36; 0.43,0.73; 0.71,0.91; 1.0,1.0">
                                          <p:stCondLst>
                                            <p:cond delay="0"/>
                                          </p:stCondLst>
                                        </p:cTn>
                                        <p:tgtEl>
                                          <p:spTgt spid="1024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024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024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024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0242"/>
                                        </p:tgtEl>
                                        <p:attrNameLst>
                                          <p:attrName>ppt_y</p:attrName>
                                        </p:attrNameLst>
                                      </p:cBhvr>
                                      <p:tavLst>
                                        <p:tav tm="0" fmla="#ppt_y-sin(pi*$)/81">
                                          <p:val>
                                            <p:fltVal val="0"/>
                                          </p:val>
                                        </p:tav>
                                        <p:tav tm="100000">
                                          <p:val>
                                            <p:fltVal val="1"/>
                                          </p:val>
                                        </p:tav>
                                      </p:tavLst>
                                    </p:anim>
                                    <p:animScale>
                                      <p:cBhvr>
                                        <p:cTn id="19" dur="26">
                                          <p:stCondLst>
                                            <p:cond delay="650"/>
                                          </p:stCondLst>
                                        </p:cTn>
                                        <p:tgtEl>
                                          <p:spTgt spid="10242"/>
                                        </p:tgtEl>
                                      </p:cBhvr>
                                      <p:to x="100000" y="60000"/>
                                    </p:animScale>
                                    <p:animScale>
                                      <p:cBhvr>
                                        <p:cTn id="20" dur="166" decel="50000">
                                          <p:stCondLst>
                                            <p:cond delay="676"/>
                                          </p:stCondLst>
                                        </p:cTn>
                                        <p:tgtEl>
                                          <p:spTgt spid="10242"/>
                                        </p:tgtEl>
                                      </p:cBhvr>
                                      <p:to x="100000" y="100000"/>
                                    </p:animScale>
                                    <p:animScale>
                                      <p:cBhvr>
                                        <p:cTn id="21" dur="26">
                                          <p:stCondLst>
                                            <p:cond delay="1312"/>
                                          </p:stCondLst>
                                        </p:cTn>
                                        <p:tgtEl>
                                          <p:spTgt spid="10242"/>
                                        </p:tgtEl>
                                      </p:cBhvr>
                                      <p:to x="100000" y="80000"/>
                                    </p:animScale>
                                    <p:animScale>
                                      <p:cBhvr>
                                        <p:cTn id="22" dur="166" decel="50000">
                                          <p:stCondLst>
                                            <p:cond delay="1338"/>
                                          </p:stCondLst>
                                        </p:cTn>
                                        <p:tgtEl>
                                          <p:spTgt spid="10242"/>
                                        </p:tgtEl>
                                      </p:cBhvr>
                                      <p:to x="100000" y="100000"/>
                                    </p:animScale>
                                    <p:animScale>
                                      <p:cBhvr>
                                        <p:cTn id="23" dur="26">
                                          <p:stCondLst>
                                            <p:cond delay="1642"/>
                                          </p:stCondLst>
                                        </p:cTn>
                                        <p:tgtEl>
                                          <p:spTgt spid="10242"/>
                                        </p:tgtEl>
                                      </p:cBhvr>
                                      <p:to x="100000" y="90000"/>
                                    </p:animScale>
                                    <p:animScale>
                                      <p:cBhvr>
                                        <p:cTn id="24" dur="166" decel="50000">
                                          <p:stCondLst>
                                            <p:cond delay="1668"/>
                                          </p:stCondLst>
                                        </p:cTn>
                                        <p:tgtEl>
                                          <p:spTgt spid="10242"/>
                                        </p:tgtEl>
                                      </p:cBhvr>
                                      <p:to x="100000" y="100000"/>
                                    </p:animScale>
                                    <p:animScale>
                                      <p:cBhvr>
                                        <p:cTn id="25" dur="26">
                                          <p:stCondLst>
                                            <p:cond delay="1808"/>
                                          </p:stCondLst>
                                        </p:cTn>
                                        <p:tgtEl>
                                          <p:spTgt spid="10242"/>
                                        </p:tgtEl>
                                      </p:cBhvr>
                                      <p:to x="100000" y="95000"/>
                                    </p:animScale>
                                    <p:animScale>
                                      <p:cBhvr>
                                        <p:cTn id="26" dur="166" decel="50000">
                                          <p:stCondLst>
                                            <p:cond delay="1834"/>
                                          </p:stCondLst>
                                        </p:cTn>
                                        <p:tgtEl>
                                          <p:spTgt spid="1024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980728"/>
            <a:ext cx="8280920" cy="5262980"/>
          </a:xfrm>
          <a:prstGeom prst="rect">
            <a:avLst/>
          </a:prstGeom>
        </p:spPr>
        <p:txBody>
          <a:bodyPr wrap="square">
            <a:spAutoFit/>
          </a:bodyPr>
          <a:lstStyle/>
          <a:p>
            <a:pPr algn="just"/>
            <a:r>
              <a:rPr lang="en-US" sz="2800" dirty="0"/>
              <a:t>A major problem for the qualitative researcher is the </a:t>
            </a:r>
            <a:r>
              <a:rPr lang="en-US" sz="2800" dirty="0" smtClean="0"/>
              <a:t>sheer</a:t>
            </a:r>
            <a:r>
              <a:rPr lang="tr-TR" sz="1000" dirty="0" smtClean="0"/>
              <a:t>(</a:t>
            </a:r>
            <a:r>
              <a:rPr lang="tr-TR" sz="1400" b="1" dirty="0" smtClean="0">
                <a:solidFill>
                  <a:srgbClr val="FFFF00"/>
                </a:solidFill>
              </a:rPr>
              <a:t>tamamen</a:t>
            </a:r>
            <a:r>
              <a:rPr lang="tr-TR" sz="1000" dirty="0" smtClean="0"/>
              <a:t>)</a:t>
            </a:r>
            <a:r>
              <a:rPr lang="en-US" sz="2800" dirty="0" smtClean="0"/>
              <a:t>volume </a:t>
            </a:r>
            <a:r>
              <a:rPr lang="en-US" sz="2800" dirty="0"/>
              <a:t>of data that </a:t>
            </a:r>
            <a:r>
              <a:rPr lang="en-US" sz="2800" dirty="0" smtClean="0"/>
              <a:t>they</a:t>
            </a:r>
            <a:r>
              <a:rPr lang="tr-TR" sz="2800" dirty="0" smtClean="0"/>
              <a:t> </a:t>
            </a:r>
            <a:r>
              <a:rPr lang="tr-TR" sz="2800" dirty="0" err="1" smtClean="0"/>
              <a:t>may</a:t>
            </a:r>
            <a:r>
              <a:rPr lang="tr-TR" sz="2800" dirty="0" smtClean="0"/>
              <a:t> </a:t>
            </a:r>
            <a:r>
              <a:rPr lang="tr-TR" sz="2800" dirty="0" err="1" smtClean="0"/>
              <a:t>collect</a:t>
            </a:r>
            <a:r>
              <a:rPr lang="tr-TR" sz="2800" dirty="0" smtClean="0"/>
              <a:t>. As </a:t>
            </a:r>
            <a:r>
              <a:rPr lang="en-US" sz="2800" dirty="0"/>
              <a:t>with quantitative data analyses, it is possible to complete analyses without the aid of a</a:t>
            </a:r>
            <a:r>
              <a:rPr lang="tr-TR" sz="2800" dirty="0"/>
              <a:t> </a:t>
            </a:r>
            <a:r>
              <a:rPr lang="en-US" sz="2800" dirty="0"/>
              <a:t>computer. </a:t>
            </a:r>
            <a:endParaRPr lang="en-US" sz="2800" dirty="0" smtClean="0"/>
          </a:p>
          <a:p>
            <a:pPr algn="just"/>
            <a:endParaRPr lang="tr-TR" sz="2800" dirty="0"/>
          </a:p>
          <a:p>
            <a:pPr algn="just"/>
            <a:r>
              <a:rPr lang="en-US" sz="2800" dirty="0" smtClean="0"/>
              <a:t>Overall </a:t>
            </a:r>
            <a:r>
              <a:rPr lang="en-US" sz="2800" dirty="0"/>
              <a:t>it allows a much</a:t>
            </a:r>
            <a:r>
              <a:rPr lang="tr-TR" sz="2800" dirty="0"/>
              <a:t> </a:t>
            </a:r>
            <a:r>
              <a:rPr lang="en-US" sz="2800" dirty="0"/>
              <a:t>more efficient and ultimately effective process, as the researcher’s effort may be</a:t>
            </a:r>
            <a:r>
              <a:rPr lang="tr-TR" sz="2800" dirty="0"/>
              <a:t> </a:t>
            </a:r>
            <a:r>
              <a:rPr lang="en-US" sz="2800" dirty="0"/>
              <a:t>focused upon generating the most effective support for decision</a:t>
            </a:r>
            <a:r>
              <a:rPr lang="tr-TR" sz="2800" dirty="0"/>
              <a:t> </a:t>
            </a:r>
            <a:r>
              <a:rPr lang="en-US" sz="2800" dirty="0"/>
              <a:t>makers as quickly as</a:t>
            </a:r>
            <a:r>
              <a:rPr lang="tr-TR" sz="2800" dirty="0"/>
              <a:t> </a:t>
            </a:r>
            <a:r>
              <a:rPr lang="en-US" sz="2800" dirty="0"/>
              <a:t>possible rather than upon </a:t>
            </a:r>
            <a:r>
              <a:rPr lang="en-US" sz="2800" dirty="0" smtClean="0"/>
              <a:t>difficult administrative </a:t>
            </a:r>
            <a:r>
              <a:rPr lang="en-US" sz="2800" dirty="0"/>
              <a:t>tasks.</a:t>
            </a:r>
            <a:endParaRPr lang="tr-TR" sz="2800" dirty="0"/>
          </a:p>
          <a:p>
            <a:pPr algn="just"/>
            <a:endParaRPr lang="tr-TR" sz="2800" dirty="0"/>
          </a:p>
        </p:txBody>
      </p:sp>
    </p:spTree>
    <p:extLst>
      <p:ext uri="{BB962C8B-B14F-4D97-AF65-F5344CB8AC3E}">
        <p14:creationId xmlns:p14="http://schemas.microsoft.com/office/powerpoint/2010/main" val="65432777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899592" y="404664"/>
            <a:ext cx="6696744"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dirty="0" smtClean="0"/>
              <a:t>Package programs used in qualitative researches</a:t>
            </a:r>
            <a:endParaRPr lang="en-US" sz="2800" dirty="0"/>
          </a:p>
        </p:txBody>
      </p:sp>
      <p:sp>
        <p:nvSpPr>
          <p:cNvPr id="3" name="Dikdörtgen 2"/>
          <p:cNvSpPr/>
          <p:nvPr/>
        </p:nvSpPr>
        <p:spPr>
          <a:xfrm>
            <a:off x="323528" y="1700808"/>
            <a:ext cx="8568952" cy="1938992"/>
          </a:xfrm>
          <a:prstGeom prst="rect">
            <a:avLst/>
          </a:prstGeom>
        </p:spPr>
        <p:txBody>
          <a:bodyPr wrap="square">
            <a:spAutoFit/>
          </a:bodyPr>
          <a:lstStyle/>
          <a:p>
            <a:pPr algn="just"/>
            <a:r>
              <a:rPr lang="en-US" sz="2400" b="1" dirty="0" smtClean="0">
                <a:solidFill>
                  <a:srgbClr val="00B0F0"/>
                </a:solidFill>
              </a:rPr>
              <a:t>1. QSR </a:t>
            </a:r>
            <a:r>
              <a:rPr lang="en-US" sz="2400" b="1" dirty="0" err="1">
                <a:solidFill>
                  <a:srgbClr val="00B0F0"/>
                </a:solidFill>
              </a:rPr>
              <a:t>Nvivo</a:t>
            </a:r>
            <a:r>
              <a:rPr lang="en-US" sz="2400" b="1" dirty="0">
                <a:solidFill>
                  <a:srgbClr val="00B0F0"/>
                </a:solidFill>
              </a:rPr>
              <a:t> </a:t>
            </a:r>
            <a:r>
              <a:rPr lang="en-US" sz="2400" dirty="0"/>
              <a:t>can </a:t>
            </a:r>
            <a:r>
              <a:rPr lang="en-US" sz="2400" dirty="0" smtClean="0"/>
              <a:t>cope </a:t>
            </a:r>
            <a:r>
              <a:rPr lang="en-US" sz="1400" b="1" dirty="0" smtClean="0">
                <a:solidFill>
                  <a:srgbClr val="FFFF00"/>
                </a:solidFill>
              </a:rPr>
              <a:t>(</a:t>
            </a:r>
            <a:r>
              <a:rPr lang="en-US" sz="1400" b="1" dirty="0" err="1" smtClean="0">
                <a:solidFill>
                  <a:srgbClr val="FFFF00"/>
                </a:solidFill>
              </a:rPr>
              <a:t>başa</a:t>
            </a:r>
            <a:r>
              <a:rPr lang="en-US" sz="1400" b="1" dirty="0" smtClean="0">
                <a:solidFill>
                  <a:srgbClr val="FFFF00"/>
                </a:solidFill>
              </a:rPr>
              <a:t> </a:t>
            </a:r>
            <a:r>
              <a:rPr lang="en-US" sz="1400" b="1" dirty="0" err="1" smtClean="0">
                <a:solidFill>
                  <a:srgbClr val="FFFF00"/>
                </a:solidFill>
              </a:rPr>
              <a:t>çıkmak</a:t>
            </a:r>
            <a:r>
              <a:rPr lang="en-US" sz="1400" b="1" dirty="0" smtClean="0">
                <a:solidFill>
                  <a:srgbClr val="FFFF00"/>
                </a:solidFill>
              </a:rPr>
              <a:t>) </a:t>
            </a:r>
            <a:r>
              <a:rPr lang="en-US" sz="2400" dirty="0"/>
              <a:t>with qualitative data that emerges from </a:t>
            </a:r>
            <a:r>
              <a:rPr lang="en-US" sz="2400" dirty="0" smtClean="0"/>
              <a:t>ethnographic approaches</a:t>
            </a:r>
            <a:r>
              <a:rPr lang="en-US" sz="2400" dirty="0"/>
              <a:t>, focus groups, depth interviews, open-ended questions in </a:t>
            </a:r>
            <a:r>
              <a:rPr lang="en-US" sz="2400" dirty="0" smtClean="0"/>
              <a:t>surveys, and even from </a:t>
            </a:r>
            <a:r>
              <a:rPr lang="en-US" sz="2400" dirty="0"/>
              <a:t>Web searches. It enables the researcher to combine the analysis of text or </a:t>
            </a:r>
            <a:r>
              <a:rPr lang="en-US" sz="2400" dirty="0" smtClean="0"/>
              <a:t>multimedia </a:t>
            </a:r>
            <a:r>
              <a:rPr lang="tr-TR" sz="2400" dirty="0" err="1" smtClean="0"/>
              <a:t>images</a:t>
            </a:r>
            <a:r>
              <a:rPr lang="tr-TR" sz="2400" dirty="0"/>
              <a:t>.</a:t>
            </a:r>
          </a:p>
        </p:txBody>
      </p:sp>
      <p:sp>
        <p:nvSpPr>
          <p:cNvPr id="4" name="Dikdörtgen 3"/>
          <p:cNvSpPr/>
          <p:nvPr/>
        </p:nvSpPr>
        <p:spPr>
          <a:xfrm>
            <a:off x="323528" y="3928988"/>
            <a:ext cx="8280920" cy="1200328"/>
          </a:xfrm>
          <a:prstGeom prst="rect">
            <a:avLst/>
          </a:prstGeom>
        </p:spPr>
        <p:txBody>
          <a:bodyPr wrap="square">
            <a:spAutoFit/>
          </a:bodyPr>
          <a:lstStyle/>
          <a:p>
            <a:pPr algn="just"/>
            <a:r>
              <a:rPr lang="en-US" sz="2400" dirty="0" smtClean="0"/>
              <a:t>It </a:t>
            </a:r>
            <a:r>
              <a:rPr lang="en-US" sz="2400" dirty="0"/>
              <a:t>allows one </a:t>
            </a:r>
            <a:r>
              <a:rPr lang="en-US" sz="2400" dirty="0" smtClean="0"/>
              <a:t>to display </a:t>
            </a:r>
            <a:r>
              <a:rPr lang="en-US" sz="2400" dirty="0"/>
              <a:t>data </a:t>
            </a:r>
            <a:r>
              <a:rPr lang="en-US" sz="2400" dirty="0" smtClean="0"/>
              <a:t>in matrices </a:t>
            </a:r>
            <a:r>
              <a:rPr lang="en-US" sz="2400" dirty="0"/>
              <a:t>or in a rich text format and </a:t>
            </a:r>
            <a:r>
              <a:rPr lang="en-US" sz="2400" dirty="0" smtClean="0"/>
              <a:t>ultimately to </a:t>
            </a:r>
            <a:r>
              <a:rPr lang="en-US" sz="2400" dirty="0"/>
              <a:t>present graphical models of </a:t>
            </a:r>
            <a:r>
              <a:rPr lang="en-US" sz="2400" dirty="0" smtClean="0"/>
              <a:t>the </a:t>
            </a:r>
            <a:r>
              <a:rPr lang="tr-TR" sz="2400" dirty="0" err="1" smtClean="0"/>
              <a:t>analysis</a:t>
            </a:r>
            <a:r>
              <a:rPr lang="tr-TR" sz="2400" dirty="0" smtClean="0"/>
              <a:t> </a:t>
            </a:r>
            <a:r>
              <a:rPr lang="tr-TR" sz="2400" dirty="0" err="1"/>
              <a:t>and</a:t>
            </a:r>
            <a:r>
              <a:rPr lang="tr-TR" sz="2400" dirty="0"/>
              <a:t> </a:t>
            </a:r>
            <a:r>
              <a:rPr lang="tr-TR" sz="2400" dirty="0" err="1"/>
              <a:t>research</a:t>
            </a:r>
            <a:r>
              <a:rPr lang="tr-TR" sz="2400" dirty="0"/>
              <a:t> </a:t>
            </a:r>
            <a:r>
              <a:rPr lang="tr-TR" sz="2400" dirty="0" err="1"/>
              <a:t>findings</a:t>
            </a:r>
            <a:r>
              <a:rPr lang="tr-TR" sz="2400" dirty="0"/>
              <a:t>.</a:t>
            </a:r>
          </a:p>
        </p:txBody>
      </p:sp>
    </p:spTree>
    <p:extLst>
      <p:ext uri="{BB962C8B-B14F-4D97-AF65-F5344CB8AC3E}">
        <p14:creationId xmlns:p14="http://schemas.microsoft.com/office/powerpoint/2010/main" val="65432777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 calcmode="lin" valueType="num">
                                      <p:cBhvr additive="base">
                                        <p:cTn id="20"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544" y="2204864"/>
            <a:ext cx="8136904" cy="3108544"/>
          </a:xfrm>
          <a:prstGeom prst="rect">
            <a:avLst/>
          </a:prstGeom>
        </p:spPr>
        <p:txBody>
          <a:bodyPr wrap="square">
            <a:spAutoFit/>
          </a:bodyPr>
          <a:lstStyle/>
          <a:p>
            <a:pPr algn="just"/>
            <a:r>
              <a:rPr lang="tr-TR" sz="2800" b="1" dirty="0" smtClean="0">
                <a:solidFill>
                  <a:srgbClr val="00B0F0"/>
                </a:solidFill>
              </a:rPr>
              <a:t>2. </a:t>
            </a:r>
            <a:r>
              <a:rPr lang="en-US" sz="2800" b="1" dirty="0" smtClean="0">
                <a:solidFill>
                  <a:srgbClr val="00B0F0"/>
                </a:solidFill>
              </a:rPr>
              <a:t>BEST </a:t>
            </a:r>
            <a:r>
              <a:rPr lang="en-US" sz="2800" b="1" dirty="0">
                <a:solidFill>
                  <a:srgbClr val="00B0F0"/>
                </a:solidFill>
              </a:rPr>
              <a:t>(</a:t>
            </a:r>
            <a:r>
              <a:rPr lang="en-US" sz="2800" b="1" dirty="0" err="1">
                <a:solidFill>
                  <a:srgbClr val="00B0F0"/>
                </a:solidFill>
              </a:rPr>
              <a:t>Behavioural</a:t>
            </a:r>
            <a:r>
              <a:rPr lang="en-US" sz="2800" b="1" dirty="0">
                <a:solidFill>
                  <a:srgbClr val="00B0F0"/>
                </a:solidFill>
              </a:rPr>
              <a:t> Evaluation Strategy and Taxonomy)</a:t>
            </a:r>
            <a:r>
              <a:rPr lang="en-US" sz="2800" b="1" dirty="0"/>
              <a:t> </a:t>
            </a:r>
            <a:r>
              <a:rPr lang="en-US" sz="2800" dirty="0"/>
              <a:t>is a software package </a:t>
            </a:r>
            <a:r>
              <a:rPr lang="en-US" sz="2800" dirty="0" smtClean="0"/>
              <a:t>that is </a:t>
            </a:r>
            <a:r>
              <a:rPr lang="en-US" sz="2800" dirty="0"/>
              <a:t>more </a:t>
            </a:r>
            <a:r>
              <a:rPr lang="en-US" sz="2800" dirty="0" smtClean="0"/>
              <a:t>geared</a:t>
            </a:r>
            <a:r>
              <a:rPr lang="tr-TR" sz="1000" dirty="0" smtClean="0"/>
              <a:t>(</a:t>
            </a:r>
            <a:r>
              <a:rPr lang="tr-TR" sz="1400" b="1" dirty="0" smtClean="0">
                <a:solidFill>
                  <a:srgbClr val="FFFF00"/>
                </a:solidFill>
              </a:rPr>
              <a:t>donanmış</a:t>
            </a:r>
            <a:r>
              <a:rPr lang="tr-TR" sz="1000" dirty="0" smtClean="0"/>
              <a:t>)</a:t>
            </a:r>
            <a:r>
              <a:rPr lang="en-US" sz="2800" dirty="0" smtClean="0"/>
              <a:t>to </a:t>
            </a:r>
            <a:r>
              <a:rPr lang="en-US" sz="2800" dirty="0"/>
              <a:t>ethnographic observational data. Using BEST, the researcher </a:t>
            </a:r>
            <a:r>
              <a:rPr lang="en-US" sz="2800" dirty="0" smtClean="0"/>
              <a:t>can record </a:t>
            </a:r>
            <a:r>
              <a:rPr lang="en-US" sz="2800" dirty="0"/>
              <a:t>a series of live </a:t>
            </a:r>
            <a:r>
              <a:rPr lang="en-US" sz="2800" dirty="0" err="1"/>
              <a:t>behavioural</a:t>
            </a:r>
            <a:r>
              <a:rPr lang="en-US" sz="2800" dirty="0"/>
              <a:t> events that may occur in a mutually exclusive </a:t>
            </a:r>
            <a:r>
              <a:rPr lang="en-US" sz="2800" dirty="0" smtClean="0"/>
              <a:t>manner or </a:t>
            </a:r>
            <a:r>
              <a:rPr lang="en-US" sz="2800" dirty="0"/>
              <a:t>overlap. </a:t>
            </a:r>
            <a:endParaRPr lang="en-US" sz="2800" dirty="0" smtClean="0"/>
          </a:p>
          <a:p>
            <a:pPr algn="just"/>
            <a:endParaRPr lang="en-US" sz="2800" dirty="0"/>
          </a:p>
        </p:txBody>
      </p:sp>
    </p:spTree>
    <p:extLst>
      <p:ext uri="{BB962C8B-B14F-4D97-AF65-F5344CB8AC3E}">
        <p14:creationId xmlns:p14="http://schemas.microsoft.com/office/powerpoint/2010/main" val="65432777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82468" y="2132856"/>
            <a:ext cx="8208912" cy="2677656"/>
          </a:xfrm>
          <a:prstGeom prst="rect">
            <a:avLst/>
          </a:prstGeom>
        </p:spPr>
        <p:txBody>
          <a:bodyPr wrap="square">
            <a:spAutoFit/>
          </a:bodyPr>
          <a:lstStyle/>
          <a:p>
            <a:pPr algn="just"/>
            <a:r>
              <a:rPr lang="tr-TR" sz="2800" b="1" dirty="0" smtClean="0">
                <a:solidFill>
                  <a:srgbClr val="00B0F0"/>
                </a:solidFill>
              </a:rPr>
              <a:t>3. </a:t>
            </a:r>
            <a:r>
              <a:rPr lang="en-US" sz="2800" b="1" dirty="0" err="1" smtClean="0">
                <a:solidFill>
                  <a:srgbClr val="00B0F0"/>
                </a:solidFill>
              </a:rPr>
              <a:t>Atlas.ti</a:t>
            </a:r>
            <a:r>
              <a:rPr lang="en-US" sz="2800" b="1" dirty="0">
                <a:solidFill>
                  <a:srgbClr val="00B0F0"/>
                </a:solidFill>
              </a:rPr>
              <a:t>: The Knowledge Workbench </a:t>
            </a:r>
            <a:r>
              <a:rPr lang="en-US" sz="2800" dirty="0"/>
              <a:t>is similar to </a:t>
            </a:r>
            <a:r>
              <a:rPr lang="en-US" sz="2800" dirty="0" err="1"/>
              <a:t>Nvivo</a:t>
            </a:r>
            <a:r>
              <a:rPr lang="en-US" sz="2800" dirty="0"/>
              <a:t> in that it can cope </a:t>
            </a:r>
            <a:r>
              <a:rPr lang="en-US" sz="2800" dirty="0" smtClean="0"/>
              <a:t>with</a:t>
            </a:r>
            <a:r>
              <a:rPr lang="tr-TR" sz="2800" dirty="0" smtClean="0"/>
              <a:t> </a:t>
            </a:r>
            <a:r>
              <a:rPr lang="en-US" sz="2800" dirty="0" smtClean="0"/>
              <a:t>large </a:t>
            </a:r>
            <a:r>
              <a:rPr lang="en-US" sz="2800" dirty="0"/>
              <a:t>bodies of textual, graphical and audio or video data generated </a:t>
            </a:r>
            <a:r>
              <a:rPr lang="en-US" sz="2800" dirty="0" smtClean="0"/>
              <a:t>from</a:t>
            </a:r>
            <a:r>
              <a:rPr lang="tr-TR" sz="2800" dirty="0" smtClean="0"/>
              <a:t> </a:t>
            </a:r>
            <a:r>
              <a:rPr lang="en-US" sz="2800" dirty="0" smtClean="0"/>
              <a:t>ethnographic</a:t>
            </a:r>
            <a:r>
              <a:rPr lang="tr-TR" sz="2800" dirty="0"/>
              <a:t> </a:t>
            </a:r>
            <a:r>
              <a:rPr lang="en-US" sz="2800" dirty="0" smtClean="0"/>
              <a:t>approaches</a:t>
            </a:r>
            <a:r>
              <a:rPr lang="en-US" sz="2800" dirty="0"/>
              <a:t>, focus groups and depth interviews. The overall feel of </a:t>
            </a:r>
            <a:r>
              <a:rPr lang="en-US" sz="2800" dirty="0" smtClean="0"/>
              <a:t>the</a:t>
            </a:r>
            <a:r>
              <a:rPr lang="tr-TR" sz="2800" dirty="0" smtClean="0"/>
              <a:t> </a:t>
            </a:r>
            <a:r>
              <a:rPr lang="en-US" sz="2800" dirty="0" smtClean="0"/>
              <a:t>package </a:t>
            </a:r>
            <a:r>
              <a:rPr lang="en-US" sz="2800" dirty="0"/>
              <a:t>tries to recreate the best features of manual </a:t>
            </a:r>
            <a:r>
              <a:rPr lang="en-US" sz="2800" dirty="0" smtClean="0"/>
              <a:t>analysis</a:t>
            </a:r>
            <a:r>
              <a:rPr lang="tr-TR" sz="2800" dirty="0"/>
              <a:t>.</a:t>
            </a:r>
          </a:p>
        </p:txBody>
      </p:sp>
    </p:spTree>
    <p:extLst>
      <p:ext uri="{BB962C8B-B14F-4D97-AF65-F5344CB8AC3E}">
        <p14:creationId xmlns:p14="http://schemas.microsoft.com/office/powerpoint/2010/main" val="65432777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286000" y="2348880"/>
            <a:ext cx="4572000" cy="2308324"/>
          </a:xfrm>
          <a:prstGeom prst="rect">
            <a:avLst/>
          </a:prstGeom>
        </p:spPr>
        <p:style>
          <a:lnRef idx="3">
            <a:schemeClr val="lt1"/>
          </a:lnRef>
          <a:fillRef idx="1">
            <a:schemeClr val="accent3"/>
          </a:fillRef>
          <a:effectRef idx="1">
            <a:schemeClr val="accent3"/>
          </a:effectRef>
          <a:fontRef idx="minor">
            <a:schemeClr val="lt1"/>
          </a:fontRef>
        </p:style>
        <p:txBody>
          <a:bodyPr>
            <a:spAutoFit/>
          </a:bodyPr>
          <a:lstStyle/>
          <a:p>
            <a:pPr algn="ctr"/>
            <a:r>
              <a:rPr lang="en-US" sz="3600" dirty="0">
                <a:solidFill>
                  <a:schemeClr val="tx2"/>
                </a:solidFill>
              </a:rPr>
              <a:t>Advantages of computer-assisted qualitative data analysis</a:t>
            </a:r>
            <a:endParaRPr lang="tr-TR" sz="3600" dirty="0">
              <a:solidFill>
                <a:schemeClr val="tx2"/>
              </a:solidFill>
            </a:endParaRPr>
          </a:p>
        </p:txBody>
      </p:sp>
    </p:spTree>
    <p:extLst>
      <p:ext uri="{BB962C8B-B14F-4D97-AF65-F5344CB8AC3E}">
        <p14:creationId xmlns:p14="http://schemas.microsoft.com/office/powerpoint/2010/main" val="65432777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544" y="1052736"/>
            <a:ext cx="8136904" cy="4401205"/>
          </a:xfrm>
          <a:prstGeom prst="rect">
            <a:avLst/>
          </a:prstGeom>
        </p:spPr>
        <p:txBody>
          <a:bodyPr wrap="square">
            <a:spAutoFit/>
          </a:bodyPr>
          <a:lstStyle/>
          <a:p>
            <a:pPr algn="just"/>
            <a:r>
              <a:rPr lang="en-US" sz="2800" dirty="0"/>
              <a:t>Researchers frequently </a:t>
            </a:r>
            <a:r>
              <a:rPr lang="en-US" sz="2800" dirty="0" smtClean="0"/>
              <a:t>aggregate</a:t>
            </a:r>
            <a:r>
              <a:rPr lang="en-US" sz="1100" dirty="0" smtClean="0"/>
              <a:t>(</a:t>
            </a:r>
            <a:r>
              <a:rPr lang="en-US" sz="1400" b="1" dirty="0" err="1" smtClean="0"/>
              <a:t>biriktirmek</a:t>
            </a:r>
            <a:r>
              <a:rPr lang="en-US" sz="1100" dirty="0" smtClean="0"/>
              <a:t>)</a:t>
            </a:r>
            <a:r>
              <a:rPr lang="en-US" sz="2800" dirty="0" smtClean="0"/>
              <a:t>or </a:t>
            </a:r>
            <a:r>
              <a:rPr lang="en-US" sz="2800" dirty="0"/>
              <a:t>disaggregate internal data. For example, a </a:t>
            </a:r>
            <a:r>
              <a:rPr lang="en-US" sz="2800" dirty="0" smtClean="0"/>
              <a:t>computer service</a:t>
            </a:r>
            <a:r>
              <a:rPr lang="tr-TR" sz="2800" dirty="0" smtClean="0"/>
              <a:t> </a:t>
            </a:r>
            <a:r>
              <a:rPr lang="en-US" sz="2800" dirty="0" smtClean="0"/>
              <a:t>firm used </a:t>
            </a:r>
            <a:r>
              <a:rPr lang="en-US" sz="2800" dirty="0"/>
              <a:t>internal secondary data to analyze sales over the previous three years, </a:t>
            </a:r>
            <a:r>
              <a:rPr lang="en-US" sz="2800" dirty="0" smtClean="0"/>
              <a:t>categorizing</a:t>
            </a:r>
            <a:r>
              <a:rPr lang="tr-TR" sz="2800" dirty="0" smtClean="0"/>
              <a:t> </a:t>
            </a:r>
            <a:r>
              <a:rPr lang="en-US" sz="2800" dirty="0" smtClean="0"/>
              <a:t>business </a:t>
            </a:r>
            <a:r>
              <a:rPr lang="en-US" sz="2800" dirty="0"/>
              <a:t>by </a:t>
            </a:r>
            <a:r>
              <a:rPr lang="en-US" sz="2800" dirty="0">
                <a:solidFill>
                  <a:srgbClr val="FFFF00"/>
                </a:solidFill>
              </a:rPr>
              <a:t>industry</a:t>
            </a:r>
            <a:r>
              <a:rPr lang="en-US" sz="2800" dirty="0"/>
              <a:t>, </a:t>
            </a:r>
            <a:r>
              <a:rPr lang="en-US" sz="2800" dirty="0">
                <a:solidFill>
                  <a:srgbClr val="FF0000"/>
                </a:solidFill>
              </a:rPr>
              <a:t>product</a:t>
            </a:r>
            <a:r>
              <a:rPr lang="en-US" sz="2800" dirty="0"/>
              <a:t>, </a:t>
            </a:r>
            <a:r>
              <a:rPr lang="en-US" sz="2800" dirty="0">
                <a:solidFill>
                  <a:srgbClr val="CCFFCC"/>
                </a:solidFill>
              </a:rPr>
              <a:t>purchase level</a:t>
            </a:r>
            <a:r>
              <a:rPr lang="en-US" sz="2800" dirty="0"/>
              <a:t>, and so on. </a:t>
            </a:r>
            <a:endParaRPr lang="en-US" sz="2800" dirty="0" smtClean="0"/>
          </a:p>
          <a:p>
            <a:pPr algn="just"/>
            <a:endParaRPr lang="tr-TR" sz="2800" dirty="0"/>
          </a:p>
          <a:p>
            <a:pPr algn="just"/>
            <a:r>
              <a:rPr lang="en-US" sz="2800" dirty="0" smtClean="0"/>
              <a:t>This </a:t>
            </a:r>
            <a:r>
              <a:rPr lang="en-US" sz="2800" dirty="0"/>
              <a:t>simple investigation of internal </a:t>
            </a:r>
            <a:r>
              <a:rPr lang="en-US" sz="2800" dirty="0" smtClean="0"/>
              <a:t>records</a:t>
            </a:r>
            <a:r>
              <a:rPr lang="tr-TR" sz="2800" dirty="0" smtClean="0"/>
              <a:t> </a:t>
            </a:r>
            <a:r>
              <a:rPr lang="en-US" sz="2800" dirty="0" smtClean="0"/>
              <a:t>showed </a:t>
            </a:r>
            <a:r>
              <a:rPr lang="en-US" sz="2800" dirty="0"/>
              <a:t>that, in effect, the firm was paying to attract customers it did not want.</a:t>
            </a:r>
            <a:endParaRPr lang="tr-TR" sz="2800" dirty="0"/>
          </a:p>
        </p:txBody>
      </p:sp>
    </p:spTree>
    <p:extLst>
      <p:ext uri="{BB962C8B-B14F-4D97-AF65-F5344CB8AC3E}">
        <p14:creationId xmlns:p14="http://schemas.microsoft.com/office/powerpoint/2010/main" val="65432777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additive="base">
                                        <p:cTn id="1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83359" y="889844"/>
            <a:ext cx="8208912" cy="4893647"/>
          </a:xfrm>
          <a:prstGeom prst="rect">
            <a:avLst/>
          </a:prstGeom>
        </p:spPr>
        <p:txBody>
          <a:bodyPr wrap="square">
            <a:spAutoFit/>
          </a:bodyPr>
          <a:lstStyle/>
          <a:p>
            <a:pPr algn="just"/>
            <a:r>
              <a:rPr lang="en-US" sz="2400" b="1" dirty="0">
                <a:solidFill>
                  <a:srgbClr val="FFC000"/>
                </a:solidFill>
              </a:rPr>
              <a:t>1 </a:t>
            </a:r>
            <a:r>
              <a:rPr lang="en-US" sz="2400" i="1" dirty="0">
                <a:solidFill>
                  <a:srgbClr val="FFC000"/>
                </a:solidFill>
              </a:rPr>
              <a:t>Speed</a:t>
            </a:r>
            <a:r>
              <a:rPr lang="en-US" sz="2400" i="1" dirty="0"/>
              <a:t>. </a:t>
            </a:r>
            <a:r>
              <a:rPr lang="en-US" sz="2400" dirty="0"/>
              <a:t>The speed at which programs can carry out sorting procedures on large </a:t>
            </a:r>
            <a:r>
              <a:rPr lang="en-US" sz="2400" dirty="0" smtClean="0"/>
              <a:t>volumes</a:t>
            </a:r>
            <a:r>
              <a:rPr lang="tr-TR" sz="2400" dirty="0" smtClean="0"/>
              <a:t> </a:t>
            </a:r>
            <a:r>
              <a:rPr lang="en-US" sz="2400" dirty="0" smtClean="0"/>
              <a:t>of </a:t>
            </a:r>
            <a:r>
              <a:rPr lang="en-US" sz="2400" dirty="0"/>
              <a:t>data is remarkable, and continues to get faster. It gives the data </a:t>
            </a:r>
            <a:r>
              <a:rPr lang="en-US" sz="2400" dirty="0" smtClean="0"/>
              <a:t>analyst</a:t>
            </a:r>
            <a:r>
              <a:rPr lang="tr-TR" sz="2400" dirty="0" smtClean="0"/>
              <a:t> </a:t>
            </a:r>
            <a:r>
              <a:rPr lang="en-US" sz="2400" dirty="0" smtClean="0"/>
              <a:t>more </a:t>
            </a:r>
            <a:r>
              <a:rPr lang="en-US" sz="2400" dirty="0"/>
              <a:t>time to think about the meaning of data, enabling rapid feedback of </a:t>
            </a:r>
            <a:r>
              <a:rPr lang="en-US" sz="2400" dirty="0" smtClean="0"/>
              <a:t>the</a:t>
            </a:r>
            <a:r>
              <a:rPr lang="tr-TR" sz="2400" dirty="0" smtClean="0"/>
              <a:t> </a:t>
            </a:r>
            <a:r>
              <a:rPr lang="en-US" sz="2400" dirty="0" smtClean="0"/>
              <a:t>results </a:t>
            </a:r>
            <a:r>
              <a:rPr lang="en-US" sz="2400" dirty="0"/>
              <a:t>of particular analytic ideas so that new ones can be formulated. </a:t>
            </a:r>
            <a:r>
              <a:rPr lang="en-US" sz="2400" dirty="0" smtClean="0"/>
              <a:t>Analysis</a:t>
            </a:r>
            <a:r>
              <a:rPr lang="tr-TR" sz="2400" dirty="0" smtClean="0"/>
              <a:t> </a:t>
            </a:r>
            <a:r>
              <a:rPr lang="en-US" sz="2400" dirty="0" smtClean="0"/>
              <a:t>becomes </a:t>
            </a:r>
            <a:r>
              <a:rPr lang="en-US" sz="2400" dirty="0"/>
              <a:t>more devoted to creative and intellectual tasks, less immersed in routine</a:t>
            </a:r>
            <a:r>
              <a:rPr lang="en-US" sz="2400" dirty="0" smtClean="0"/>
              <a:t>.</a:t>
            </a:r>
            <a:endParaRPr lang="tr-TR" sz="2400" dirty="0" smtClean="0"/>
          </a:p>
          <a:p>
            <a:pPr algn="just"/>
            <a:endParaRPr lang="en-US" sz="2400" dirty="0"/>
          </a:p>
          <a:p>
            <a:pPr algn="just"/>
            <a:r>
              <a:rPr lang="en-US" sz="2400" b="1" dirty="0">
                <a:solidFill>
                  <a:srgbClr val="FFC000"/>
                </a:solidFill>
              </a:rPr>
              <a:t>2 </a:t>
            </a:r>
            <a:r>
              <a:rPr lang="en-US" sz="2400" i="1" dirty="0" err="1" smtClean="0">
                <a:solidFill>
                  <a:srgbClr val="FFC000"/>
                </a:solidFill>
              </a:rPr>
              <a:t>Rigour</a:t>
            </a:r>
            <a:r>
              <a:rPr lang="tr-TR" sz="1000" i="1" dirty="0" smtClean="0">
                <a:solidFill>
                  <a:srgbClr val="FFC000"/>
                </a:solidFill>
              </a:rPr>
              <a:t>(</a:t>
            </a:r>
            <a:r>
              <a:rPr lang="tr-TR" sz="1400" b="1" i="1" dirty="0" smtClean="0">
                <a:solidFill>
                  <a:srgbClr val="FFC000"/>
                </a:solidFill>
              </a:rPr>
              <a:t>kesinlik</a:t>
            </a:r>
            <a:r>
              <a:rPr lang="tr-TR" sz="1000" i="1" dirty="0" smtClean="0">
                <a:solidFill>
                  <a:srgbClr val="FFC000"/>
                </a:solidFill>
              </a:rPr>
              <a:t>)</a:t>
            </a:r>
            <a:r>
              <a:rPr lang="en-US" sz="2400" dirty="0" smtClean="0">
                <a:solidFill>
                  <a:srgbClr val="FFC000"/>
                </a:solidFill>
              </a:rPr>
              <a:t>. </a:t>
            </a:r>
            <a:r>
              <a:rPr lang="en-US" sz="2400" dirty="0" err="1"/>
              <a:t>Rigour</a:t>
            </a:r>
            <a:r>
              <a:rPr lang="en-US" sz="2400" dirty="0"/>
              <a:t> adds to the trust placed in research findings. In this context it </a:t>
            </a:r>
            <a:r>
              <a:rPr lang="en-US" sz="2400" dirty="0" smtClean="0"/>
              <a:t>means</a:t>
            </a:r>
            <a:r>
              <a:rPr lang="tr-TR" sz="2400" dirty="0" smtClean="0"/>
              <a:t> </a:t>
            </a:r>
            <a:r>
              <a:rPr lang="en-US" sz="2400" dirty="0" smtClean="0"/>
              <a:t>counting </a:t>
            </a:r>
            <a:r>
              <a:rPr lang="en-US" sz="2400" dirty="0"/>
              <a:t>the number of times things occur as well as demonstrating that </a:t>
            </a:r>
            <a:r>
              <a:rPr lang="en-US" sz="2400" dirty="0" smtClean="0"/>
              <a:t>negative</a:t>
            </a:r>
            <a:r>
              <a:rPr lang="tr-TR" sz="2400" dirty="0" smtClean="0"/>
              <a:t> </a:t>
            </a:r>
            <a:r>
              <a:rPr lang="en-US" sz="2400" dirty="0" smtClean="0"/>
              <a:t>incidences </a:t>
            </a:r>
            <a:r>
              <a:rPr lang="en-US" sz="2400" dirty="0"/>
              <a:t>have been located rather than selecting anecdotes that support a </a:t>
            </a:r>
            <a:r>
              <a:rPr lang="en-US" sz="2400" dirty="0" smtClean="0"/>
              <a:t>particular</a:t>
            </a:r>
            <a:r>
              <a:rPr lang="tr-TR" sz="2400" dirty="0" smtClean="0"/>
              <a:t> </a:t>
            </a:r>
            <a:r>
              <a:rPr lang="tr-TR" sz="2400" dirty="0" err="1" smtClean="0"/>
              <a:t>interpretation</a:t>
            </a:r>
            <a:r>
              <a:rPr lang="tr-TR" sz="2400" dirty="0"/>
              <a:t>.</a:t>
            </a:r>
          </a:p>
        </p:txBody>
      </p:sp>
    </p:spTree>
    <p:extLst>
      <p:ext uri="{BB962C8B-B14F-4D97-AF65-F5344CB8AC3E}">
        <p14:creationId xmlns:p14="http://schemas.microsoft.com/office/powerpoint/2010/main" val="65432777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31273" y="1268760"/>
            <a:ext cx="8280920" cy="4154984"/>
          </a:xfrm>
          <a:prstGeom prst="rect">
            <a:avLst/>
          </a:prstGeom>
        </p:spPr>
        <p:txBody>
          <a:bodyPr wrap="square">
            <a:spAutoFit/>
          </a:bodyPr>
          <a:lstStyle/>
          <a:p>
            <a:pPr algn="just"/>
            <a:r>
              <a:rPr lang="en-US" sz="2400" b="1" dirty="0">
                <a:solidFill>
                  <a:srgbClr val="FFC000"/>
                </a:solidFill>
              </a:rPr>
              <a:t>3 </a:t>
            </a:r>
            <a:r>
              <a:rPr lang="en-US" sz="2400" i="1" dirty="0">
                <a:solidFill>
                  <a:srgbClr val="FFC000"/>
                </a:solidFill>
              </a:rPr>
              <a:t>Team</a:t>
            </a:r>
            <a:r>
              <a:rPr lang="en-US" sz="2400" i="1" dirty="0"/>
              <a:t>. </a:t>
            </a:r>
            <a:r>
              <a:rPr lang="en-US" sz="2400" dirty="0"/>
              <a:t>In collaborative research projects where researchers need to agree on </a:t>
            </a:r>
            <a:r>
              <a:rPr lang="en-US" sz="2400" dirty="0" smtClean="0"/>
              <a:t>the</a:t>
            </a:r>
            <a:r>
              <a:rPr lang="tr-TR" sz="2400" dirty="0" smtClean="0"/>
              <a:t> </a:t>
            </a:r>
            <a:r>
              <a:rPr lang="en-US" sz="2400" dirty="0" smtClean="0"/>
              <a:t>meaning </a:t>
            </a:r>
            <a:r>
              <a:rPr lang="en-US" sz="2400" dirty="0"/>
              <a:t>of codes, a check can easily be made of whether team members are </a:t>
            </a:r>
            <a:r>
              <a:rPr lang="en-US" sz="2400" dirty="0" smtClean="0"/>
              <a:t>interpreting</a:t>
            </a:r>
            <a:r>
              <a:rPr lang="tr-TR" sz="2400" dirty="0" smtClean="0"/>
              <a:t> </a:t>
            </a:r>
            <a:r>
              <a:rPr lang="en-US" sz="2400" dirty="0" smtClean="0"/>
              <a:t>segments </a:t>
            </a:r>
            <a:r>
              <a:rPr lang="en-US" sz="2400" dirty="0"/>
              <a:t>in the same way. </a:t>
            </a:r>
            <a:r>
              <a:rPr lang="en-US" sz="2400" dirty="0" smtClean="0"/>
              <a:t>Researchers </a:t>
            </a:r>
            <a:r>
              <a:rPr lang="en-US" sz="2400" dirty="0"/>
              <a:t>can pass coded interviews between them, and compare the results</a:t>
            </a:r>
            <a:r>
              <a:rPr lang="en-US" sz="2400" dirty="0" smtClean="0"/>
              <a:t>.</a:t>
            </a:r>
            <a:endParaRPr lang="tr-TR" sz="2400" dirty="0" smtClean="0"/>
          </a:p>
          <a:p>
            <a:pPr algn="just"/>
            <a:endParaRPr lang="en-US" sz="2400" dirty="0"/>
          </a:p>
          <a:p>
            <a:pPr algn="just"/>
            <a:r>
              <a:rPr lang="en-US" sz="2400" b="1" dirty="0">
                <a:solidFill>
                  <a:srgbClr val="FFC000"/>
                </a:solidFill>
              </a:rPr>
              <a:t>4 </a:t>
            </a:r>
            <a:r>
              <a:rPr lang="en-US" sz="2400" i="1" dirty="0">
                <a:solidFill>
                  <a:srgbClr val="FFC000"/>
                </a:solidFill>
              </a:rPr>
              <a:t>Sampling</a:t>
            </a:r>
            <a:r>
              <a:rPr lang="en-US" sz="2400" dirty="0">
                <a:solidFill>
                  <a:srgbClr val="FFC000"/>
                </a:solidFill>
              </a:rPr>
              <a:t>.</a:t>
            </a:r>
            <a:r>
              <a:rPr lang="en-US" sz="2400" dirty="0"/>
              <a:t> It is easy to keep track of who </a:t>
            </a:r>
            <a:r>
              <a:rPr lang="en-US" sz="2400" i="1" dirty="0"/>
              <a:t>has </a:t>
            </a:r>
            <a:r>
              <a:rPr lang="en-US" sz="2400" dirty="0"/>
              <a:t>been interviewed, compared with </a:t>
            </a:r>
            <a:r>
              <a:rPr lang="en-US" sz="2400" dirty="0" smtClean="0"/>
              <a:t>the</a:t>
            </a:r>
            <a:r>
              <a:rPr lang="tr-TR" sz="2400" dirty="0" smtClean="0"/>
              <a:t> </a:t>
            </a:r>
            <a:r>
              <a:rPr lang="en-US" sz="2400" dirty="0" smtClean="0"/>
              <a:t>intentions </a:t>
            </a:r>
            <a:r>
              <a:rPr lang="en-US" sz="2400" dirty="0"/>
              <a:t>of who </a:t>
            </a:r>
            <a:r>
              <a:rPr lang="en-US" sz="2400" i="1" dirty="0"/>
              <a:t>should </a:t>
            </a:r>
            <a:r>
              <a:rPr lang="en-US" sz="2400" dirty="0"/>
              <a:t>be interviewed. Beyond the sampling of individuals is </a:t>
            </a:r>
            <a:r>
              <a:rPr lang="en-US" sz="2400" dirty="0" smtClean="0"/>
              <a:t>the</a:t>
            </a:r>
            <a:r>
              <a:rPr lang="tr-TR" sz="2400" dirty="0" smtClean="0"/>
              <a:t> </a:t>
            </a:r>
            <a:r>
              <a:rPr lang="en-US" sz="2400" dirty="0" smtClean="0"/>
              <a:t>concept </a:t>
            </a:r>
            <a:r>
              <a:rPr lang="en-US" sz="2400" dirty="0"/>
              <a:t>of theoretical sampling, i.e. the </a:t>
            </a:r>
            <a:r>
              <a:rPr lang="en-US" sz="2400" dirty="0" smtClean="0"/>
              <a:t>inclusion</a:t>
            </a:r>
            <a:r>
              <a:rPr lang="tr-TR" sz="1000" dirty="0" smtClean="0"/>
              <a:t>(ihtiva etmek)</a:t>
            </a:r>
            <a:r>
              <a:rPr lang="en-US" sz="2400" dirty="0" smtClean="0"/>
              <a:t>of </a:t>
            </a:r>
            <a:r>
              <a:rPr lang="en-US" sz="2400" dirty="0"/>
              <a:t>events that corroborate or </a:t>
            </a:r>
            <a:r>
              <a:rPr lang="en-US" sz="2400" dirty="0" smtClean="0"/>
              <a:t>contradict</a:t>
            </a:r>
            <a:r>
              <a:rPr lang="tr-TR" sz="1000" dirty="0" smtClean="0"/>
              <a:t>(çelişkili)</a:t>
            </a:r>
            <a:r>
              <a:rPr lang="en-US" sz="2400" dirty="0" smtClean="0"/>
              <a:t>developing </a:t>
            </a:r>
            <a:r>
              <a:rPr lang="en-US" sz="2400" dirty="0"/>
              <a:t>theory. </a:t>
            </a:r>
          </a:p>
        </p:txBody>
      </p:sp>
    </p:spTree>
    <p:extLst>
      <p:ext uri="{BB962C8B-B14F-4D97-AF65-F5344CB8AC3E}">
        <p14:creationId xmlns:p14="http://schemas.microsoft.com/office/powerpoint/2010/main" val="65432777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39552" y="692696"/>
            <a:ext cx="4572000" cy="2308324"/>
          </a:xfrm>
          <a:prstGeom prst="rect">
            <a:avLst/>
          </a:prstGeom>
        </p:spPr>
        <p:style>
          <a:lnRef idx="3">
            <a:schemeClr val="lt1"/>
          </a:lnRef>
          <a:fillRef idx="1">
            <a:schemeClr val="accent3"/>
          </a:fillRef>
          <a:effectRef idx="1">
            <a:schemeClr val="accent3"/>
          </a:effectRef>
          <a:fontRef idx="minor">
            <a:schemeClr val="lt1"/>
          </a:fontRef>
        </p:style>
        <p:txBody>
          <a:bodyPr>
            <a:spAutoFit/>
          </a:bodyPr>
          <a:lstStyle/>
          <a:p>
            <a:pPr algn="ctr"/>
            <a:r>
              <a:rPr lang="tr-TR" sz="3600" dirty="0" err="1" smtClean="0">
                <a:solidFill>
                  <a:schemeClr val="tx2"/>
                </a:solidFill>
              </a:rPr>
              <a:t>Disa</a:t>
            </a:r>
            <a:r>
              <a:rPr lang="en-US" sz="3600" dirty="0" err="1" smtClean="0">
                <a:solidFill>
                  <a:schemeClr val="tx2"/>
                </a:solidFill>
              </a:rPr>
              <a:t>dvantages</a:t>
            </a:r>
            <a:r>
              <a:rPr lang="en-US" sz="3600" dirty="0" smtClean="0">
                <a:solidFill>
                  <a:schemeClr val="tx2"/>
                </a:solidFill>
              </a:rPr>
              <a:t> </a:t>
            </a:r>
            <a:r>
              <a:rPr lang="en-US" sz="3600" dirty="0">
                <a:solidFill>
                  <a:schemeClr val="tx2"/>
                </a:solidFill>
              </a:rPr>
              <a:t>of computer-assisted qualitative data analysis</a:t>
            </a:r>
            <a:endParaRPr lang="tr-TR" sz="3600" dirty="0">
              <a:solidFill>
                <a:schemeClr val="tx2"/>
              </a:solidFill>
            </a:endParaRPr>
          </a:p>
        </p:txBody>
      </p:sp>
      <p:pic>
        <p:nvPicPr>
          <p:cNvPr id="1026" name="Picture 2" descr="http://fastexposure.files.wordpress.com/2012/05/disadvantages-of-computer-addictio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3789040"/>
            <a:ext cx="32004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03587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889844"/>
            <a:ext cx="8352928" cy="4893647"/>
          </a:xfrm>
          <a:prstGeom prst="rect">
            <a:avLst/>
          </a:prstGeom>
        </p:spPr>
        <p:txBody>
          <a:bodyPr wrap="square">
            <a:spAutoFit/>
          </a:bodyPr>
          <a:lstStyle/>
          <a:p>
            <a:pPr algn="just"/>
            <a:r>
              <a:rPr lang="en-US" sz="2400" b="1" dirty="0">
                <a:solidFill>
                  <a:srgbClr val="FFC000"/>
                </a:solidFill>
              </a:rPr>
              <a:t>1 </a:t>
            </a:r>
            <a:r>
              <a:rPr lang="en-US" sz="2400" i="1" dirty="0">
                <a:solidFill>
                  <a:srgbClr val="FFC000"/>
                </a:solidFill>
              </a:rPr>
              <a:t>Mechanistic data analysis</a:t>
            </a:r>
            <a:r>
              <a:rPr lang="en-US" sz="2400" i="1" dirty="0"/>
              <a:t>. </a:t>
            </a:r>
            <a:r>
              <a:rPr lang="en-US" sz="2400" dirty="0"/>
              <a:t>The computer cannot replace the creative </a:t>
            </a:r>
            <a:r>
              <a:rPr lang="en-US" sz="2400" dirty="0" smtClean="0"/>
              <a:t>process</a:t>
            </a:r>
            <a:r>
              <a:rPr lang="tr-TR" sz="2400" dirty="0" smtClean="0"/>
              <a:t> </a:t>
            </a:r>
            <a:r>
              <a:rPr lang="en-US" sz="2400" dirty="0" smtClean="0"/>
              <a:t>expected </a:t>
            </a:r>
            <a:r>
              <a:rPr lang="en-US" sz="2400" dirty="0"/>
              <a:t>of the qualitative researcher. The researcher can evaluate the </a:t>
            </a:r>
            <a:r>
              <a:rPr lang="en-US" sz="2400" dirty="0" smtClean="0"/>
              <a:t>interrelated</a:t>
            </a:r>
            <a:r>
              <a:rPr lang="tr-TR" sz="2400" dirty="0" smtClean="0"/>
              <a:t> </a:t>
            </a:r>
            <a:r>
              <a:rPr lang="en-US" sz="2400" dirty="0" smtClean="0"/>
              <a:t>play </a:t>
            </a:r>
            <a:r>
              <a:rPr lang="en-US" sz="2400" dirty="0"/>
              <a:t>on particular words, the tone of voice </a:t>
            </a:r>
            <a:r>
              <a:rPr lang="en-US" sz="2400" dirty="0" smtClean="0"/>
              <a:t>of </a:t>
            </a:r>
            <a:r>
              <a:rPr lang="en-US" sz="2400" dirty="0"/>
              <a:t>a particular </a:t>
            </a:r>
            <a:r>
              <a:rPr lang="en-US" sz="2400" dirty="0" smtClean="0"/>
              <a:t>respondent.</a:t>
            </a:r>
            <a:r>
              <a:rPr lang="tr-TR" sz="2400" dirty="0" smtClean="0"/>
              <a:t> </a:t>
            </a:r>
            <a:r>
              <a:rPr lang="en-US" sz="2400" dirty="0" smtClean="0"/>
              <a:t>The </a:t>
            </a:r>
            <a:r>
              <a:rPr lang="en-US" sz="2400" dirty="0"/>
              <a:t>sensitivity towards these relationships </a:t>
            </a:r>
            <a:r>
              <a:rPr lang="en-US" sz="2400" dirty="0" smtClean="0"/>
              <a:t>and</a:t>
            </a:r>
            <a:r>
              <a:rPr lang="tr-TR" sz="2400" dirty="0" smtClean="0"/>
              <a:t> </a:t>
            </a:r>
            <a:r>
              <a:rPr lang="en-US" sz="2400" dirty="0" smtClean="0"/>
              <a:t>connections </a:t>
            </a:r>
            <a:r>
              <a:rPr lang="en-US" sz="2400" dirty="0"/>
              <a:t>can be lost in </a:t>
            </a:r>
            <a:r>
              <a:rPr lang="en-US" sz="2400" dirty="0" smtClean="0"/>
              <a:t>a</a:t>
            </a:r>
            <a:r>
              <a:rPr lang="tr-TR" sz="2400" dirty="0" smtClean="0"/>
              <a:t> </a:t>
            </a:r>
            <a:r>
              <a:rPr lang="tr-TR" sz="2400" dirty="0" err="1" smtClean="0"/>
              <a:t>mechanistic</a:t>
            </a:r>
            <a:r>
              <a:rPr lang="tr-TR" sz="2400" dirty="0" smtClean="0"/>
              <a:t> </a:t>
            </a:r>
            <a:r>
              <a:rPr lang="tr-TR" sz="2400" dirty="0" err="1"/>
              <a:t>search</a:t>
            </a:r>
            <a:r>
              <a:rPr lang="tr-TR" sz="2400" dirty="0"/>
              <a:t> </a:t>
            </a:r>
            <a:r>
              <a:rPr lang="tr-TR" sz="2400" dirty="0" err="1"/>
              <a:t>for</a:t>
            </a:r>
            <a:r>
              <a:rPr lang="tr-TR" sz="2400" dirty="0"/>
              <a:t> </a:t>
            </a:r>
            <a:r>
              <a:rPr lang="tr-TR" sz="2400" dirty="0" err="1"/>
              <a:t>statements</a:t>
            </a:r>
            <a:r>
              <a:rPr lang="tr-TR" sz="2400" dirty="0" smtClean="0"/>
              <a:t>.</a:t>
            </a:r>
          </a:p>
          <a:p>
            <a:pPr algn="just"/>
            <a:endParaRPr lang="tr-TR" sz="2400" dirty="0"/>
          </a:p>
          <a:p>
            <a:pPr algn="just"/>
            <a:r>
              <a:rPr lang="en-US" sz="2400" b="1" dirty="0">
                <a:solidFill>
                  <a:srgbClr val="FFC000"/>
                </a:solidFill>
              </a:rPr>
              <a:t>2 </a:t>
            </a:r>
            <a:r>
              <a:rPr lang="en-US" sz="2400" i="1" dirty="0">
                <a:solidFill>
                  <a:srgbClr val="FFC000"/>
                </a:solidFill>
              </a:rPr>
              <a:t>Loss of the overview</a:t>
            </a:r>
            <a:r>
              <a:rPr lang="en-US" sz="2400" i="1" dirty="0"/>
              <a:t>. </a:t>
            </a:r>
            <a:r>
              <a:rPr lang="en-US" sz="2400" dirty="0"/>
              <a:t>The researcher may be seduced into concentrating on </a:t>
            </a:r>
            <a:r>
              <a:rPr lang="en-US" sz="2400" dirty="0" smtClean="0"/>
              <a:t>the</a:t>
            </a:r>
            <a:r>
              <a:rPr lang="tr-TR" sz="2400" dirty="0" smtClean="0"/>
              <a:t> </a:t>
            </a:r>
            <a:r>
              <a:rPr lang="en-US" sz="2400" dirty="0" smtClean="0"/>
              <a:t>detail </a:t>
            </a:r>
            <a:r>
              <a:rPr lang="en-US" sz="2400" dirty="0"/>
              <a:t>of individual chunks of data and assigning codes to the data. This focus </a:t>
            </a:r>
            <a:r>
              <a:rPr lang="en-US" sz="2400" dirty="0" smtClean="0"/>
              <a:t>may</a:t>
            </a:r>
            <a:r>
              <a:rPr lang="tr-TR" sz="2400" dirty="0" smtClean="0"/>
              <a:t> </a:t>
            </a:r>
            <a:r>
              <a:rPr lang="en-US" sz="2400" dirty="0" smtClean="0"/>
              <a:t>detract </a:t>
            </a:r>
            <a:r>
              <a:rPr lang="en-US" sz="2400" dirty="0"/>
              <a:t>from the overall context that is so vital to identify and name chunks </a:t>
            </a:r>
            <a:r>
              <a:rPr lang="en-US" sz="2400" dirty="0" smtClean="0"/>
              <a:t>of</a:t>
            </a:r>
            <a:r>
              <a:rPr lang="tr-TR" sz="2400" dirty="0" smtClean="0"/>
              <a:t> </a:t>
            </a:r>
            <a:r>
              <a:rPr lang="en-US" sz="2400" dirty="0" smtClean="0"/>
              <a:t>data</a:t>
            </a:r>
            <a:r>
              <a:rPr lang="en-US" sz="2400" dirty="0"/>
              <a:t>. Making sense of codes can be greatly facilitated by an ability to </a:t>
            </a:r>
            <a:r>
              <a:rPr lang="en-US" sz="2400" dirty="0" err="1"/>
              <a:t>visualise</a:t>
            </a:r>
            <a:r>
              <a:rPr lang="en-US" sz="2400" dirty="0"/>
              <a:t> </a:t>
            </a:r>
            <a:r>
              <a:rPr lang="en-US" sz="2400" dirty="0" smtClean="0"/>
              <a:t>the</a:t>
            </a:r>
            <a:r>
              <a:rPr lang="tr-TR" sz="2400" dirty="0" smtClean="0"/>
              <a:t> data </a:t>
            </a:r>
            <a:r>
              <a:rPr lang="tr-TR" sz="2400" dirty="0"/>
              <a:t>in </a:t>
            </a:r>
            <a:r>
              <a:rPr lang="tr-TR" sz="2400" dirty="0" err="1"/>
              <a:t>its</a:t>
            </a:r>
            <a:r>
              <a:rPr lang="tr-TR" sz="2400" dirty="0"/>
              <a:t> </a:t>
            </a:r>
            <a:r>
              <a:rPr lang="tr-TR" sz="2400" dirty="0" err="1"/>
              <a:t>entirety</a:t>
            </a:r>
            <a:r>
              <a:rPr lang="tr-TR" sz="2400" dirty="0"/>
              <a:t>.</a:t>
            </a:r>
          </a:p>
        </p:txBody>
      </p:sp>
    </p:spTree>
    <p:extLst>
      <p:ext uri="{BB962C8B-B14F-4D97-AF65-F5344CB8AC3E}">
        <p14:creationId xmlns:p14="http://schemas.microsoft.com/office/powerpoint/2010/main" val="65432777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15616" y="764704"/>
            <a:ext cx="4497385" cy="1569660"/>
          </a:xfrm>
          <a:prstGeom prst="rect">
            <a:avLst/>
          </a:prstGeom>
        </p:spPr>
        <p:txBody>
          <a:bodyPr wrap="none">
            <a:spAutoFit/>
          </a:bodyPr>
          <a:lstStyle/>
          <a:p>
            <a:pPr algn="ctr"/>
            <a:r>
              <a:rPr lang="tr-TR" sz="4800" dirty="0">
                <a:solidFill>
                  <a:srgbClr val="FFC000"/>
                </a:solidFill>
                <a:hlinkClick r:id="rId2"/>
              </a:rPr>
              <a:t>How </a:t>
            </a:r>
            <a:r>
              <a:rPr lang="tr-TR" sz="4800" dirty="0" err="1">
                <a:solidFill>
                  <a:srgbClr val="FFC000"/>
                </a:solidFill>
                <a:hlinkClick r:id="rId2"/>
              </a:rPr>
              <a:t>to</a:t>
            </a:r>
            <a:r>
              <a:rPr lang="tr-TR" sz="4800" dirty="0">
                <a:solidFill>
                  <a:srgbClr val="FFC000"/>
                </a:solidFill>
                <a:hlinkClick r:id="rId2"/>
              </a:rPr>
              <a:t> Write a </a:t>
            </a:r>
            <a:endParaRPr lang="tr-TR" sz="4800" dirty="0" smtClean="0">
              <a:solidFill>
                <a:srgbClr val="FFC000"/>
              </a:solidFill>
              <a:hlinkClick r:id="rId2"/>
            </a:endParaRPr>
          </a:p>
          <a:p>
            <a:pPr algn="ctr"/>
            <a:r>
              <a:rPr lang="tr-TR" sz="4800" dirty="0" err="1" smtClean="0">
                <a:solidFill>
                  <a:srgbClr val="FFC000"/>
                </a:solidFill>
                <a:hlinkClick r:id="rId2"/>
              </a:rPr>
              <a:t>Research</a:t>
            </a:r>
            <a:r>
              <a:rPr lang="tr-TR" sz="4800" dirty="0" smtClean="0">
                <a:solidFill>
                  <a:srgbClr val="FFC000"/>
                </a:solidFill>
                <a:hlinkClick r:id="rId2"/>
              </a:rPr>
              <a:t> </a:t>
            </a:r>
            <a:r>
              <a:rPr lang="tr-TR" sz="4800" dirty="0" err="1" smtClean="0">
                <a:solidFill>
                  <a:srgbClr val="FFC000"/>
                </a:solidFill>
                <a:hlinkClick r:id="rId2"/>
              </a:rPr>
              <a:t>Paper</a:t>
            </a:r>
            <a:r>
              <a:rPr lang="tr-TR" sz="4800" dirty="0" smtClean="0">
                <a:solidFill>
                  <a:srgbClr val="FFC000"/>
                </a:solidFill>
              </a:rPr>
              <a:t>?</a:t>
            </a:r>
            <a:endParaRPr lang="tr-TR" sz="4800" dirty="0">
              <a:solidFill>
                <a:srgbClr val="FFC000"/>
              </a:solidFill>
            </a:endParaRPr>
          </a:p>
        </p:txBody>
      </p:sp>
      <p:pic>
        <p:nvPicPr>
          <p:cNvPr id="2050" name="Picture 2" descr="http://zaboujojo.files.wordpress.com/2012/02/research-paper.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5776" y="4293096"/>
            <a:ext cx="5915025" cy="201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32777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331640" y="1556792"/>
            <a:ext cx="5129802" cy="707886"/>
          </a:xfrm>
          <a:prstGeom prst="rect">
            <a:avLst/>
          </a:prstGeom>
        </p:spPr>
        <p:txBody>
          <a:bodyPr wrap="none">
            <a:spAutoFit/>
          </a:bodyPr>
          <a:lstStyle/>
          <a:p>
            <a:r>
              <a:rPr lang="tr-TR" sz="4000" b="1" u="sng" dirty="0" err="1">
                <a:solidFill>
                  <a:srgbClr val="00B0F0"/>
                </a:solidFill>
              </a:rPr>
              <a:t>Choosing</a:t>
            </a:r>
            <a:r>
              <a:rPr lang="tr-TR" sz="4000" b="1" u="sng" dirty="0">
                <a:solidFill>
                  <a:srgbClr val="00B0F0"/>
                </a:solidFill>
              </a:rPr>
              <a:t> </a:t>
            </a:r>
            <a:r>
              <a:rPr lang="tr-TR" sz="4000" b="1" u="sng" dirty="0" err="1">
                <a:solidFill>
                  <a:srgbClr val="00B0F0"/>
                </a:solidFill>
              </a:rPr>
              <a:t>Your</a:t>
            </a:r>
            <a:r>
              <a:rPr lang="tr-TR" sz="4000" b="1" u="sng" dirty="0">
                <a:solidFill>
                  <a:srgbClr val="00B0F0"/>
                </a:solidFill>
              </a:rPr>
              <a:t> </a:t>
            </a:r>
            <a:r>
              <a:rPr lang="tr-TR" sz="4000" b="1" u="sng" dirty="0" err="1">
                <a:solidFill>
                  <a:srgbClr val="00B0F0"/>
                </a:solidFill>
              </a:rPr>
              <a:t>Topic</a:t>
            </a:r>
            <a:endParaRPr lang="tr-TR" sz="4000" dirty="0">
              <a:solidFill>
                <a:srgbClr val="00B0F0"/>
              </a:solidFill>
            </a:endParaRPr>
          </a:p>
        </p:txBody>
      </p:sp>
      <p:pic>
        <p:nvPicPr>
          <p:cNvPr id="3074" name="Picture 2" descr="http://topic.rncan.gc.ca/images/TOPIC.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2492896"/>
            <a:ext cx="5915025" cy="4114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32777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p:cTn id="13" dur="500" fill="hold"/>
                                        <p:tgtEl>
                                          <p:spTgt spid="3074"/>
                                        </p:tgtEl>
                                        <p:attrNameLst>
                                          <p:attrName>ppt_w</p:attrName>
                                        </p:attrNameLst>
                                      </p:cBhvr>
                                      <p:tavLst>
                                        <p:tav tm="0">
                                          <p:val>
                                            <p:fltVal val="0"/>
                                          </p:val>
                                        </p:tav>
                                        <p:tav tm="100000">
                                          <p:val>
                                            <p:strVal val="#ppt_w"/>
                                          </p:val>
                                        </p:tav>
                                      </p:tavLst>
                                    </p:anim>
                                    <p:anim calcmode="lin" valueType="num">
                                      <p:cBhvr>
                                        <p:cTn id="14" dur="500" fill="hold"/>
                                        <p:tgtEl>
                                          <p:spTgt spid="3074"/>
                                        </p:tgtEl>
                                        <p:attrNameLst>
                                          <p:attrName>ppt_h</p:attrName>
                                        </p:attrNameLst>
                                      </p:cBhvr>
                                      <p:tavLst>
                                        <p:tav tm="0">
                                          <p:val>
                                            <p:fltVal val="0"/>
                                          </p:val>
                                        </p:tav>
                                        <p:tav tm="100000">
                                          <p:val>
                                            <p:strVal val="#ppt_h"/>
                                          </p:val>
                                        </p:tav>
                                      </p:tavLst>
                                    </p:anim>
                                    <p:animEffect transition="in" filter="fade">
                                      <p:cBhvr>
                                        <p:cTn id="15"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1124744"/>
            <a:ext cx="8208912" cy="4401205"/>
          </a:xfrm>
          <a:prstGeom prst="rect">
            <a:avLst/>
          </a:prstGeom>
        </p:spPr>
        <p:txBody>
          <a:bodyPr wrap="square">
            <a:spAutoFit/>
          </a:bodyPr>
          <a:lstStyle/>
          <a:p>
            <a:pPr marL="514350" indent="-514350" algn="just">
              <a:buAutoNum type="arabicPeriod"/>
            </a:pPr>
            <a:r>
              <a:rPr lang="tr-TR" sz="2800" b="1" dirty="0" smtClean="0">
                <a:solidFill>
                  <a:srgbClr val="FFFF00"/>
                </a:solidFill>
              </a:rPr>
              <a:t>Ask </a:t>
            </a:r>
            <a:r>
              <a:rPr lang="tr-TR" sz="2800" b="1" dirty="0" err="1">
                <a:solidFill>
                  <a:srgbClr val="FFFF00"/>
                </a:solidFill>
              </a:rPr>
              <a:t>yourself</a:t>
            </a:r>
            <a:r>
              <a:rPr lang="tr-TR" sz="2800" b="1" dirty="0">
                <a:solidFill>
                  <a:srgbClr val="FFFF00"/>
                </a:solidFill>
              </a:rPr>
              <a:t> </a:t>
            </a:r>
            <a:r>
              <a:rPr lang="tr-TR" sz="2800" b="1" dirty="0" err="1">
                <a:solidFill>
                  <a:srgbClr val="FFFF00"/>
                </a:solidFill>
              </a:rPr>
              <a:t>important</a:t>
            </a:r>
            <a:r>
              <a:rPr lang="tr-TR" sz="2800" b="1" dirty="0">
                <a:solidFill>
                  <a:srgbClr val="FFFF00"/>
                </a:solidFill>
              </a:rPr>
              <a:t> </a:t>
            </a:r>
            <a:r>
              <a:rPr lang="tr-TR" sz="2800" b="1" dirty="0" err="1">
                <a:solidFill>
                  <a:srgbClr val="FFFF00"/>
                </a:solidFill>
              </a:rPr>
              <a:t>questions</a:t>
            </a:r>
            <a:r>
              <a:rPr lang="tr-TR" sz="2800" dirty="0">
                <a:solidFill>
                  <a:srgbClr val="FFFF00"/>
                </a:solidFill>
              </a:rPr>
              <a:t>. </a:t>
            </a:r>
            <a:r>
              <a:rPr lang="tr-TR" sz="2800" dirty="0" err="1"/>
              <a:t>Although</a:t>
            </a:r>
            <a:r>
              <a:rPr lang="tr-TR" sz="2800" dirty="0"/>
              <a:t> </a:t>
            </a:r>
            <a:r>
              <a:rPr lang="tr-TR" sz="2800" dirty="0" err="1"/>
              <a:t>you</a:t>
            </a:r>
            <a:r>
              <a:rPr lang="tr-TR" sz="2800" dirty="0"/>
              <a:t> </a:t>
            </a:r>
            <a:r>
              <a:rPr lang="tr-TR" sz="2800" dirty="0" err="1"/>
              <a:t>may</a:t>
            </a:r>
            <a:r>
              <a:rPr lang="tr-TR" sz="2800" dirty="0"/>
              <a:t> be </a:t>
            </a:r>
            <a:r>
              <a:rPr lang="tr-TR" sz="2800" dirty="0" err="1"/>
              <a:t>limited</a:t>
            </a:r>
            <a:r>
              <a:rPr lang="tr-TR" sz="2800" dirty="0"/>
              <a:t> </a:t>
            </a:r>
            <a:r>
              <a:rPr lang="tr-TR" sz="2800" dirty="0" err="1"/>
              <a:t>by</a:t>
            </a:r>
            <a:r>
              <a:rPr lang="tr-TR" sz="2800" dirty="0"/>
              <a:t> </a:t>
            </a:r>
            <a:r>
              <a:rPr lang="tr-TR" sz="2800" dirty="0" err="1"/>
              <a:t>specific</a:t>
            </a:r>
            <a:r>
              <a:rPr lang="tr-TR" sz="2800" dirty="0"/>
              <a:t> </a:t>
            </a:r>
            <a:r>
              <a:rPr lang="tr-TR" sz="2800" dirty="0" err="1"/>
              <a:t>classroom</a:t>
            </a:r>
            <a:r>
              <a:rPr lang="tr-TR" sz="2800" dirty="0"/>
              <a:t> </a:t>
            </a:r>
            <a:r>
              <a:rPr lang="tr-TR" sz="2800" dirty="0" err="1"/>
              <a:t>or</a:t>
            </a:r>
            <a:r>
              <a:rPr lang="tr-TR" sz="2800" dirty="0"/>
              <a:t> </a:t>
            </a:r>
            <a:r>
              <a:rPr lang="tr-TR" sz="2800" dirty="0" err="1"/>
              <a:t>work</a:t>
            </a:r>
            <a:r>
              <a:rPr lang="tr-TR" sz="2800" dirty="0"/>
              <a:t> </a:t>
            </a:r>
            <a:r>
              <a:rPr lang="tr-TR" sz="2800" dirty="0" err="1"/>
              <a:t>related</a:t>
            </a:r>
            <a:r>
              <a:rPr lang="tr-TR" sz="2800" dirty="0"/>
              <a:t> </a:t>
            </a:r>
            <a:r>
              <a:rPr lang="tr-TR" sz="2800" dirty="0" err="1"/>
              <a:t>guidelines</a:t>
            </a:r>
            <a:r>
              <a:rPr lang="tr-TR" sz="2800" dirty="0"/>
              <a:t>, </a:t>
            </a:r>
            <a:r>
              <a:rPr lang="tr-TR" sz="2800" dirty="0" err="1"/>
              <a:t>choosing</a:t>
            </a:r>
            <a:r>
              <a:rPr lang="tr-TR" sz="2800" dirty="0"/>
              <a:t> </a:t>
            </a:r>
            <a:r>
              <a:rPr lang="tr-TR" sz="2800" dirty="0" err="1"/>
              <a:t>your</a:t>
            </a:r>
            <a:r>
              <a:rPr lang="tr-TR" sz="2800" dirty="0"/>
              <a:t> </a:t>
            </a:r>
            <a:r>
              <a:rPr lang="tr-TR" sz="2800" dirty="0" err="1"/>
              <a:t>topic</a:t>
            </a:r>
            <a:r>
              <a:rPr lang="tr-TR" sz="2800" dirty="0"/>
              <a:t> is </a:t>
            </a:r>
            <a:r>
              <a:rPr lang="tr-TR" sz="2800" dirty="0" err="1"/>
              <a:t>the</a:t>
            </a:r>
            <a:r>
              <a:rPr lang="tr-TR" sz="2800" dirty="0"/>
              <a:t> </a:t>
            </a:r>
            <a:r>
              <a:rPr lang="tr-TR" sz="2800" dirty="0" err="1"/>
              <a:t>first</a:t>
            </a:r>
            <a:r>
              <a:rPr lang="tr-TR" sz="2800" dirty="0"/>
              <a:t> </a:t>
            </a:r>
            <a:r>
              <a:rPr lang="tr-TR" sz="2800" dirty="0" err="1"/>
              <a:t>and</a:t>
            </a:r>
            <a:r>
              <a:rPr lang="tr-TR" sz="2800" dirty="0"/>
              <a:t> </a:t>
            </a:r>
            <a:r>
              <a:rPr lang="tr-TR" sz="2800" dirty="0" err="1"/>
              <a:t>most</a:t>
            </a:r>
            <a:r>
              <a:rPr lang="tr-TR" sz="2800" dirty="0"/>
              <a:t> </a:t>
            </a:r>
            <a:r>
              <a:rPr lang="tr-TR" sz="2800" dirty="0" err="1"/>
              <a:t>important</a:t>
            </a:r>
            <a:r>
              <a:rPr lang="tr-TR" sz="2800" dirty="0"/>
              <a:t> step in </a:t>
            </a:r>
            <a:r>
              <a:rPr lang="tr-TR" sz="2800" dirty="0" err="1"/>
              <a:t>your</a:t>
            </a:r>
            <a:r>
              <a:rPr lang="tr-TR" sz="2800" dirty="0"/>
              <a:t> </a:t>
            </a:r>
            <a:r>
              <a:rPr lang="tr-TR" sz="2800" dirty="0" err="1"/>
              <a:t>research</a:t>
            </a:r>
            <a:r>
              <a:rPr lang="tr-TR" sz="2800" dirty="0"/>
              <a:t> </a:t>
            </a:r>
            <a:r>
              <a:rPr lang="tr-TR" sz="2800" dirty="0" err="1"/>
              <a:t>paper</a:t>
            </a:r>
            <a:r>
              <a:rPr lang="tr-TR" sz="2800" dirty="0"/>
              <a:t> </a:t>
            </a:r>
            <a:r>
              <a:rPr lang="tr-TR" sz="2800" dirty="0" err="1"/>
              <a:t>project</a:t>
            </a:r>
            <a:r>
              <a:rPr lang="tr-TR" sz="2800" dirty="0"/>
              <a:t>. </a:t>
            </a:r>
            <a:endParaRPr lang="tr-TR" sz="2800" dirty="0" smtClean="0"/>
          </a:p>
          <a:p>
            <a:pPr marL="514350" indent="-514350" algn="just">
              <a:buAutoNum type="arabicPeriod"/>
            </a:pPr>
            <a:endParaRPr lang="tr-TR" sz="2800" dirty="0"/>
          </a:p>
          <a:p>
            <a:pPr algn="just"/>
            <a:r>
              <a:rPr lang="tr-TR" sz="2800" dirty="0" err="1"/>
              <a:t>I</a:t>
            </a:r>
            <a:r>
              <a:rPr lang="tr-TR" sz="2800" dirty="0" err="1" smtClean="0"/>
              <a:t>t</a:t>
            </a:r>
            <a:r>
              <a:rPr lang="tr-TR" sz="2800" dirty="0" smtClean="0"/>
              <a:t> </a:t>
            </a:r>
            <a:r>
              <a:rPr lang="tr-TR" sz="2800" dirty="0"/>
              <a:t>is </a:t>
            </a:r>
            <a:r>
              <a:rPr lang="tr-TR" sz="2800" dirty="0" err="1"/>
              <a:t>important</a:t>
            </a:r>
            <a:r>
              <a:rPr lang="tr-TR" sz="2800" dirty="0"/>
              <a:t> </a:t>
            </a:r>
            <a:r>
              <a:rPr lang="tr-TR" sz="2800" dirty="0" err="1"/>
              <a:t>to</a:t>
            </a:r>
            <a:r>
              <a:rPr lang="tr-TR" sz="2800" dirty="0"/>
              <a:t> </a:t>
            </a:r>
            <a:r>
              <a:rPr lang="tr-TR" sz="2800" dirty="0" err="1"/>
              <a:t>keep</a:t>
            </a:r>
            <a:r>
              <a:rPr lang="tr-TR" sz="2800" dirty="0"/>
              <a:t> a </a:t>
            </a:r>
            <a:r>
              <a:rPr lang="tr-TR" sz="2800" dirty="0" err="1"/>
              <a:t>few</a:t>
            </a:r>
            <a:r>
              <a:rPr lang="tr-TR" sz="2800" dirty="0"/>
              <a:t> </a:t>
            </a:r>
            <a:r>
              <a:rPr lang="tr-TR" sz="2800" dirty="0" err="1"/>
              <a:t>questions</a:t>
            </a:r>
            <a:r>
              <a:rPr lang="tr-TR" sz="2800" dirty="0"/>
              <a:t> in </a:t>
            </a:r>
            <a:r>
              <a:rPr lang="tr-TR" sz="2800" dirty="0" err="1"/>
              <a:t>mind</a:t>
            </a:r>
            <a:r>
              <a:rPr lang="tr-TR" sz="2800" dirty="0"/>
              <a:t>: is </a:t>
            </a:r>
            <a:r>
              <a:rPr lang="tr-TR" sz="2800" dirty="0" err="1"/>
              <a:t>there</a:t>
            </a:r>
            <a:r>
              <a:rPr lang="tr-TR" sz="2800" dirty="0"/>
              <a:t> </a:t>
            </a:r>
            <a:r>
              <a:rPr lang="tr-TR" sz="2800" dirty="0" err="1"/>
              <a:t>enough</a:t>
            </a:r>
            <a:r>
              <a:rPr lang="tr-TR" sz="2800" dirty="0"/>
              <a:t> </a:t>
            </a:r>
            <a:r>
              <a:rPr lang="tr-TR" sz="2800" dirty="0" err="1"/>
              <a:t>research</a:t>
            </a:r>
            <a:r>
              <a:rPr lang="tr-TR" sz="2800" dirty="0"/>
              <a:t> </a:t>
            </a:r>
            <a:r>
              <a:rPr lang="tr-TR" sz="2800" dirty="0" err="1"/>
              <a:t>available</a:t>
            </a:r>
            <a:r>
              <a:rPr lang="tr-TR" sz="2800" dirty="0"/>
              <a:t> on </a:t>
            </a:r>
            <a:r>
              <a:rPr lang="tr-TR" sz="2800" dirty="0" err="1"/>
              <a:t>this</a:t>
            </a:r>
            <a:r>
              <a:rPr lang="tr-TR" sz="2800" dirty="0"/>
              <a:t> </a:t>
            </a:r>
            <a:r>
              <a:rPr lang="tr-TR" sz="2800" dirty="0" err="1"/>
              <a:t>topic</a:t>
            </a:r>
            <a:r>
              <a:rPr lang="tr-TR" sz="2800" dirty="0"/>
              <a:t>? Is </a:t>
            </a:r>
            <a:r>
              <a:rPr lang="tr-TR" sz="2800" dirty="0" err="1"/>
              <a:t>the</a:t>
            </a:r>
            <a:r>
              <a:rPr lang="tr-TR" sz="2800" dirty="0"/>
              <a:t> </a:t>
            </a:r>
            <a:r>
              <a:rPr lang="tr-TR" sz="2800" dirty="0" err="1"/>
              <a:t>topic</a:t>
            </a:r>
            <a:r>
              <a:rPr lang="tr-TR" sz="2800" dirty="0"/>
              <a:t> </a:t>
            </a:r>
            <a:r>
              <a:rPr lang="tr-TR" sz="2800" dirty="0" err="1"/>
              <a:t>new</a:t>
            </a:r>
            <a:r>
              <a:rPr lang="tr-TR" sz="2800" dirty="0"/>
              <a:t> </a:t>
            </a:r>
            <a:r>
              <a:rPr lang="tr-TR" sz="2800" dirty="0" err="1"/>
              <a:t>and</a:t>
            </a:r>
            <a:r>
              <a:rPr lang="tr-TR" sz="2800" dirty="0"/>
              <a:t> </a:t>
            </a:r>
            <a:r>
              <a:rPr lang="tr-TR" sz="2800" dirty="0" err="1"/>
              <a:t>unique</a:t>
            </a:r>
            <a:r>
              <a:rPr lang="tr-TR" sz="2800" dirty="0"/>
              <a:t> </a:t>
            </a:r>
            <a:r>
              <a:rPr lang="tr-TR" sz="2800" dirty="0" err="1"/>
              <a:t>enough</a:t>
            </a:r>
            <a:r>
              <a:rPr lang="tr-TR" sz="2800" dirty="0"/>
              <a:t> </a:t>
            </a:r>
            <a:r>
              <a:rPr lang="tr-TR" sz="2800" dirty="0" err="1"/>
              <a:t>that</a:t>
            </a:r>
            <a:r>
              <a:rPr lang="tr-TR" sz="2800" dirty="0"/>
              <a:t> I can </a:t>
            </a:r>
            <a:r>
              <a:rPr lang="tr-TR" sz="2800" dirty="0" err="1"/>
              <a:t>offer</a:t>
            </a:r>
            <a:r>
              <a:rPr lang="tr-TR" sz="2800" dirty="0"/>
              <a:t> </a:t>
            </a:r>
            <a:r>
              <a:rPr lang="tr-TR" sz="2800" dirty="0" err="1"/>
              <a:t>fresh</a:t>
            </a:r>
            <a:r>
              <a:rPr lang="tr-TR" sz="2800" dirty="0"/>
              <a:t> </a:t>
            </a:r>
            <a:r>
              <a:rPr lang="tr-TR" sz="2800" dirty="0" err="1"/>
              <a:t>opinions</a:t>
            </a:r>
            <a:r>
              <a:rPr lang="tr-TR" sz="2800" dirty="0"/>
              <a:t>? Is it </a:t>
            </a:r>
            <a:r>
              <a:rPr lang="tr-TR" sz="2800" dirty="0" err="1" smtClean="0"/>
              <a:t>to</a:t>
            </a:r>
            <a:r>
              <a:rPr lang="tr-TR" sz="2800" dirty="0" smtClean="0"/>
              <a:t> </a:t>
            </a:r>
            <a:r>
              <a:rPr lang="tr-TR" sz="2800" dirty="0" err="1"/>
              <a:t>my</a:t>
            </a:r>
            <a:r>
              <a:rPr lang="tr-TR" sz="2800" dirty="0"/>
              <a:t> </a:t>
            </a:r>
            <a:r>
              <a:rPr lang="tr-TR" sz="2800" dirty="0" err="1"/>
              <a:t>class</a:t>
            </a:r>
            <a:r>
              <a:rPr lang="tr-TR" sz="2800" dirty="0"/>
              <a:t>/</a:t>
            </a:r>
            <a:r>
              <a:rPr lang="tr-TR" sz="2800" dirty="0" err="1"/>
              <a:t>occupation</a:t>
            </a:r>
            <a:r>
              <a:rPr lang="tr-TR" sz="2800" dirty="0"/>
              <a:t>?</a:t>
            </a:r>
          </a:p>
        </p:txBody>
      </p:sp>
    </p:spTree>
    <p:extLst>
      <p:ext uri="{BB962C8B-B14F-4D97-AF65-F5344CB8AC3E}">
        <p14:creationId xmlns:p14="http://schemas.microsoft.com/office/powerpoint/2010/main" val="65432777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507620" y="870967"/>
            <a:ext cx="7884368"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3600" b="1" strike="noStrike" cap="none" normalizeH="0" baseline="0" dirty="0" smtClean="0">
                <a:ln>
                  <a:noFill/>
                </a:ln>
                <a:solidFill>
                  <a:srgbClr val="FFFF00"/>
                </a:solidFill>
                <a:effectLst/>
                <a:latin typeface="Calibri" pitchFamily="34" charset="0"/>
                <a:ea typeface="Times New Roman" pitchFamily="18" charset="0"/>
                <a:cs typeface="Arial" pitchFamily="34" charset="0"/>
              </a:rPr>
              <a:t>2. </a:t>
            </a:r>
            <a:r>
              <a:rPr kumimoji="0" lang="tr-TR" sz="3600" b="1" strike="noStrike" cap="none" normalizeH="0" baseline="0" dirty="0" err="1" smtClean="0">
                <a:ln>
                  <a:noFill/>
                </a:ln>
                <a:solidFill>
                  <a:srgbClr val="FFFF00"/>
                </a:solidFill>
                <a:effectLst/>
                <a:latin typeface="Calibri" pitchFamily="34" charset="0"/>
                <a:ea typeface="Times New Roman" pitchFamily="18" charset="0"/>
                <a:cs typeface="Arial" pitchFamily="34" charset="0"/>
              </a:rPr>
              <a:t>Pick</a:t>
            </a:r>
            <a:r>
              <a:rPr kumimoji="0" lang="tr-TR" sz="3600" b="1" strike="noStrike" cap="none" normalizeH="0" baseline="0" dirty="0" smtClean="0">
                <a:ln>
                  <a:noFill/>
                </a:ln>
                <a:solidFill>
                  <a:srgbClr val="FFFF00"/>
                </a:solidFill>
                <a:effectLst/>
                <a:latin typeface="Calibri" pitchFamily="34" charset="0"/>
                <a:ea typeface="Times New Roman" pitchFamily="18" charset="0"/>
                <a:cs typeface="Arial" pitchFamily="34" charset="0"/>
              </a:rPr>
              <a:t> </a:t>
            </a:r>
            <a:r>
              <a:rPr kumimoji="0" lang="tr-TR" sz="3600" b="1" strike="noStrike" cap="none" normalizeH="0" baseline="0" dirty="0" err="1" smtClean="0">
                <a:ln>
                  <a:noFill/>
                </a:ln>
                <a:solidFill>
                  <a:srgbClr val="FFFF00"/>
                </a:solidFill>
                <a:effectLst/>
                <a:latin typeface="Calibri" pitchFamily="34" charset="0"/>
                <a:ea typeface="Times New Roman" pitchFamily="18" charset="0"/>
                <a:cs typeface="Arial" pitchFamily="34" charset="0"/>
              </a:rPr>
              <a:t>something</a:t>
            </a:r>
            <a:r>
              <a:rPr kumimoji="0" lang="tr-TR" sz="3600" b="1" strike="noStrike" cap="none" normalizeH="0" baseline="0" dirty="0" smtClean="0">
                <a:ln>
                  <a:noFill/>
                </a:ln>
                <a:solidFill>
                  <a:srgbClr val="FFFF00"/>
                </a:solidFill>
                <a:effectLst/>
                <a:latin typeface="Calibri" pitchFamily="34" charset="0"/>
                <a:ea typeface="Times New Roman" pitchFamily="18" charset="0"/>
                <a:cs typeface="Arial" pitchFamily="34" charset="0"/>
              </a:rPr>
              <a:t> </a:t>
            </a:r>
            <a:r>
              <a:rPr kumimoji="0" lang="tr-TR" sz="3600" b="1" strike="noStrike" cap="none" normalizeH="0" baseline="0" dirty="0" err="1" smtClean="0">
                <a:ln>
                  <a:noFill/>
                </a:ln>
                <a:solidFill>
                  <a:srgbClr val="FFFF00"/>
                </a:solidFill>
                <a:effectLst/>
                <a:latin typeface="Calibri" pitchFamily="34" charset="0"/>
                <a:ea typeface="Times New Roman" pitchFamily="18" charset="0"/>
                <a:cs typeface="Arial" pitchFamily="34" charset="0"/>
              </a:rPr>
              <a:t>you</a:t>
            </a:r>
            <a:r>
              <a:rPr kumimoji="0" lang="tr-TR" sz="3600" b="1" strike="noStrike" cap="none" normalizeH="0" baseline="0" dirty="0" smtClean="0">
                <a:ln>
                  <a:noFill/>
                </a:ln>
                <a:solidFill>
                  <a:srgbClr val="FFFF00"/>
                </a:solidFill>
                <a:effectLst/>
                <a:latin typeface="Calibri" pitchFamily="34" charset="0"/>
                <a:ea typeface="Times New Roman" pitchFamily="18" charset="0"/>
                <a:cs typeface="Arial" pitchFamily="34" charset="0"/>
              </a:rPr>
              <a:t> </a:t>
            </a:r>
            <a:r>
              <a:rPr kumimoji="0" lang="tr-TR" sz="3600" b="1" strike="noStrike" cap="none" normalizeH="0" baseline="0" dirty="0" err="1" smtClean="0">
                <a:ln>
                  <a:noFill/>
                </a:ln>
                <a:solidFill>
                  <a:srgbClr val="FFFF00"/>
                </a:solidFill>
                <a:effectLst/>
                <a:latin typeface="Calibri" pitchFamily="34" charset="0"/>
                <a:ea typeface="Times New Roman" pitchFamily="18" charset="0"/>
                <a:cs typeface="Arial" pitchFamily="34" charset="0"/>
              </a:rPr>
              <a:t>love</a:t>
            </a:r>
            <a:r>
              <a:rPr kumimoji="0" lang="tr-TR" sz="3600" b="0" strike="noStrike" cap="none" normalizeH="0" baseline="0" dirty="0" smtClean="0">
                <a:ln>
                  <a:noFill/>
                </a:ln>
                <a:effectLst/>
                <a:latin typeface="Calibri" pitchFamily="34" charset="0"/>
                <a:ea typeface="Times New Roman" pitchFamily="18" charset="0"/>
                <a:cs typeface="Arial" pitchFamily="34" charset="0"/>
              </a:rPr>
              <a:t>. </a:t>
            </a:r>
            <a:r>
              <a:rPr kumimoji="0" lang="tr-TR" sz="3600" b="0" strike="noStrike" cap="none" normalizeH="0" baseline="0" dirty="0" err="1" smtClean="0">
                <a:ln>
                  <a:noFill/>
                </a:ln>
                <a:effectLst/>
                <a:latin typeface="Calibri" pitchFamily="34" charset="0"/>
                <a:ea typeface="Times New Roman" pitchFamily="18" charset="0"/>
                <a:cs typeface="Arial" pitchFamily="34" charset="0"/>
              </a:rPr>
              <a:t>Whenever</a:t>
            </a:r>
            <a:r>
              <a:rPr kumimoji="0" lang="tr-TR" sz="3600" b="0" strike="noStrike" cap="none" normalizeH="0" baseline="0" dirty="0" smtClean="0">
                <a:ln>
                  <a:noFill/>
                </a:ln>
                <a:effectLst/>
                <a:latin typeface="Calibri" pitchFamily="34" charset="0"/>
                <a:ea typeface="Times New Roman" pitchFamily="18" charset="0"/>
                <a:cs typeface="Arial" pitchFamily="34" charset="0"/>
              </a:rPr>
              <a:t> </a:t>
            </a:r>
            <a:r>
              <a:rPr kumimoji="0" lang="tr-TR" sz="3600" b="0" strike="noStrike" cap="none" normalizeH="0" baseline="0" dirty="0" err="1" smtClean="0">
                <a:ln>
                  <a:noFill/>
                </a:ln>
                <a:effectLst/>
                <a:latin typeface="Calibri" pitchFamily="34" charset="0"/>
                <a:ea typeface="Times New Roman" pitchFamily="18" charset="0"/>
                <a:cs typeface="Arial" pitchFamily="34" charset="0"/>
              </a:rPr>
              <a:t>possible</a:t>
            </a:r>
            <a:r>
              <a:rPr kumimoji="0" lang="tr-TR" sz="3600" b="0" strike="noStrike" cap="none" normalizeH="0" baseline="0" dirty="0" smtClean="0">
                <a:ln>
                  <a:noFill/>
                </a:ln>
                <a:effectLst/>
                <a:latin typeface="Calibri" pitchFamily="34" charset="0"/>
                <a:ea typeface="Times New Roman" pitchFamily="18" charset="0"/>
                <a:cs typeface="Arial" pitchFamily="34" charset="0"/>
              </a:rPr>
              <a:t>, </a:t>
            </a:r>
            <a:r>
              <a:rPr kumimoji="0" lang="tr-TR" sz="3600" b="0" strike="noStrike" cap="none" normalizeH="0" baseline="0" dirty="0" err="1" smtClean="0">
                <a:ln>
                  <a:noFill/>
                </a:ln>
                <a:effectLst/>
                <a:latin typeface="Calibri" pitchFamily="34" charset="0"/>
                <a:ea typeface="Times New Roman" pitchFamily="18" charset="0"/>
                <a:cs typeface="Arial" pitchFamily="34" charset="0"/>
              </a:rPr>
              <a:t>choose</a:t>
            </a:r>
            <a:r>
              <a:rPr kumimoji="0" lang="tr-TR" sz="3600" b="0" strike="noStrike" cap="none" normalizeH="0" baseline="0" dirty="0" smtClean="0">
                <a:ln>
                  <a:noFill/>
                </a:ln>
                <a:effectLst/>
                <a:latin typeface="Calibri" pitchFamily="34" charset="0"/>
                <a:ea typeface="Times New Roman" pitchFamily="18" charset="0"/>
                <a:cs typeface="Arial" pitchFamily="34" charset="0"/>
              </a:rPr>
              <a:t> a </a:t>
            </a:r>
            <a:r>
              <a:rPr kumimoji="0" lang="tr-TR" sz="3600" b="0" strike="noStrike" cap="none" normalizeH="0" baseline="0" dirty="0" err="1" smtClean="0">
                <a:ln>
                  <a:noFill/>
                </a:ln>
                <a:effectLst/>
                <a:latin typeface="Calibri" pitchFamily="34" charset="0"/>
                <a:ea typeface="Times New Roman" pitchFamily="18" charset="0"/>
                <a:cs typeface="Arial" pitchFamily="34" charset="0"/>
              </a:rPr>
              <a:t>topic</a:t>
            </a:r>
            <a:r>
              <a:rPr kumimoji="0" lang="tr-TR" sz="3600" b="0" strike="noStrike" cap="none" normalizeH="0" baseline="0" dirty="0" smtClean="0">
                <a:ln>
                  <a:noFill/>
                </a:ln>
                <a:effectLst/>
                <a:latin typeface="Calibri" pitchFamily="34" charset="0"/>
                <a:ea typeface="Times New Roman" pitchFamily="18" charset="0"/>
                <a:cs typeface="Arial" pitchFamily="34" charset="0"/>
              </a:rPr>
              <a:t> </a:t>
            </a:r>
            <a:r>
              <a:rPr kumimoji="0" lang="tr-TR" sz="3600" b="0" strike="noStrike" cap="none" normalizeH="0" baseline="0" dirty="0" err="1" smtClean="0">
                <a:ln>
                  <a:noFill/>
                </a:ln>
                <a:effectLst/>
                <a:latin typeface="Calibri" pitchFamily="34" charset="0"/>
                <a:ea typeface="Times New Roman" pitchFamily="18" charset="0"/>
                <a:cs typeface="Arial" pitchFamily="34" charset="0"/>
              </a:rPr>
              <a:t>that</a:t>
            </a:r>
            <a:r>
              <a:rPr kumimoji="0" lang="tr-TR" sz="3600" b="0" strike="noStrike" cap="none" normalizeH="0" baseline="0" dirty="0" smtClean="0">
                <a:ln>
                  <a:noFill/>
                </a:ln>
                <a:effectLst/>
                <a:latin typeface="Calibri" pitchFamily="34" charset="0"/>
                <a:ea typeface="Times New Roman" pitchFamily="18" charset="0"/>
                <a:cs typeface="Arial" pitchFamily="34" charset="0"/>
              </a:rPr>
              <a:t> </a:t>
            </a:r>
            <a:r>
              <a:rPr kumimoji="0" lang="tr-TR" sz="3600" b="0" strike="noStrike" cap="none" normalizeH="0" baseline="0" dirty="0" err="1" smtClean="0">
                <a:ln>
                  <a:noFill/>
                </a:ln>
                <a:effectLst/>
                <a:latin typeface="Calibri" pitchFamily="34" charset="0"/>
                <a:ea typeface="Times New Roman" pitchFamily="18" charset="0"/>
                <a:cs typeface="Arial" pitchFamily="34" charset="0"/>
              </a:rPr>
              <a:t>you</a:t>
            </a:r>
            <a:r>
              <a:rPr kumimoji="0" lang="tr-TR" sz="3600" b="0" strike="noStrike" cap="none" normalizeH="0" baseline="0" dirty="0" smtClean="0">
                <a:ln>
                  <a:noFill/>
                </a:ln>
                <a:effectLst/>
                <a:latin typeface="Calibri" pitchFamily="34" charset="0"/>
                <a:ea typeface="Times New Roman" pitchFamily="18" charset="0"/>
                <a:cs typeface="Arial" pitchFamily="34" charset="0"/>
              </a:rPr>
              <a:t> </a:t>
            </a:r>
            <a:r>
              <a:rPr kumimoji="0" lang="tr-TR" sz="3600" b="0" strike="noStrike" cap="none" normalizeH="0" baseline="0" dirty="0" err="1" smtClean="0">
                <a:ln>
                  <a:noFill/>
                </a:ln>
                <a:effectLst/>
                <a:latin typeface="Calibri" pitchFamily="34" charset="0"/>
                <a:ea typeface="Times New Roman" pitchFamily="18" charset="0"/>
                <a:cs typeface="Arial" pitchFamily="34" charset="0"/>
              </a:rPr>
              <a:t>feel</a:t>
            </a:r>
            <a:r>
              <a:rPr kumimoji="0" lang="tr-TR" sz="3600" b="0" strike="noStrike" cap="none" normalizeH="0" baseline="0" dirty="0" smtClean="0">
                <a:ln>
                  <a:noFill/>
                </a:ln>
                <a:effectLst/>
                <a:latin typeface="Calibri" pitchFamily="34" charset="0"/>
                <a:ea typeface="Times New Roman" pitchFamily="18" charset="0"/>
                <a:cs typeface="Arial" pitchFamily="34" charset="0"/>
              </a:rPr>
              <a:t> </a:t>
            </a:r>
            <a:r>
              <a:rPr kumimoji="0" lang="tr-TR" sz="3600" b="0" strike="noStrike" cap="none" normalizeH="0" baseline="0" dirty="0" err="1" smtClean="0">
                <a:ln>
                  <a:noFill/>
                </a:ln>
                <a:effectLst/>
                <a:latin typeface="Calibri" pitchFamily="34" charset="0"/>
                <a:ea typeface="Times New Roman" pitchFamily="18" charset="0"/>
                <a:cs typeface="Arial" pitchFamily="34" charset="0"/>
              </a:rPr>
              <a:t>passionate</a:t>
            </a:r>
            <a:r>
              <a:rPr kumimoji="0" lang="tr-TR" sz="1000" b="0" strike="noStrike" cap="none" normalizeH="0" baseline="0" dirty="0" smtClean="0">
                <a:ln>
                  <a:noFill/>
                </a:ln>
                <a:effectLst/>
                <a:latin typeface="Calibri" pitchFamily="34" charset="0"/>
                <a:ea typeface="Times New Roman" pitchFamily="18" charset="0"/>
                <a:cs typeface="Arial" pitchFamily="34" charset="0"/>
              </a:rPr>
              <a:t>(tutkulu)</a:t>
            </a:r>
            <a:r>
              <a:rPr kumimoji="0" lang="tr-TR" sz="3600" b="0" strike="noStrike" cap="none" normalizeH="0" baseline="0" dirty="0" err="1" smtClean="0">
                <a:ln>
                  <a:noFill/>
                </a:ln>
                <a:effectLst/>
                <a:latin typeface="Calibri" pitchFamily="34" charset="0"/>
                <a:ea typeface="Times New Roman" pitchFamily="18" charset="0"/>
                <a:cs typeface="Arial" pitchFamily="34" charset="0"/>
              </a:rPr>
              <a:t>about</a:t>
            </a:r>
            <a:r>
              <a:rPr kumimoji="0" lang="tr-TR" sz="3600" b="0" strike="noStrike" cap="none" normalizeH="0" baseline="0" dirty="0" smtClean="0">
                <a:ln>
                  <a:noFill/>
                </a:ln>
                <a:effectLst/>
                <a:latin typeface="Calibri" pitchFamily="34" charset="0"/>
                <a:ea typeface="Times New Roman" pitchFamily="18" charset="0"/>
                <a:cs typeface="Arial"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pPr>
            <a:endParaRPr lang="tr-TR" sz="3600" dirty="0">
              <a:latin typeface="Calibri"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3600" b="0" strike="noStrike" cap="none" normalizeH="0" baseline="0" dirty="0" err="1" smtClean="0">
                <a:ln>
                  <a:noFill/>
                </a:ln>
                <a:effectLst/>
                <a:latin typeface="Calibri" pitchFamily="34" charset="0"/>
                <a:ea typeface="Times New Roman" pitchFamily="18" charset="0"/>
                <a:cs typeface="Arial" pitchFamily="34" charset="0"/>
              </a:rPr>
              <a:t>Writing</a:t>
            </a:r>
            <a:r>
              <a:rPr kumimoji="0" lang="tr-TR" sz="3600" b="0" strike="noStrike" cap="none" normalizeH="0" baseline="0" dirty="0" smtClean="0">
                <a:ln>
                  <a:noFill/>
                </a:ln>
                <a:effectLst/>
                <a:latin typeface="Calibri" pitchFamily="34" charset="0"/>
                <a:ea typeface="Times New Roman" pitchFamily="18" charset="0"/>
                <a:cs typeface="Arial" pitchFamily="34" charset="0"/>
              </a:rPr>
              <a:t> </a:t>
            </a:r>
            <a:r>
              <a:rPr kumimoji="0" lang="tr-TR" sz="3600" b="0" strike="noStrike" cap="none" normalizeH="0" baseline="0" dirty="0" err="1" smtClean="0">
                <a:ln>
                  <a:noFill/>
                </a:ln>
                <a:effectLst/>
                <a:latin typeface="Calibri" pitchFamily="34" charset="0"/>
                <a:ea typeface="Times New Roman" pitchFamily="18" charset="0"/>
                <a:cs typeface="Arial" pitchFamily="34" charset="0"/>
              </a:rPr>
              <a:t>about</a:t>
            </a:r>
            <a:r>
              <a:rPr kumimoji="0" lang="tr-TR" sz="3600" b="0" strike="noStrike" cap="none" normalizeH="0" baseline="0" dirty="0" smtClean="0">
                <a:ln>
                  <a:noFill/>
                </a:ln>
                <a:effectLst/>
                <a:latin typeface="Calibri" pitchFamily="34" charset="0"/>
                <a:ea typeface="Times New Roman" pitchFamily="18" charset="0"/>
                <a:cs typeface="Arial" pitchFamily="34" charset="0"/>
              </a:rPr>
              <a:t> </a:t>
            </a:r>
            <a:r>
              <a:rPr kumimoji="0" lang="tr-TR" sz="3600" b="0" strike="noStrike" cap="none" normalizeH="0" baseline="0" dirty="0" err="1" smtClean="0">
                <a:ln>
                  <a:noFill/>
                </a:ln>
                <a:effectLst/>
                <a:latin typeface="Calibri" pitchFamily="34" charset="0"/>
                <a:ea typeface="Times New Roman" pitchFamily="18" charset="0"/>
                <a:cs typeface="Arial" pitchFamily="34" charset="0"/>
              </a:rPr>
              <a:t>something</a:t>
            </a:r>
            <a:r>
              <a:rPr kumimoji="0" lang="tr-TR" sz="3600" b="0" strike="noStrike" cap="none" normalizeH="0" baseline="0" dirty="0" smtClean="0">
                <a:ln>
                  <a:noFill/>
                </a:ln>
                <a:effectLst/>
                <a:latin typeface="Calibri" pitchFamily="34" charset="0"/>
                <a:ea typeface="Times New Roman" pitchFamily="18" charset="0"/>
                <a:cs typeface="Arial" pitchFamily="34" charset="0"/>
              </a:rPr>
              <a:t> </a:t>
            </a:r>
            <a:r>
              <a:rPr kumimoji="0" lang="tr-TR" sz="3600" b="0" strike="noStrike" cap="none" normalizeH="0" baseline="0" dirty="0" err="1" smtClean="0">
                <a:ln>
                  <a:noFill/>
                </a:ln>
                <a:effectLst/>
                <a:latin typeface="Calibri" pitchFamily="34" charset="0"/>
                <a:ea typeface="Times New Roman" pitchFamily="18" charset="0"/>
                <a:cs typeface="Arial" pitchFamily="34" charset="0"/>
              </a:rPr>
              <a:t>you</a:t>
            </a:r>
            <a:r>
              <a:rPr kumimoji="0" lang="tr-TR" sz="3600" b="0" strike="noStrike" cap="none" normalizeH="0" baseline="0" dirty="0" smtClean="0">
                <a:ln>
                  <a:noFill/>
                </a:ln>
                <a:effectLst/>
                <a:latin typeface="Calibri" pitchFamily="34" charset="0"/>
                <a:ea typeface="Times New Roman" pitchFamily="18" charset="0"/>
                <a:cs typeface="Arial" pitchFamily="34" charset="0"/>
              </a:rPr>
              <a:t> </a:t>
            </a:r>
            <a:r>
              <a:rPr kumimoji="0" lang="tr-TR" sz="3600" b="0" strike="noStrike" cap="none" normalizeH="0" baseline="0" dirty="0" err="1" smtClean="0">
                <a:ln>
                  <a:noFill/>
                </a:ln>
                <a:effectLst/>
                <a:latin typeface="Calibri" pitchFamily="34" charset="0"/>
                <a:ea typeface="Times New Roman" pitchFamily="18" charset="0"/>
                <a:cs typeface="Arial" pitchFamily="34" charset="0"/>
              </a:rPr>
              <a:t>enjoy</a:t>
            </a:r>
            <a:r>
              <a:rPr kumimoji="0" lang="tr-TR" sz="3600" b="0" strike="noStrike" cap="none" normalizeH="0" baseline="0" dirty="0" smtClean="0">
                <a:ln>
                  <a:noFill/>
                </a:ln>
                <a:effectLst/>
                <a:latin typeface="Calibri" pitchFamily="34" charset="0"/>
                <a:ea typeface="Times New Roman" pitchFamily="18" charset="0"/>
                <a:cs typeface="Arial" pitchFamily="34" charset="0"/>
              </a:rPr>
              <a:t> </a:t>
            </a:r>
            <a:r>
              <a:rPr kumimoji="0" lang="tr-TR" sz="3600" b="0" strike="noStrike" cap="none" normalizeH="0" baseline="0" dirty="0" err="1" smtClean="0">
                <a:ln>
                  <a:noFill/>
                </a:ln>
                <a:effectLst/>
                <a:latin typeface="Calibri" pitchFamily="34" charset="0"/>
                <a:ea typeface="Times New Roman" pitchFamily="18" charset="0"/>
                <a:cs typeface="Arial" pitchFamily="34" charset="0"/>
              </a:rPr>
              <a:t>certainly</a:t>
            </a:r>
            <a:r>
              <a:rPr kumimoji="0" lang="tr-TR" sz="3600" b="0" strike="noStrike" cap="none" normalizeH="0" baseline="0" dirty="0" smtClean="0">
                <a:ln>
                  <a:noFill/>
                </a:ln>
                <a:effectLst/>
                <a:latin typeface="Calibri" pitchFamily="34" charset="0"/>
                <a:ea typeface="Times New Roman" pitchFamily="18" charset="0"/>
                <a:cs typeface="Arial" pitchFamily="34" charset="0"/>
              </a:rPr>
              <a:t> </a:t>
            </a:r>
            <a:r>
              <a:rPr kumimoji="0" lang="tr-TR" sz="3600" b="0" strike="noStrike" cap="none" normalizeH="0" baseline="0" dirty="0" err="1" smtClean="0">
                <a:ln>
                  <a:noFill/>
                </a:ln>
                <a:effectLst/>
                <a:latin typeface="Calibri" pitchFamily="34" charset="0"/>
                <a:ea typeface="Times New Roman" pitchFamily="18" charset="0"/>
                <a:cs typeface="Arial" pitchFamily="34" charset="0"/>
              </a:rPr>
              <a:t>shows</a:t>
            </a:r>
            <a:r>
              <a:rPr kumimoji="0" lang="tr-TR" sz="3600" b="0" strike="noStrike" cap="none" normalizeH="0" baseline="0" dirty="0" smtClean="0">
                <a:ln>
                  <a:noFill/>
                </a:ln>
                <a:effectLst/>
                <a:latin typeface="Calibri" pitchFamily="34" charset="0"/>
                <a:ea typeface="Times New Roman" pitchFamily="18" charset="0"/>
                <a:cs typeface="Arial" pitchFamily="34" charset="0"/>
              </a:rPr>
              <a:t> in </a:t>
            </a:r>
            <a:r>
              <a:rPr kumimoji="0" lang="tr-TR" sz="3600" b="0" strike="noStrike" cap="none" normalizeH="0" baseline="0" dirty="0" err="1" smtClean="0">
                <a:ln>
                  <a:noFill/>
                </a:ln>
                <a:effectLst/>
                <a:latin typeface="Calibri" pitchFamily="34" charset="0"/>
                <a:ea typeface="Times New Roman" pitchFamily="18" charset="0"/>
                <a:cs typeface="Arial" pitchFamily="34" charset="0"/>
              </a:rPr>
              <a:t>the</a:t>
            </a:r>
            <a:r>
              <a:rPr kumimoji="0" lang="tr-TR" sz="3600" b="0" strike="noStrike" cap="none" normalizeH="0" baseline="0" dirty="0" smtClean="0">
                <a:ln>
                  <a:noFill/>
                </a:ln>
                <a:effectLst/>
                <a:latin typeface="Calibri" pitchFamily="34" charset="0"/>
                <a:ea typeface="Times New Roman" pitchFamily="18" charset="0"/>
                <a:cs typeface="Arial" pitchFamily="34" charset="0"/>
              </a:rPr>
              <a:t> final </a:t>
            </a:r>
            <a:r>
              <a:rPr kumimoji="0" lang="tr-TR" sz="3600" b="0" strike="noStrike" cap="none" normalizeH="0" baseline="0" dirty="0" err="1" smtClean="0">
                <a:ln>
                  <a:noFill/>
                </a:ln>
                <a:effectLst/>
                <a:latin typeface="Calibri" pitchFamily="34" charset="0"/>
                <a:ea typeface="Times New Roman" pitchFamily="18" charset="0"/>
                <a:cs typeface="Arial" pitchFamily="34" charset="0"/>
              </a:rPr>
              <a:t>product</a:t>
            </a:r>
            <a:r>
              <a:rPr kumimoji="0" lang="tr-TR" sz="3600" b="0" strike="noStrike" cap="none" normalizeH="0" baseline="0" dirty="0" smtClean="0">
                <a:ln>
                  <a:noFill/>
                </a:ln>
                <a:effectLst/>
                <a:latin typeface="Calibri" pitchFamily="34" charset="0"/>
                <a:ea typeface="Times New Roman" pitchFamily="18" charset="0"/>
                <a:cs typeface="Arial" pitchFamily="34" charset="0"/>
              </a:rPr>
              <a:t>, </a:t>
            </a:r>
            <a:r>
              <a:rPr kumimoji="0" lang="tr-TR" sz="3600" b="0" strike="noStrike" cap="none" normalizeH="0" baseline="0" dirty="0" err="1" smtClean="0">
                <a:ln>
                  <a:noFill/>
                </a:ln>
                <a:effectLst/>
                <a:latin typeface="Calibri" pitchFamily="34" charset="0"/>
                <a:ea typeface="Times New Roman" pitchFamily="18" charset="0"/>
                <a:cs typeface="Arial" pitchFamily="34" charset="0"/>
              </a:rPr>
              <a:t>making</a:t>
            </a:r>
            <a:r>
              <a:rPr kumimoji="0" lang="tr-TR" sz="3600" b="0" strike="noStrike" cap="none" normalizeH="0" baseline="0" dirty="0" smtClean="0">
                <a:ln>
                  <a:noFill/>
                </a:ln>
                <a:effectLst/>
                <a:latin typeface="Calibri" pitchFamily="34" charset="0"/>
                <a:ea typeface="Times New Roman" pitchFamily="18" charset="0"/>
                <a:cs typeface="Arial" pitchFamily="34" charset="0"/>
              </a:rPr>
              <a:t> it </a:t>
            </a:r>
            <a:r>
              <a:rPr kumimoji="0" lang="tr-TR" sz="3600" b="0" strike="noStrike" cap="none" normalizeH="0" baseline="0" dirty="0" err="1" smtClean="0">
                <a:ln>
                  <a:noFill/>
                </a:ln>
                <a:effectLst/>
                <a:latin typeface="Calibri" pitchFamily="34" charset="0"/>
                <a:ea typeface="Times New Roman" pitchFamily="18" charset="0"/>
                <a:cs typeface="Arial" pitchFamily="34" charset="0"/>
              </a:rPr>
              <a:t>more</a:t>
            </a:r>
            <a:r>
              <a:rPr kumimoji="0" lang="tr-TR" sz="3600" b="0" strike="noStrike" cap="none" normalizeH="0" baseline="0" dirty="0" smtClean="0">
                <a:ln>
                  <a:noFill/>
                </a:ln>
                <a:effectLst/>
                <a:latin typeface="Calibri" pitchFamily="34" charset="0"/>
                <a:ea typeface="Times New Roman" pitchFamily="18" charset="0"/>
                <a:cs typeface="Arial" pitchFamily="34" charset="0"/>
              </a:rPr>
              <a:t> </a:t>
            </a:r>
            <a:r>
              <a:rPr kumimoji="0" lang="tr-TR" sz="3600" b="0" strike="noStrike" cap="none" normalizeH="0" baseline="0" dirty="0" err="1" smtClean="0">
                <a:ln>
                  <a:noFill/>
                </a:ln>
                <a:effectLst/>
                <a:latin typeface="Calibri" pitchFamily="34" charset="0"/>
                <a:ea typeface="Times New Roman" pitchFamily="18" charset="0"/>
                <a:cs typeface="Arial" pitchFamily="34" charset="0"/>
              </a:rPr>
              <a:t>likely</a:t>
            </a:r>
            <a:r>
              <a:rPr kumimoji="0" lang="tr-TR" sz="3600" b="0" strike="noStrike" cap="none" normalizeH="0" baseline="0" dirty="0" smtClean="0">
                <a:ln>
                  <a:noFill/>
                </a:ln>
                <a:effectLst/>
                <a:latin typeface="Calibri" pitchFamily="34" charset="0"/>
                <a:ea typeface="Times New Roman" pitchFamily="18" charset="0"/>
                <a:cs typeface="Arial" pitchFamily="34" charset="0"/>
              </a:rPr>
              <a:t> </a:t>
            </a:r>
            <a:r>
              <a:rPr kumimoji="0" lang="tr-TR" sz="3600" b="0" strike="noStrike" cap="none" normalizeH="0" baseline="0" dirty="0" err="1" smtClean="0">
                <a:ln>
                  <a:noFill/>
                </a:ln>
                <a:effectLst/>
                <a:latin typeface="Calibri" pitchFamily="34" charset="0"/>
                <a:ea typeface="Times New Roman" pitchFamily="18" charset="0"/>
                <a:cs typeface="Arial" pitchFamily="34" charset="0"/>
              </a:rPr>
              <a:t>that</a:t>
            </a:r>
            <a:r>
              <a:rPr kumimoji="0" lang="tr-TR" sz="3600" b="0" strike="noStrike" cap="none" normalizeH="0" baseline="0" dirty="0" smtClean="0">
                <a:ln>
                  <a:noFill/>
                </a:ln>
                <a:effectLst/>
                <a:latin typeface="Calibri" pitchFamily="34" charset="0"/>
                <a:ea typeface="Times New Roman" pitchFamily="18" charset="0"/>
                <a:cs typeface="Arial" pitchFamily="34" charset="0"/>
              </a:rPr>
              <a:t> </a:t>
            </a:r>
            <a:r>
              <a:rPr kumimoji="0" lang="tr-TR" sz="3600" b="0" strike="noStrike" cap="none" normalizeH="0" baseline="0" dirty="0" err="1" smtClean="0">
                <a:ln>
                  <a:noFill/>
                </a:ln>
                <a:effectLst/>
                <a:latin typeface="Calibri" pitchFamily="34" charset="0"/>
                <a:ea typeface="Times New Roman" pitchFamily="18" charset="0"/>
                <a:cs typeface="Arial" pitchFamily="34" charset="0"/>
              </a:rPr>
              <a:t>you</a:t>
            </a:r>
            <a:r>
              <a:rPr kumimoji="0" lang="tr-TR" sz="3600" b="0" strike="noStrike" cap="none" normalizeH="0" baseline="0" dirty="0" smtClean="0">
                <a:ln>
                  <a:noFill/>
                </a:ln>
                <a:effectLst/>
                <a:latin typeface="Calibri" pitchFamily="34" charset="0"/>
                <a:ea typeface="Times New Roman" pitchFamily="18" charset="0"/>
                <a:cs typeface="Arial" pitchFamily="34" charset="0"/>
              </a:rPr>
              <a:t> </a:t>
            </a:r>
            <a:r>
              <a:rPr kumimoji="0" lang="tr-TR" sz="3600" b="0" strike="noStrike" cap="none" normalizeH="0" baseline="0" dirty="0" err="1" smtClean="0">
                <a:ln>
                  <a:noFill/>
                </a:ln>
                <a:effectLst/>
                <a:latin typeface="Calibri" pitchFamily="34" charset="0"/>
                <a:ea typeface="Times New Roman" pitchFamily="18" charset="0"/>
                <a:cs typeface="Arial" pitchFamily="34" charset="0"/>
              </a:rPr>
              <a:t>will</a:t>
            </a:r>
            <a:r>
              <a:rPr kumimoji="0" lang="tr-TR" sz="3600" b="0" strike="noStrike" cap="none" normalizeH="0" baseline="0" dirty="0" smtClean="0">
                <a:ln>
                  <a:noFill/>
                </a:ln>
                <a:effectLst/>
                <a:latin typeface="Calibri" pitchFamily="34" charset="0"/>
                <a:ea typeface="Times New Roman" pitchFamily="18" charset="0"/>
                <a:cs typeface="Arial" pitchFamily="34" charset="0"/>
              </a:rPr>
              <a:t> be </a:t>
            </a:r>
            <a:r>
              <a:rPr kumimoji="0" lang="tr-TR" sz="3600" b="0" strike="noStrike" cap="none" normalizeH="0" baseline="0" dirty="0" err="1" smtClean="0">
                <a:ln>
                  <a:noFill/>
                </a:ln>
                <a:effectLst/>
                <a:latin typeface="Calibri" pitchFamily="34" charset="0"/>
                <a:ea typeface="Times New Roman" pitchFamily="18" charset="0"/>
                <a:cs typeface="Arial" pitchFamily="34" charset="0"/>
              </a:rPr>
              <a:t>successful</a:t>
            </a:r>
            <a:r>
              <a:rPr kumimoji="0" lang="tr-TR" sz="3600" b="0" strike="noStrike" cap="none" normalizeH="0" baseline="0" dirty="0" smtClean="0">
                <a:ln>
                  <a:noFill/>
                </a:ln>
                <a:effectLst/>
                <a:latin typeface="Calibri" pitchFamily="34" charset="0"/>
                <a:ea typeface="Times New Roman" pitchFamily="18" charset="0"/>
                <a:cs typeface="Arial" pitchFamily="34" charset="0"/>
              </a:rPr>
              <a:t> </a:t>
            </a:r>
            <a:r>
              <a:rPr kumimoji="0" lang="tr-TR" sz="3600" b="0" strike="noStrike" cap="none" normalizeH="0" baseline="0" dirty="0" err="1" smtClean="0">
                <a:ln>
                  <a:noFill/>
                </a:ln>
                <a:effectLst/>
                <a:latin typeface="Calibri" pitchFamily="34" charset="0"/>
                <a:ea typeface="Times New Roman" pitchFamily="18" charset="0"/>
                <a:cs typeface="Arial" pitchFamily="34" charset="0"/>
              </a:rPr>
              <a:t>writing</a:t>
            </a:r>
            <a:r>
              <a:rPr kumimoji="0" lang="tr-TR" sz="3600" b="0" strike="noStrike" cap="none" normalizeH="0" baseline="0" dirty="0" smtClean="0">
                <a:ln>
                  <a:noFill/>
                </a:ln>
                <a:effectLst/>
                <a:latin typeface="Calibri" pitchFamily="34" charset="0"/>
                <a:ea typeface="Times New Roman" pitchFamily="18" charset="0"/>
                <a:cs typeface="Arial" pitchFamily="34" charset="0"/>
              </a:rPr>
              <a:t> a </a:t>
            </a:r>
            <a:r>
              <a:rPr kumimoji="0" lang="tr-TR" sz="3600" b="0" strike="noStrike" cap="none" normalizeH="0" baseline="0" dirty="0" err="1" smtClean="0">
                <a:ln>
                  <a:noFill/>
                </a:ln>
                <a:effectLst/>
                <a:latin typeface="Calibri" pitchFamily="34" charset="0"/>
                <a:ea typeface="Times New Roman" pitchFamily="18" charset="0"/>
                <a:cs typeface="Arial" pitchFamily="34" charset="0"/>
              </a:rPr>
              <a:t>paper</a:t>
            </a:r>
            <a:r>
              <a:rPr kumimoji="0" lang="tr-TR" sz="3600" b="0" strike="noStrike" cap="none" normalizeH="0" baseline="0" dirty="0" smtClean="0">
                <a:ln>
                  <a:noFill/>
                </a:ln>
                <a:effectLst/>
                <a:latin typeface="Calibri" pitchFamily="34" charset="0"/>
                <a:ea typeface="Times New Roman" pitchFamily="18" charset="0"/>
                <a:cs typeface="Arial" pitchFamily="34" charset="0"/>
              </a:rPr>
              <a:t> </a:t>
            </a:r>
            <a:r>
              <a:rPr kumimoji="0" lang="tr-TR" sz="3600" b="0" strike="noStrike" cap="none" normalizeH="0" baseline="0" dirty="0" err="1" smtClean="0">
                <a:ln>
                  <a:noFill/>
                </a:ln>
                <a:effectLst/>
                <a:latin typeface="Calibri" pitchFamily="34" charset="0"/>
                <a:ea typeface="Times New Roman" pitchFamily="18" charset="0"/>
                <a:cs typeface="Arial" pitchFamily="34" charset="0"/>
              </a:rPr>
              <a:t>about</a:t>
            </a:r>
            <a:r>
              <a:rPr kumimoji="0" lang="tr-TR" sz="3600" b="0" strike="noStrike" cap="none" normalizeH="0" baseline="0" dirty="0" smtClean="0">
                <a:ln>
                  <a:noFill/>
                </a:ln>
                <a:effectLst/>
                <a:latin typeface="Calibri" pitchFamily="34" charset="0"/>
                <a:ea typeface="Times New Roman" pitchFamily="18" charset="0"/>
                <a:cs typeface="Arial" pitchFamily="34" charset="0"/>
              </a:rPr>
              <a:t> </a:t>
            </a:r>
            <a:r>
              <a:rPr kumimoji="0" lang="tr-TR" sz="3600" b="0" strike="noStrike" cap="none" normalizeH="0" baseline="0" dirty="0" err="1" smtClean="0">
                <a:ln>
                  <a:noFill/>
                </a:ln>
                <a:effectLst/>
                <a:latin typeface="Calibri" pitchFamily="34" charset="0"/>
                <a:ea typeface="Times New Roman" pitchFamily="18" charset="0"/>
                <a:cs typeface="Arial" pitchFamily="34" charset="0"/>
              </a:rPr>
              <a:t>something</a:t>
            </a:r>
            <a:r>
              <a:rPr kumimoji="0" lang="tr-TR" sz="3600" b="0" strike="noStrike" cap="none" normalizeH="0" baseline="0" dirty="0" smtClean="0">
                <a:ln>
                  <a:noFill/>
                </a:ln>
                <a:effectLst/>
                <a:latin typeface="Calibri" pitchFamily="34" charset="0"/>
                <a:ea typeface="Times New Roman" pitchFamily="18" charset="0"/>
                <a:cs typeface="Arial" pitchFamily="34" charset="0"/>
              </a:rPr>
              <a:t> </a:t>
            </a:r>
            <a:r>
              <a:rPr kumimoji="0" lang="tr-TR" sz="3600" b="0" strike="noStrike" cap="none" normalizeH="0" baseline="0" dirty="0" err="1" smtClean="0">
                <a:ln>
                  <a:noFill/>
                </a:ln>
                <a:effectLst/>
                <a:latin typeface="Calibri" pitchFamily="34" charset="0"/>
                <a:ea typeface="Times New Roman" pitchFamily="18" charset="0"/>
                <a:cs typeface="Arial" pitchFamily="34" charset="0"/>
              </a:rPr>
              <a:t>you</a:t>
            </a:r>
            <a:r>
              <a:rPr kumimoji="0" lang="tr-TR" sz="3600" b="0" strike="noStrike" cap="none" normalizeH="0" baseline="0" dirty="0" smtClean="0">
                <a:ln>
                  <a:noFill/>
                </a:ln>
                <a:effectLst/>
                <a:latin typeface="Calibri" pitchFamily="34" charset="0"/>
                <a:ea typeface="Times New Roman" pitchFamily="18" charset="0"/>
                <a:cs typeface="Arial" pitchFamily="34" charset="0"/>
              </a:rPr>
              <a:t> </a:t>
            </a:r>
            <a:r>
              <a:rPr kumimoji="0" lang="tr-TR" sz="3600" b="0" strike="noStrike" cap="none" normalizeH="0" baseline="0" dirty="0" err="1" smtClean="0">
                <a:ln>
                  <a:noFill/>
                </a:ln>
                <a:effectLst/>
                <a:latin typeface="Calibri" pitchFamily="34" charset="0"/>
                <a:ea typeface="Times New Roman" pitchFamily="18" charset="0"/>
                <a:cs typeface="Arial" pitchFamily="34" charset="0"/>
              </a:rPr>
              <a:t>enjoy</a:t>
            </a:r>
            <a:r>
              <a:rPr kumimoji="0" lang="tr-TR" sz="3600" b="0" strike="noStrike" cap="none" normalizeH="0" baseline="0" dirty="0" smtClean="0">
                <a:ln>
                  <a:noFill/>
                </a:ln>
                <a:effectLst/>
                <a:latin typeface="Calibri" pitchFamily="34" charset="0"/>
                <a:ea typeface="Times New Roman" pitchFamily="18" charset="0"/>
                <a:cs typeface="Arial" pitchFamily="34" charset="0"/>
              </a:rPr>
              <a:t>.</a:t>
            </a:r>
            <a:endParaRPr kumimoji="0" lang="tr-TR" sz="3600" b="0" strike="noStrike" cap="none" normalizeH="0" baseline="0" dirty="0" smtClean="0">
              <a:ln>
                <a:noFill/>
              </a:ln>
              <a:effectLst/>
              <a:latin typeface="Arial" pitchFamily="34" charset="0"/>
              <a:cs typeface="Arial" pitchFamily="34" charset="0"/>
            </a:endParaRPr>
          </a:p>
        </p:txBody>
      </p:sp>
    </p:spTree>
    <p:extLst>
      <p:ext uri="{BB962C8B-B14F-4D97-AF65-F5344CB8AC3E}">
        <p14:creationId xmlns:p14="http://schemas.microsoft.com/office/powerpoint/2010/main" val="65432777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544" y="2132856"/>
            <a:ext cx="8208912" cy="3046988"/>
          </a:xfrm>
          <a:prstGeom prst="rect">
            <a:avLst/>
          </a:prstGeom>
        </p:spPr>
        <p:txBody>
          <a:bodyPr wrap="square">
            <a:spAutoFit/>
          </a:bodyPr>
          <a:lstStyle/>
          <a:p>
            <a:pPr algn="just"/>
            <a:r>
              <a:rPr lang="tr-TR" sz="3200" dirty="0" smtClean="0">
                <a:solidFill>
                  <a:srgbClr val="FFFF00"/>
                </a:solidFill>
              </a:rPr>
              <a:t>3. </a:t>
            </a:r>
            <a:r>
              <a:rPr lang="en-US" sz="3200" dirty="0" smtClean="0">
                <a:solidFill>
                  <a:srgbClr val="FFFF00"/>
                </a:solidFill>
              </a:rPr>
              <a:t>Stay </a:t>
            </a:r>
            <a:r>
              <a:rPr lang="en-US" sz="3200" dirty="0">
                <a:solidFill>
                  <a:srgbClr val="FFFF00"/>
                </a:solidFill>
              </a:rPr>
              <a:t>original</a:t>
            </a:r>
            <a:r>
              <a:rPr lang="en-US" sz="3200" dirty="0" smtClean="0">
                <a:solidFill>
                  <a:srgbClr val="FFFF00"/>
                </a:solidFill>
              </a:rPr>
              <a:t>.</a:t>
            </a:r>
            <a:r>
              <a:rPr lang="tr-TR" sz="3200" dirty="0" smtClean="0">
                <a:solidFill>
                  <a:srgbClr val="FFFF00"/>
                </a:solidFill>
              </a:rPr>
              <a:t> </a:t>
            </a:r>
            <a:r>
              <a:rPr lang="en-US" sz="3200" dirty="0" smtClean="0"/>
              <a:t>If </a:t>
            </a:r>
            <a:r>
              <a:rPr lang="en-US" sz="3200" dirty="0"/>
              <a:t>you are writing a research paper for a class, consider the other students. Is it likely that they will also be writing about your topic? How can you keep your paper unique and interesting if everyone is writing about the same thing?</a:t>
            </a:r>
            <a:endParaRPr lang="tr-TR" sz="3200" dirty="0"/>
          </a:p>
        </p:txBody>
      </p:sp>
    </p:spTree>
    <p:extLst>
      <p:ext uri="{BB962C8B-B14F-4D97-AF65-F5344CB8AC3E}">
        <p14:creationId xmlns:p14="http://schemas.microsoft.com/office/powerpoint/2010/main" val="65432777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95536" y="1628800"/>
            <a:ext cx="8208912" cy="3970318"/>
          </a:xfrm>
          <a:prstGeom prst="rect">
            <a:avLst/>
          </a:prstGeom>
        </p:spPr>
        <p:txBody>
          <a:bodyPr wrap="square">
            <a:spAutoFit/>
          </a:bodyPr>
          <a:lstStyle/>
          <a:p>
            <a:pPr algn="just"/>
            <a:r>
              <a:rPr lang="tr-TR" sz="2800" dirty="0">
                <a:solidFill>
                  <a:srgbClr val="FFFF00"/>
                </a:solidFill>
              </a:rPr>
              <a:t>4</a:t>
            </a:r>
            <a:r>
              <a:rPr lang="tr-TR" sz="2800" dirty="0" smtClean="0">
                <a:solidFill>
                  <a:srgbClr val="FFFF00"/>
                </a:solidFill>
              </a:rPr>
              <a:t>. </a:t>
            </a:r>
            <a:r>
              <a:rPr lang="en-US" sz="2800" dirty="0" smtClean="0">
                <a:solidFill>
                  <a:srgbClr val="FFFF00"/>
                </a:solidFill>
              </a:rPr>
              <a:t>Get </a:t>
            </a:r>
            <a:r>
              <a:rPr lang="en-US" sz="2800" dirty="0">
                <a:solidFill>
                  <a:srgbClr val="FFFF00"/>
                </a:solidFill>
              </a:rPr>
              <a:t>advice</a:t>
            </a:r>
            <a:r>
              <a:rPr lang="en-US" sz="2800" dirty="0"/>
              <a:t>. If you are struggling to come up with a topic that feels “just right,” ask your professor or coworkers/classmates for advice. They will likely have great ideas that, even if they aren’t options for you to choose, can </a:t>
            </a:r>
            <a:r>
              <a:rPr lang="en-US" sz="2800" dirty="0" smtClean="0"/>
              <a:t>inspire</a:t>
            </a:r>
            <a:r>
              <a:rPr lang="tr-TR" sz="1000" dirty="0" smtClean="0"/>
              <a:t>(ilham)</a:t>
            </a:r>
            <a:r>
              <a:rPr lang="en-US" sz="2800" dirty="0" smtClean="0"/>
              <a:t>you </a:t>
            </a:r>
            <a:r>
              <a:rPr lang="en-US" sz="2800" dirty="0"/>
              <a:t>with new ideas. </a:t>
            </a:r>
            <a:endParaRPr lang="tr-TR" sz="2800" dirty="0" smtClean="0"/>
          </a:p>
          <a:p>
            <a:pPr algn="just"/>
            <a:endParaRPr lang="tr-TR" sz="2800" dirty="0"/>
          </a:p>
          <a:p>
            <a:pPr algn="just"/>
            <a:r>
              <a:rPr lang="en-US" sz="2800" dirty="0" smtClean="0"/>
              <a:t>Asking </a:t>
            </a:r>
            <a:r>
              <a:rPr lang="en-US" sz="2800" dirty="0"/>
              <a:t>a professor for help may seem frightening, but they want you to be successful with your work, and will do what they can to make that happen.</a:t>
            </a:r>
            <a:endParaRPr lang="tr-TR" sz="2800" dirty="0"/>
          </a:p>
        </p:txBody>
      </p:sp>
    </p:spTree>
    <p:extLst>
      <p:ext uri="{BB962C8B-B14F-4D97-AF65-F5344CB8AC3E}">
        <p14:creationId xmlns:p14="http://schemas.microsoft.com/office/powerpoint/2010/main" val="65432777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95536" y="548680"/>
            <a:ext cx="8208912" cy="4832093"/>
          </a:xfrm>
          <a:prstGeom prst="rect">
            <a:avLst/>
          </a:prstGeom>
        </p:spPr>
        <p:txBody>
          <a:bodyPr wrap="square">
            <a:spAutoFit/>
          </a:bodyPr>
          <a:lstStyle/>
          <a:p>
            <a:pPr algn="just"/>
            <a:r>
              <a:rPr lang="en-US" sz="2800" dirty="0"/>
              <a:t>Internet technology is making it easier to research internal and proprietary data. Often </a:t>
            </a:r>
            <a:r>
              <a:rPr lang="en-US" sz="2800" dirty="0" smtClean="0"/>
              <a:t>companies</a:t>
            </a:r>
            <a:r>
              <a:rPr lang="tr-TR" sz="2800" dirty="0" smtClean="0"/>
              <a:t> </a:t>
            </a:r>
            <a:r>
              <a:rPr lang="en-US" sz="2800" dirty="0" smtClean="0"/>
              <a:t>set </a:t>
            </a:r>
            <a:r>
              <a:rPr lang="en-US" sz="2800" dirty="0"/>
              <a:t>up intranets so that employees can use Web tools to store and share data within </a:t>
            </a:r>
            <a:r>
              <a:rPr lang="en-US" sz="2800" dirty="0" smtClean="0"/>
              <a:t>the</a:t>
            </a:r>
            <a:r>
              <a:rPr lang="tr-TR" sz="2800" dirty="0" smtClean="0"/>
              <a:t> </a:t>
            </a:r>
            <a:r>
              <a:rPr lang="en-US" sz="2800" dirty="0" smtClean="0"/>
              <a:t>organization. </a:t>
            </a:r>
            <a:endParaRPr lang="tr-TR" sz="2800" dirty="0" smtClean="0"/>
          </a:p>
          <a:p>
            <a:pPr algn="just"/>
            <a:endParaRPr lang="tr-TR" sz="2800" dirty="0"/>
          </a:p>
          <a:p>
            <a:pPr algn="just"/>
            <a:r>
              <a:rPr lang="tr-TR" sz="2800" dirty="0"/>
              <a:t>j</a:t>
            </a:r>
            <a:r>
              <a:rPr lang="en-US" sz="2800" dirty="0" err="1" smtClean="0"/>
              <a:t>ust</a:t>
            </a:r>
            <a:r>
              <a:rPr lang="en-US" sz="2800" dirty="0" smtClean="0"/>
              <a:t> </a:t>
            </a:r>
            <a:r>
              <a:rPr lang="en-US" sz="2800" dirty="0"/>
              <a:t>as Google’s search software lets people search the entire World Wide </a:t>
            </a:r>
            <a:r>
              <a:rPr lang="en-US" sz="2800" dirty="0" smtClean="0"/>
              <a:t>Web,</a:t>
            </a:r>
            <a:r>
              <a:rPr lang="tr-TR" sz="2800" dirty="0" smtClean="0"/>
              <a:t> </a:t>
            </a:r>
            <a:r>
              <a:rPr lang="en-US" sz="2800" dirty="0" smtClean="0"/>
              <a:t>Google </a:t>
            </a:r>
            <a:r>
              <a:rPr lang="en-US" sz="2800" dirty="0"/>
              <a:t>is offering the enterprise search, which is essentially the same technology in a </a:t>
            </a:r>
            <a:r>
              <a:rPr lang="en-US" sz="2800" dirty="0" smtClean="0"/>
              <a:t>version</a:t>
            </a:r>
            <a:r>
              <a:rPr lang="tr-TR" sz="2800" dirty="0" smtClean="0"/>
              <a:t> </a:t>
            </a:r>
            <a:r>
              <a:rPr lang="en-US" sz="2800" dirty="0" smtClean="0"/>
              <a:t>that </a:t>
            </a:r>
            <a:r>
              <a:rPr lang="en-US" sz="2800" dirty="0"/>
              <a:t>searches a corporate intranet. The enterprise search considers not only how often </a:t>
            </a:r>
            <a:r>
              <a:rPr lang="en-US" sz="2800" dirty="0" smtClean="0"/>
              <a:t>a</a:t>
            </a:r>
            <a:r>
              <a:rPr lang="tr-TR" sz="2800" dirty="0" smtClean="0"/>
              <a:t> </a:t>
            </a:r>
            <a:r>
              <a:rPr lang="en-US" sz="2800" dirty="0" smtClean="0"/>
              <a:t>particular</a:t>
            </a:r>
            <a:r>
              <a:rPr lang="tr-TR" sz="2800" dirty="0" smtClean="0"/>
              <a:t>. </a:t>
            </a:r>
            <a:endParaRPr lang="tr-TR" sz="2800" dirty="0"/>
          </a:p>
        </p:txBody>
      </p:sp>
    </p:spTree>
    <p:extLst>
      <p:ext uri="{BB962C8B-B14F-4D97-AF65-F5344CB8AC3E}">
        <p14:creationId xmlns:p14="http://schemas.microsoft.com/office/powerpoint/2010/main" val="65432777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additive="base">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544" y="2204864"/>
            <a:ext cx="8208912" cy="3046988"/>
          </a:xfrm>
          <a:prstGeom prst="rect">
            <a:avLst/>
          </a:prstGeom>
        </p:spPr>
        <p:txBody>
          <a:bodyPr wrap="square">
            <a:spAutoFit/>
          </a:bodyPr>
          <a:lstStyle/>
          <a:p>
            <a:pPr algn="just"/>
            <a:r>
              <a:rPr lang="tr-TR" sz="3200" dirty="0" smtClean="0">
                <a:solidFill>
                  <a:srgbClr val="FFFF00"/>
                </a:solidFill>
              </a:rPr>
              <a:t>5. </a:t>
            </a:r>
            <a:r>
              <a:rPr lang="en-US" sz="3200" dirty="0" smtClean="0">
                <a:solidFill>
                  <a:srgbClr val="FFFF00"/>
                </a:solidFill>
              </a:rPr>
              <a:t>Don’t </a:t>
            </a:r>
            <a:r>
              <a:rPr lang="en-US" sz="3200" dirty="0">
                <a:solidFill>
                  <a:srgbClr val="FFFF00"/>
                </a:solidFill>
              </a:rPr>
              <a:t>be afraid to change your topic</a:t>
            </a:r>
            <a:r>
              <a:rPr lang="en-US" sz="3200" dirty="0"/>
              <a:t>. If you choose a topic, begin researching, and realize that it isn’t the right decision for you for some reason</a:t>
            </a:r>
            <a:r>
              <a:rPr lang="en-US" sz="3200" dirty="0" smtClean="0"/>
              <a:t>, </a:t>
            </a:r>
            <a:r>
              <a:rPr lang="en-US" sz="3200" dirty="0"/>
              <a:t>Although it requires a bit more time, you have the ability to change your topic even after you begin researching others.</a:t>
            </a:r>
            <a:endParaRPr lang="tr-TR" sz="3200" dirty="0"/>
          </a:p>
        </p:txBody>
      </p:sp>
    </p:spTree>
    <p:extLst>
      <p:ext uri="{BB962C8B-B14F-4D97-AF65-F5344CB8AC3E}">
        <p14:creationId xmlns:p14="http://schemas.microsoft.com/office/powerpoint/2010/main" val="65432777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259632" y="1268760"/>
            <a:ext cx="2875531" cy="707886"/>
          </a:xfrm>
          <a:prstGeom prst="rect">
            <a:avLst/>
          </a:prstGeom>
        </p:spPr>
        <p:txBody>
          <a:bodyPr wrap="none">
            <a:spAutoFit/>
          </a:bodyPr>
          <a:lstStyle/>
          <a:p>
            <a:r>
              <a:rPr lang="tr-TR" sz="4000" dirty="0" err="1">
                <a:solidFill>
                  <a:srgbClr val="00B0F0"/>
                </a:solidFill>
              </a:rPr>
              <a:t>Researching</a:t>
            </a:r>
            <a:endParaRPr lang="tr-TR" sz="4000" dirty="0">
              <a:solidFill>
                <a:srgbClr val="00B0F0"/>
              </a:solidFill>
            </a:endParaRPr>
          </a:p>
        </p:txBody>
      </p:sp>
      <p:pic>
        <p:nvPicPr>
          <p:cNvPr id="4098" name="Picture 2" descr="http://2.bp.blogspot.com/_RQk3zNm4HTA/THroIZlE2LI/AAAAAAAAAAM/ZlA3dZwBqlA/s1600/student_researching.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9575" y="2305049"/>
            <a:ext cx="4924425" cy="4552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32777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wipe(down)">
                                      <p:cBhvr>
                                        <p:cTn id="13"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620688"/>
            <a:ext cx="8352928" cy="6001643"/>
          </a:xfrm>
          <a:prstGeom prst="rect">
            <a:avLst/>
          </a:prstGeom>
        </p:spPr>
        <p:txBody>
          <a:bodyPr wrap="square">
            <a:spAutoFit/>
          </a:bodyPr>
          <a:lstStyle/>
          <a:p>
            <a:pPr marL="514350" indent="-514350" algn="just">
              <a:buAutoNum type="arabicPeriod"/>
            </a:pPr>
            <a:r>
              <a:rPr lang="en-US" sz="3200" dirty="0" smtClean="0">
                <a:solidFill>
                  <a:srgbClr val="92D050"/>
                </a:solidFill>
              </a:rPr>
              <a:t>Begin </a:t>
            </a:r>
            <a:r>
              <a:rPr lang="en-US" sz="3200" dirty="0">
                <a:solidFill>
                  <a:srgbClr val="92D050"/>
                </a:solidFill>
              </a:rPr>
              <a:t>your research</a:t>
            </a:r>
            <a:r>
              <a:rPr lang="en-US" sz="3200" dirty="0"/>
              <a:t>. With a topic selected, the next step is to begin research. Research comes in numerous forms including web pages, journal articles, books, encyclopedias, interviews, and blog posts, among others. </a:t>
            </a:r>
            <a:endParaRPr lang="tr-TR" sz="3200" dirty="0" smtClean="0"/>
          </a:p>
          <a:p>
            <a:pPr algn="just"/>
            <a:endParaRPr lang="tr-TR" sz="3200" dirty="0" smtClean="0"/>
          </a:p>
          <a:p>
            <a:pPr algn="just"/>
            <a:r>
              <a:rPr lang="en-US" sz="3200" dirty="0" smtClean="0"/>
              <a:t>Take </a:t>
            </a:r>
            <a:r>
              <a:rPr lang="en-US" sz="3200" dirty="0"/>
              <a:t>time to look for professional resources who offer valid research and insight into your topic. </a:t>
            </a:r>
            <a:r>
              <a:rPr lang="en-US" sz="3200" u="sng" dirty="0">
                <a:solidFill>
                  <a:srgbClr val="FFFF00"/>
                </a:solidFill>
              </a:rPr>
              <a:t>Try to use a minimum of five sources to vary your information; never rely on only 1-2 sources</a:t>
            </a:r>
            <a:endParaRPr lang="tr-TR" sz="3200" u="sng" dirty="0">
              <a:solidFill>
                <a:srgbClr val="FFFF00"/>
              </a:solidFill>
            </a:endParaRPr>
          </a:p>
        </p:txBody>
      </p:sp>
    </p:spTree>
    <p:extLst>
      <p:ext uri="{BB962C8B-B14F-4D97-AF65-F5344CB8AC3E}">
        <p14:creationId xmlns:p14="http://schemas.microsoft.com/office/powerpoint/2010/main" val="65432777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11560" y="1196752"/>
            <a:ext cx="7848872" cy="5016758"/>
          </a:xfrm>
          <a:prstGeom prst="rect">
            <a:avLst/>
          </a:prstGeom>
        </p:spPr>
        <p:txBody>
          <a:bodyPr wrap="square">
            <a:spAutoFit/>
          </a:bodyPr>
          <a:lstStyle/>
          <a:p>
            <a:pPr algn="just"/>
            <a:r>
              <a:rPr lang="tr-TR" sz="3200" dirty="0" smtClean="0">
                <a:solidFill>
                  <a:srgbClr val="92D050"/>
                </a:solidFill>
              </a:rPr>
              <a:t>2. </a:t>
            </a:r>
            <a:r>
              <a:rPr lang="en-US" sz="3200" dirty="0" smtClean="0">
                <a:solidFill>
                  <a:srgbClr val="92D050"/>
                </a:solidFill>
              </a:rPr>
              <a:t>Look </a:t>
            </a:r>
            <a:r>
              <a:rPr lang="en-US" sz="3200" dirty="0">
                <a:solidFill>
                  <a:srgbClr val="92D050"/>
                </a:solidFill>
              </a:rPr>
              <a:t>for empirical research.</a:t>
            </a:r>
            <a:r>
              <a:rPr lang="en-US" sz="3200" dirty="0"/>
              <a:t> Whenever possible, look for </a:t>
            </a:r>
            <a:r>
              <a:rPr lang="en-US" sz="3200" dirty="0" smtClean="0"/>
              <a:t>peer</a:t>
            </a:r>
            <a:r>
              <a:rPr lang="tr-TR" sz="1000" dirty="0" smtClean="0"/>
              <a:t>(dikkatlice)</a:t>
            </a:r>
            <a:r>
              <a:rPr lang="en-US" sz="3200" dirty="0" smtClean="0"/>
              <a:t>reviewed </a:t>
            </a:r>
            <a:r>
              <a:rPr lang="en-US" sz="3200" dirty="0"/>
              <a:t>empirical research. These are articles or books written by experts in your field of interest, whose work has been read and </a:t>
            </a:r>
            <a:r>
              <a:rPr lang="en-US" sz="3200" dirty="0" smtClean="0"/>
              <a:t>vouched</a:t>
            </a:r>
            <a:r>
              <a:rPr lang="tr-TR" sz="1000" dirty="0" smtClean="0"/>
              <a:t>(kefil olmak)</a:t>
            </a:r>
            <a:r>
              <a:rPr lang="en-US" sz="3200" dirty="0" smtClean="0"/>
              <a:t>for </a:t>
            </a:r>
            <a:r>
              <a:rPr lang="en-US" sz="3200" dirty="0"/>
              <a:t>by other experts in the same field. </a:t>
            </a:r>
            <a:endParaRPr lang="tr-TR" sz="3200" dirty="0" smtClean="0"/>
          </a:p>
          <a:p>
            <a:pPr algn="just"/>
            <a:endParaRPr lang="tr-TR" sz="3200" dirty="0"/>
          </a:p>
          <a:p>
            <a:pPr algn="just"/>
            <a:r>
              <a:rPr lang="en-US" sz="3200" dirty="0" smtClean="0"/>
              <a:t>These </a:t>
            </a:r>
            <a:r>
              <a:rPr lang="en-US" sz="3200" dirty="0"/>
              <a:t>can be found in scientific journals or via an online search.</a:t>
            </a:r>
            <a:endParaRPr lang="tr-TR" sz="3200" dirty="0"/>
          </a:p>
        </p:txBody>
      </p:sp>
    </p:spTree>
    <p:extLst>
      <p:ext uri="{BB962C8B-B14F-4D97-AF65-F5344CB8AC3E}">
        <p14:creationId xmlns:p14="http://schemas.microsoft.com/office/powerpoint/2010/main" val="65432777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544" y="1268760"/>
            <a:ext cx="8208912" cy="4524315"/>
          </a:xfrm>
          <a:prstGeom prst="rect">
            <a:avLst/>
          </a:prstGeom>
        </p:spPr>
        <p:txBody>
          <a:bodyPr wrap="square">
            <a:spAutoFit/>
          </a:bodyPr>
          <a:lstStyle/>
          <a:p>
            <a:pPr algn="just"/>
            <a:r>
              <a:rPr lang="tr-TR" sz="3200" dirty="0" smtClean="0">
                <a:solidFill>
                  <a:srgbClr val="92D050"/>
                </a:solidFill>
              </a:rPr>
              <a:t>3. </a:t>
            </a:r>
            <a:r>
              <a:rPr lang="en-US" sz="3200" dirty="0" smtClean="0">
                <a:solidFill>
                  <a:srgbClr val="92D050"/>
                </a:solidFill>
              </a:rPr>
              <a:t>Visit </a:t>
            </a:r>
            <a:r>
              <a:rPr lang="en-US" sz="3200" dirty="0">
                <a:solidFill>
                  <a:srgbClr val="92D050"/>
                </a:solidFill>
              </a:rPr>
              <a:t>the library</a:t>
            </a:r>
            <a:r>
              <a:rPr lang="en-US" sz="3200" dirty="0"/>
              <a:t>. Take a trip to your local library or university library. Although it may seem old fashioned, libraries are chock full of helpful research materials from books to newspapers and magazines to journals</a:t>
            </a:r>
            <a:r>
              <a:rPr lang="en-US" sz="3200" dirty="0" smtClean="0"/>
              <a:t>. </a:t>
            </a:r>
            <a:endParaRPr lang="tr-TR" sz="3200" dirty="0" smtClean="0"/>
          </a:p>
          <a:p>
            <a:pPr algn="just"/>
            <a:endParaRPr lang="tr-TR" sz="3200" dirty="0"/>
          </a:p>
          <a:p>
            <a:pPr algn="just"/>
            <a:r>
              <a:rPr lang="en-US" sz="3200" dirty="0" smtClean="0"/>
              <a:t>Don’t </a:t>
            </a:r>
            <a:r>
              <a:rPr lang="en-US" sz="3200" dirty="0"/>
              <a:t>be afraid to ask the librarian for help either - they are trained in research and know where everything about your topic is located.</a:t>
            </a:r>
            <a:endParaRPr lang="tr-TR" sz="3200" dirty="0"/>
          </a:p>
        </p:txBody>
      </p:sp>
    </p:spTree>
    <p:extLst>
      <p:ext uri="{BB962C8B-B14F-4D97-AF65-F5344CB8AC3E}">
        <p14:creationId xmlns:p14="http://schemas.microsoft.com/office/powerpoint/2010/main" val="65432777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1340768"/>
            <a:ext cx="8280920" cy="4524315"/>
          </a:xfrm>
          <a:prstGeom prst="rect">
            <a:avLst/>
          </a:prstGeom>
        </p:spPr>
        <p:txBody>
          <a:bodyPr wrap="square">
            <a:spAutoFit/>
          </a:bodyPr>
          <a:lstStyle/>
          <a:p>
            <a:pPr algn="just"/>
            <a:r>
              <a:rPr lang="tr-TR" sz="3200" dirty="0" smtClean="0">
                <a:solidFill>
                  <a:srgbClr val="92D050"/>
                </a:solidFill>
              </a:rPr>
              <a:t>4. </a:t>
            </a:r>
            <a:r>
              <a:rPr lang="en-US" sz="3200" dirty="0" smtClean="0">
                <a:solidFill>
                  <a:srgbClr val="92D050"/>
                </a:solidFill>
              </a:rPr>
              <a:t>Look </a:t>
            </a:r>
            <a:r>
              <a:rPr lang="en-US" sz="3200" dirty="0">
                <a:solidFill>
                  <a:srgbClr val="92D050"/>
                </a:solidFill>
              </a:rPr>
              <a:t>online</a:t>
            </a:r>
            <a:r>
              <a:rPr lang="en-US" sz="3200" dirty="0"/>
              <a:t>. Using a search engine and picking the top three results isn’t necessarily the best method of researching; use critical thinking to thoroughly read every source and determine if it is </a:t>
            </a:r>
            <a:r>
              <a:rPr lang="en-US" sz="3200" dirty="0" smtClean="0"/>
              <a:t>legitimate </a:t>
            </a:r>
            <a:r>
              <a:rPr lang="en-US" sz="1100" dirty="0" smtClean="0"/>
              <a:t>(</a:t>
            </a:r>
            <a:r>
              <a:rPr lang="en-US" sz="1100" dirty="0" err="1" smtClean="0"/>
              <a:t>geçerli</a:t>
            </a:r>
            <a:r>
              <a:rPr lang="en-US" sz="1100" dirty="0" smtClean="0"/>
              <a:t>, </a:t>
            </a:r>
            <a:r>
              <a:rPr lang="en-US" sz="1100" dirty="0" err="1" smtClean="0"/>
              <a:t>yasal</a:t>
            </a:r>
            <a:r>
              <a:rPr lang="en-US" sz="1100" dirty="0" smtClean="0"/>
              <a:t>)</a:t>
            </a:r>
            <a:r>
              <a:rPr lang="en-US" sz="3200" dirty="0" smtClean="0"/>
              <a:t>. </a:t>
            </a:r>
            <a:endParaRPr lang="tr-TR" sz="3200" dirty="0" smtClean="0"/>
          </a:p>
          <a:p>
            <a:pPr algn="just"/>
            <a:endParaRPr lang="tr-TR" sz="3200" dirty="0"/>
          </a:p>
          <a:p>
            <a:pPr algn="just"/>
            <a:r>
              <a:rPr lang="en-US" sz="3200" dirty="0" smtClean="0"/>
              <a:t>Websites</a:t>
            </a:r>
            <a:r>
              <a:rPr lang="en-US" sz="3200" dirty="0"/>
              <a:t>, blogs, and forums online aren’t required to publish facts only, so make sure that the information you find is trustworthy.</a:t>
            </a:r>
            <a:endParaRPr lang="tr-TR" sz="3200" dirty="0"/>
          </a:p>
        </p:txBody>
      </p:sp>
    </p:spTree>
    <p:extLst>
      <p:ext uri="{BB962C8B-B14F-4D97-AF65-F5344CB8AC3E}">
        <p14:creationId xmlns:p14="http://schemas.microsoft.com/office/powerpoint/2010/main" val="65432777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55576" y="1844824"/>
            <a:ext cx="7776864" cy="2862322"/>
          </a:xfrm>
          <a:prstGeom prst="rect">
            <a:avLst/>
          </a:prstGeom>
        </p:spPr>
        <p:txBody>
          <a:bodyPr wrap="square">
            <a:spAutoFit/>
          </a:bodyPr>
          <a:lstStyle/>
          <a:p>
            <a:pPr algn="just"/>
            <a:r>
              <a:rPr lang="tr-TR" sz="3600" dirty="0"/>
              <a:t>W</a:t>
            </a:r>
            <a:r>
              <a:rPr lang="en-US" sz="3600" dirty="0" err="1" smtClean="0"/>
              <a:t>ebsites</a:t>
            </a:r>
            <a:r>
              <a:rPr lang="en-US" sz="3600" dirty="0" smtClean="0"/>
              <a:t> </a:t>
            </a:r>
            <a:r>
              <a:rPr lang="en-US" sz="3600" dirty="0"/>
              <a:t>that end with .</a:t>
            </a:r>
            <a:r>
              <a:rPr lang="en-US" sz="3600" dirty="0" err="1">
                <a:solidFill>
                  <a:srgbClr val="FFFF00"/>
                </a:solidFill>
              </a:rPr>
              <a:t>edu</a:t>
            </a:r>
            <a:r>
              <a:rPr lang="en-US" sz="3600" dirty="0">
                <a:solidFill>
                  <a:srgbClr val="FFFF00"/>
                </a:solidFill>
              </a:rPr>
              <a:t>, .</a:t>
            </a:r>
            <a:r>
              <a:rPr lang="en-US" sz="3600" dirty="0" err="1">
                <a:solidFill>
                  <a:srgbClr val="FFFF00"/>
                </a:solidFill>
              </a:rPr>
              <a:t>gov</a:t>
            </a:r>
            <a:r>
              <a:rPr lang="en-US" sz="3600" dirty="0"/>
              <a:t>, or .</a:t>
            </a:r>
            <a:r>
              <a:rPr lang="en-US" sz="3600" dirty="0">
                <a:solidFill>
                  <a:srgbClr val="FFFF00"/>
                </a:solidFill>
              </a:rPr>
              <a:t>org</a:t>
            </a:r>
            <a:r>
              <a:rPr lang="en-US" sz="3600" dirty="0"/>
              <a:t> contain information that is safe to use. That is because these websites belong to schools, the government, or organizations dealing with your topic.</a:t>
            </a:r>
            <a:endParaRPr lang="tr-TR" sz="3600" dirty="0"/>
          </a:p>
        </p:txBody>
      </p:sp>
    </p:spTree>
    <p:extLst>
      <p:ext uri="{BB962C8B-B14F-4D97-AF65-F5344CB8AC3E}">
        <p14:creationId xmlns:p14="http://schemas.microsoft.com/office/powerpoint/2010/main" val="65432777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11560" y="1124744"/>
            <a:ext cx="7920880" cy="5016758"/>
          </a:xfrm>
          <a:prstGeom prst="rect">
            <a:avLst/>
          </a:prstGeom>
        </p:spPr>
        <p:txBody>
          <a:bodyPr wrap="square">
            <a:spAutoFit/>
          </a:bodyPr>
          <a:lstStyle/>
          <a:p>
            <a:pPr algn="just"/>
            <a:r>
              <a:rPr lang="tr-TR" sz="3200" dirty="0" smtClean="0">
                <a:solidFill>
                  <a:srgbClr val="92D050"/>
                </a:solidFill>
              </a:rPr>
              <a:t>5. </a:t>
            </a:r>
            <a:r>
              <a:rPr lang="en-US" sz="3200" dirty="0" smtClean="0">
                <a:solidFill>
                  <a:srgbClr val="92D050"/>
                </a:solidFill>
              </a:rPr>
              <a:t>Use </a:t>
            </a:r>
            <a:r>
              <a:rPr lang="en-US" sz="3200" dirty="0">
                <a:solidFill>
                  <a:srgbClr val="92D050"/>
                </a:solidFill>
              </a:rPr>
              <a:t>academic databases</a:t>
            </a:r>
            <a:r>
              <a:rPr lang="en-US" sz="3200" dirty="0"/>
              <a:t>. There are special search engines and academic databases available that search through thousands of peer-reviewed or scientifically published journals, magazines, and books. </a:t>
            </a:r>
            <a:endParaRPr lang="tr-TR" sz="3200" dirty="0" smtClean="0"/>
          </a:p>
          <a:p>
            <a:pPr algn="just"/>
            <a:endParaRPr lang="tr-TR" sz="3200" dirty="0"/>
          </a:p>
          <a:p>
            <a:pPr algn="just"/>
            <a:r>
              <a:rPr lang="en-US" sz="3200" dirty="0" smtClean="0"/>
              <a:t>Although </a:t>
            </a:r>
            <a:r>
              <a:rPr lang="en-US" sz="3200" dirty="0"/>
              <a:t>many of these require a paid membership to use, if you are a current student in college you have free access through your university’s membership. </a:t>
            </a:r>
            <a:endParaRPr lang="tr-TR" sz="3200" dirty="0"/>
          </a:p>
        </p:txBody>
      </p:sp>
    </p:spTree>
    <p:extLst>
      <p:ext uri="{BB962C8B-B14F-4D97-AF65-F5344CB8AC3E}">
        <p14:creationId xmlns:p14="http://schemas.microsoft.com/office/powerpoint/2010/main" val="65432777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544" y="1412776"/>
            <a:ext cx="8136904" cy="4031873"/>
          </a:xfrm>
          <a:prstGeom prst="rect">
            <a:avLst/>
          </a:prstGeom>
        </p:spPr>
        <p:txBody>
          <a:bodyPr wrap="square">
            <a:spAutoFit/>
          </a:bodyPr>
          <a:lstStyle/>
          <a:p>
            <a:pPr algn="just"/>
            <a:r>
              <a:rPr lang="tr-TR" sz="3200" dirty="0" smtClean="0">
                <a:solidFill>
                  <a:srgbClr val="92D050"/>
                </a:solidFill>
              </a:rPr>
              <a:t>6. </a:t>
            </a:r>
            <a:r>
              <a:rPr lang="en-US" sz="3200" dirty="0" smtClean="0">
                <a:solidFill>
                  <a:srgbClr val="92D050"/>
                </a:solidFill>
              </a:rPr>
              <a:t>Get </a:t>
            </a:r>
            <a:r>
              <a:rPr lang="en-US" sz="3200" dirty="0">
                <a:solidFill>
                  <a:srgbClr val="92D050"/>
                </a:solidFill>
              </a:rPr>
              <a:t>creative with your research. </a:t>
            </a:r>
            <a:r>
              <a:rPr lang="en-US" sz="3200" dirty="0"/>
              <a:t>If you find one really </a:t>
            </a:r>
            <a:r>
              <a:rPr lang="en-US" sz="3200" dirty="0" smtClean="0"/>
              <a:t>awesome</a:t>
            </a:r>
            <a:r>
              <a:rPr lang="tr-TR" sz="1000" dirty="0" smtClean="0"/>
              <a:t>(harika)</a:t>
            </a:r>
            <a:r>
              <a:rPr lang="en-US" sz="3200" dirty="0" smtClean="0"/>
              <a:t>book </a:t>
            </a:r>
            <a:r>
              <a:rPr lang="en-US" sz="3200" dirty="0"/>
              <a:t>or journal that fits your topic perfectly, try looking in the </a:t>
            </a:r>
            <a:r>
              <a:rPr lang="en-US" sz="3200" dirty="0" smtClean="0"/>
              <a:t>works</a:t>
            </a:r>
            <a:r>
              <a:rPr lang="tr-TR" sz="3200" dirty="0" smtClean="0"/>
              <a:t> </a:t>
            </a:r>
            <a:r>
              <a:rPr lang="en-US" sz="3200" dirty="0" smtClean="0"/>
              <a:t>cited/bibliography/reference </a:t>
            </a:r>
            <a:r>
              <a:rPr lang="en-US" sz="3200" dirty="0"/>
              <a:t>list at the end of it. </a:t>
            </a:r>
            <a:endParaRPr lang="tr-TR" sz="3200" dirty="0" smtClean="0"/>
          </a:p>
          <a:p>
            <a:pPr algn="just"/>
            <a:endParaRPr lang="tr-TR" sz="3200" dirty="0"/>
          </a:p>
          <a:p>
            <a:pPr algn="just"/>
            <a:r>
              <a:rPr lang="en-US" sz="3200" dirty="0" smtClean="0"/>
              <a:t>This </a:t>
            </a:r>
            <a:r>
              <a:rPr lang="en-US" sz="3200" dirty="0"/>
              <a:t>should contain many more books and journals that are about your topic as well.</a:t>
            </a:r>
            <a:endParaRPr lang="tr-TR" sz="3200" dirty="0"/>
          </a:p>
        </p:txBody>
      </p:sp>
    </p:spTree>
    <p:extLst>
      <p:ext uri="{BB962C8B-B14F-4D97-AF65-F5344CB8AC3E}">
        <p14:creationId xmlns:p14="http://schemas.microsoft.com/office/powerpoint/2010/main" val="65432777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71600" y="908720"/>
            <a:ext cx="4791183" cy="769441"/>
          </a:xfrm>
          <a:prstGeom prst="rect">
            <a:avLst/>
          </a:prstGeom>
        </p:spPr>
        <p:txBody>
          <a:bodyPr wrap="none">
            <a:spAutoFit/>
          </a:bodyPr>
          <a:lstStyle/>
          <a:p>
            <a:r>
              <a:rPr lang="tr-TR" sz="4400" dirty="0" err="1">
                <a:solidFill>
                  <a:srgbClr val="00B0F0"/>
                </a:solidFill>
              </a:rPr>
              <a:t>Making</a:t>
            </a:r>
            <a:r>
              <a:rPr lang="tr-TR" sz="4400" dirty="0">
                <a:solidFill>
                  <a:srgbClr val="00B0F0"/>
                </a:solidFill>
              </a:rPr>
              <a:t> an </a:t>
            </a:r>
            <a:r>
              <a:rPr lang="tr-TR" sz="4400" dirty="0" err="1">
                <a:solidFill>
                  <a:srgbClr val="00B0F0"/>
                </a:solidFill>
              </a:rPr>
              <a:t>Outline</a:t>
            </a:r>
            <a:endParaRPr lang="tr-TR" sz="4400" dirty="0">
              <a:solidFill>
                <a:srgbClr val="00B0F0"/>
              </a:solidFill>
            </a:endParaRPr>
          </a:p>
        </p:txBody>
      </p:sp>
      <p:pic>
        <p:nvPicPr>
          <p:cNvPr id="5122" name="Picture 2" descr="http://upload.wikimedia.org/wikipedia/en/a/ab/Outline-body-aura.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1678161"/>
            <a:ext cx="2733675" cy="4552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32777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2000"/>
                                        <p:tgtEl>
                                          <p:spTgt spid="5122"/>
                                        </p:tgtEl>
                                      </p:cBhvr>
                                    </p:animEffect>
                                    <p:anim calcmode="lin" valueType="num">
                                      <p:cBhvr>
                                        <p:cTn id="13" dur="2000" fill="hold"/>
                                        <p:tgtEl>
                                          <p:spTgt spid="5122"/>
                                        </p:tgtEl>
                                        <p:attrNameLst>
                                          <p:attrName>ppt_w</p:attrName>
                                        </p:attrNameLst>
                                      </p:cBhvr>
                                      <p:tavLst>
                                        <p:tav tm="0" fmla="#ppt_w*sin(2.5*pi*$)">
                                          <p:val>
                                            <p:fltVal val="0"/>
                                          </p:val>
                                        </p:tav>
                                        <p:tav tm="100000">
                                          <p:val>
                                            <p:fltVal val="1"/>
                                          </p:val>
                                        </p:tav>
                                      </p:tavLst>
                                    </p:anim>
                                    <p:anim calcmode="lin" valueType="num">
                                      <p:cBhvr>
                                        <p:cTn id="14" dur="2000" fill="hold"/>
                                        <p:tgtEl>
                                          <p:spTgt spid="51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268655"/>
            <a:ext cx="3166444" cy="646331"/>
          </a:xfrm>
          <a:prstGeom prst="rect">
            <a:avLst/>
          </a:prstGeom>
        </p:spPr>
        <p:txBody>
          <a:bodyPr wrap="none">
            <a:spAutoFit/>
          </a:bodyPr>
          <a:lstStyle/>
          <a:p>
            <a:r>
              <a:rPr lang="tr-TR" sz="3600" b="1" dirty="0" err="1"/>
              <a:t>External</a:t>
            </a:r>
            <a:r>
              <a:rPr lang="tr-TR" sz="3600" b="1" dirty="0"/>
              <a:t> Data</a:t>
            </a:r>
            <a:endParaRPr lang="tr-TR" sz="3600" dirty="0"/>
          </a:p>
        </p:txBody>
      </p:sp>
      <p:sp>
        <p:nvSpPr>
          <p:cNvPr id="3" name="Dikdörtgen 2"/>
          <p:cNvSpPr/>
          <p:nvPr/>
        </p:nvSpPr>
        <p:spPr>
          <a:xfrm>
            <a:off x="539552" y="1700808"/>
            <a:ext cx="7920880" cy="4401205"/>
          </a:xfrm>
          <a:prstGeom prst="rect">
            <a:avLst/>
          </a:prstGeom>
        </p:spPr>
        <p:txBody>
          <a:bodyPr wrap="square">
            <a:spAutoFit/>
          </a:bodyPr>
          <a:lstStyle/>
          <a:p>
            <a:pPr algn="just"/>
            <a:r>
              <a:rPr lang="en-US" sz="2800" b="1" dirty="0"/>
              <a:t>External data </a:t>
            </a:r>
            <a:r>
              <a:rPr lang="en-US" sz="2800" dirty="0"/>
              <a:t>are generated or recorded by an </a:t>
            </a:r>
            <a:r>
              <a:rPr lang="en-US" sz="2800" dirty="0" smtClean="0"/>
              <a:t>entity</a:t>
            </a:r>
            <a:r>
              <a:rPr lang="tr-TR" sz="1000" dirty="0" smtClean="0"/>
              <a:t>(</a:t>
            </a:r>
            <a:r>
              <a:rPr lang="tr-TR" sz="1600" b="1" dirty="0" smtClean="0">
                <a:solidFill>
                  <a:srgbClr val="FFFF00"/>
                </a:solidFill>
              </a:rPr>
              <a:t>varlık</a:t>
            </a:r>
            <a:r>
              <a:rPr lang="tr-TR" sz="1000" dirty="0" smtClean="0"/>
              <a:t>)</a:t>
            </a:r>
            <a:r>
              <a:rPr lang="en-US" sz="2800" dirty="0" smtClean="0"/>
              <a:t>other </a:t>
            </a:r>
            <a:r>
              <a:rPr lang="en-US" sz="2800" dirty="0"/>
              <a:t>than </a:t>
            </a:r>
            <a:r>
              <a:rPr lang="en-US" sz="2800" dirty="0" smtClean="0"/>
              <a:t>the</a:t>
            </a:r>
            <a:r>
              <a:rPr lang="tr-TR" sz="2800" dirty="0" smtClean="0"/>
              <a:t> </a:t>
            </a:r>
            <a:r>
              <a:rPr lang="en-US" sz="2800" dirty="0" smtClean="0"/>
              <a:t>researcher’s </a:t>
            </a:r>
            <a:r>
              <a:rPr lang="en-US" sz="2800" dirty="0"/>
              <a:t>organization. </a:t>
            </a:r>
            <a:r>
              <a:rPr lang="en-US" sz="2800" dirty="0" smtClean="0"/>
              <a:t>The</a:t>
            </a:r>
            <a:r>
              <a:rPr lang="tr-TR" sz="2800" dirty="0" smtClean="0"/>
              <a:t> </a:t>
            </a:r>
            <a:r>
              <a:rPr lang="en-US" sz="2800" dirty="0" smtClean="0"/>
              <a:t>government</a:t>
            </a:r>
            <a:r>
              <a:rPr lang="en-US" sz="2800" dirty="0"/>
              <a:t>, </a:t>
            </a:r>
            <a:r>
              <a:rPr lang="en-US" sz="2800" dirty="0" smtClean="0"/>
              <a:t>parties, newspapers </a:t>
            </a:r>
            <a:r>
              <a:rPr lang="en-US" sz="2800" dirty="0"/>
              <a:t>and journals, </a:t>
            </a:r>
            <a:r>
              <a:rPr lang="en-US" sz="2800" dirty="0" smtClean="0"/>
              <a:t>trade</a:t>
            </a:r>
            <a:r>
              <a:rPr lang="tr-TR" sz="2800" dirty="0" smtClean="0"/>
              <a:t> </a:t>
            </a:r>
            <a:r>
              <a:rPr lang="en-US" sz="2800" dirty="0" smtClean="0"/>
              <a:t>associations</a:t>
            </a:r>
            <a:r>
              <a:rPr lang="en-US" sz="2800" dirty="0"/>
              <a:t>, and other organizations create or </a:t>
            </a:r>
            <a:r>
              <a:rPr lang="en-US" sz="2800" dirty="0" smtClean="0"/>
              <a:t>produce</a:t>
            </a:r>
            <a:r>
              <a:rPr lang="tr-TR" sz="2800" dirty="0" smtClean="0"/>
              <a:t> </a:t>
            </a:r>
            <a:r>
              <a:rPr lang="en-US" sz="2800" dirty="0" smtClean="0"/>
              <a:t>information</a:t>
            </a:r>
            <a:r>
              <a:rPr lang="en-US" sz="2800" dirty="0"/>
              <a:t>. </a:t>
            </a:r>
            <a:endParaRPr lang="tr-TR" sz="2800" dirty="0" smtClean="0"/>
          </a:p>
          <a:p>
            <a:pPr algn="just"/>
            <a:endParaRPr lang="tr-TR" sz="2800" dirty="0"/>
          </a:p>
          <a:p>
            <a:pPr algn="just"/>
            <a:r>
              <a:rPr lang="en-US" sz="2800" dirty="0" smtClean="0"/>
              <a:t>Traditionally</a:t>
            </a:r>
            <a:r>
              <a:rPr lang="en-US" sz="2800" dirty="0"/>
              <a:t>, this information has been in published form, perhaps </a:t>
            </a:r>
            <a:r>
              <a:rPr lang="en-US" sz="2800" dirty="0" smtClean="0"/>
              <a:t>available</a:t>
            </a:r>
            <a:r>
              <a:rPr lang="tr-TR" sz="2800" dirty="0" smtClean="0"/>
              <a:t> </a:t>
            </a:r>
            <a:r>
              <a:rPr lang="en-US" sz="2800" dirty="0" smtClean="0"/>
              <a:t>from </a:t>
            </a:r>
            <a:r>
              <a:rPr lang="en-US" sz="2800" dirty="0"/>
              <a:t>a public library, trade association, or government agency. </a:t>
            </a:r>
            <a:endParaRPr lang="tr-TR" sz="2800" dirty="0"/>
          </a:p>
        </p:txBody>
      </p:sp>
      <p:pic>
        <p:nvPicPr>
          <p:cNvPr id="2050" name="Picture 2" descr="http://ukedc.rl.ac.uk/Images/maz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1700" y="0"/>
            <a:ext cx="3810000" cy="1412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32777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 calcmode="lin" valueType="num">
                                      <p:cBhvr>
                                        <p:cTn id="15" dur="500" fill="hold"/>
                                        <p:tgtEl>
                                          <p:spTgt spid="2050"/>
                                        </p:tgtEl>
                                        <p:attrNameLst>
                                          <p:attrName>ppt_w</p:attrName>
                                        </p:attrNameLst>
                                      </p:cBhvr>
                                      <p:tavLst>
                                        <p:tav tm="0">
                                          <p:val>
                                            <p:fltVal val="0"/>
                                          </p:val>
                                        </p:tav>
                                        <p:tav tm="100000">
                                          <p:val>
                                            <p:strVal val="#ppt_w"/>
                                          </p:val>
                                        </p:tav>
                                      </p:tavLst>
                                    </p:anim>
                                    <p:anim calcmode="lin" valueType="num">
                                      <p:cBhvr>
                                        <p:cTn id="16" dur="500" fill="hold"/>
                                        <p:tgtEl>
                                          <p:spTgt spid="2050"/>
                                        </p:tgtEl>
                                        <p:attrNameLst>
                                          <p:attrName>ppt_h</p:attrName>
                                        </p:attrNameLst>
                                      </p:cBhvr>
                                      <p:tavLst>
                                        <p:tav tm="0">
                                          <p:val>
                                            <p:fltVal val="0"/>
                                          </p:val>
                                        </p:tav>
                                        <p:tav tm="100000">
                                          <p:val>
                                            <p:strVal val="#ppt_h"/>
                                          </p:val>
                                        </p:tav>
                                      </p:tavLst>
                                    </p:anim>
                                    <p:animEffect transition="in" filter="fade">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additive="base">
                                        <p:cTn id="2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683568" y="1124744"/>
            <a:ext cx="7776864" cy="5262979"/>
          </a:xfrm>
          <a:prstGeom prst="rect">
            <a:avLst/>
          </a:prstGeom>
        </p:spPr>
        <p:txBody>
          <a:bodyPr wrap="square">
            <a:spAutoFit/>
          </a:bodyPr>
          <a:lstStyle/>
          <a:p>
            <a:pPr marL="514350" indent="-514350" algn="just">
              <a:buAutoNum type="arabicPeriod"/>
            </a:pPr>
            <a:r>
              <a:rPr lang="en-US" sz="2800" dirty="0" smtClean="0">
                <a:solidFill>
                  <a:srgbClr val="FF9966"/>
                </a:solidFill>
              </a:rPr>
              <a:t>Annotate</a:t>
            </a:r>
            <a:r>
              <a:rPr lang="en-US" sz="1200" dirty="0" smtClean="0">
                <a:solidFill>
                  <a:srgbClr val="FF9966"/>
                </a:solidFill>
              </a:rPr>
              <a:t>(</a:t>
            </a:r>
            <a:r>
              <a:rPr lang="en-US" sz="1200" dirty="0" err="1" smtClean="0">
                <a:solidFill>
                  <a:srgbClr val="FF9966"/>
                </a:solidFill>
              </a:rPr>
              <a:t>derkenar</a:t>
            </a:r>
            <a:r>
              <a:rPr lang="en-US" sz="1200" dirty="0" smtClean="0">
                <a:solidFill>
                  <a:srgbClr val="FF9966"/>
                </a:solidFill>
              </a:rPr>
              <a:t> </a:t>
            </a:r>
            <a:r>
              <a:rPr lang="en-US" sz="1200" dirty="0" err="1" smtClean="0">
                <a:solidFill>
                  <a:srgbClr val="FF9966"/>
                </a:solidFill>
              </a:rPr>
              <a:t>düşmek</a:t>
            </a:r>
            <a:r>
              <a:rPr lang="en-US" sz="1200" dirty="0" smtClean="0">
                <a:solidFill>
                  <a:srgbClr val="FF9966"/>
                </a:solidFill>
              </a:rPr>
              <a:t>)</a:t>
            </a:r>
            <a:r>
              <a:rPr lang="en-US" sz="2800" dirty="0" smtClean="0">
                <a:solidFill>
                  <a:srgbClr val="FF9966"/>
                </a:solidFill>
              </a:rPr>
              <a:t>your </a:t>
            </a:r>
            <a:r>
              <a:rPr lang="en-US" sz="2800" dirty="0">
                <a:solidFill>
                  <a:srgbClr val="FF9966"/>
                </a:solidFill>
              </a:rPr>
              <a:t>research</a:t>
            </a:r>
            <a:r>
              <a:rPr lang="en-US" sz="2800" dirty="0"/>
              <a:t>. Once you’ve gathered all your research, print it out (if it is an online source) and gather post-its or anything you need to mark notes in the books/magazines you are using. </a:t>
            </a:r>
            <a:endParaRPr lang="tr-TR" sz="2800" dirty="0" smtClean="0"/>
          </a:p>
          <a:p>
            <a:pPr marL="514350" indent="-514350" algn="just">
              <a:buAutoNum type="arabicPeriod"/>
            </a:pPr>
            <a:endParaRPr lang="tr-TR" sz="2800" dirty="0"/>
          </a:p>
          <a:p>
            <a:pPr algn="just"/>
            <a:r>
              <a:rPr lang="en-US" sz="2800" dirty="0" smtClean="0"/>
              <a:t>This </a:t>
            </a:r>
            <a:r>
              <a:rPr lang="en-US" sz="2800" dirty="0"/>
              <a:t>step is very important: read through your research, take notes on what you think is important, and highlight key facts and phrases. Write directly on copies you’ve made, or use slips of paper tucked into pages to mark places of importance.</a:t>
            </a:r>
            <a:endParaRPr lang="tr-TR" sz="2800" dirty="0"/>
          </a:p>
        </p:txBody>
      </p:sp>
    </p:spTree>
    <p:extLst>
      <p:ext uri="{BB962C8B-B14F-4D97-AF65-F5344CB8AC3E}">
        <p14:creationId xmlns:p14="http://schemas.microsoft.com/office/powerpoint/2010/main" val="65432777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544" y="1124744"/>
            <a:ext cx="8208912" cy="5262979"/>
          </a:xfrm>
          <a:prstGeom prst="rect">
            <a:avLst/>
          </a:prstGeom>
        </p:spPr>
        <p:txBody>
          <a:bodyPr wrap="square">
            <a:spAutoFit/>
          </a:bodyPr>
          <a:lstStyle/>
          <a:p>
            <a:pPr algn="just"/>
            <a:r>
              <a:rPr lang="tr-TR" sz="2800" dirty="0" smtClean="0">
                <a:solidFill>
                  <a:srgbClr val="FF9966"/>
                </a:solidFill>
              </a:rPr>
              <a:t>2. </a:t>
            </a:r>
            <a:r>
              <a:rPr lang="en-US" sz="2800" dirty="0" smtClean="0">
                <a:solidFill>
                  <a:srgbClr val="FF9966"/>
                </a:solidFill>
              </a:rPr>
              <a:t>Organize </a:t>
            </a:r>
            <a:r>
              <a:rPr lang="en-US" sz="2800" dirty="0">
                <a:solidFill>
                  <a:srgbClr val="FF9966"/>
                </a:solidFill>
              </a:rPr>
              <a:t>your notes</a:t>
            </a:r>
            <a:r>
              <a:rPr lang="en-US" sz="2800" dirty="0"/>
              <a:t>. </a:t>
            </a:r>
            <a:r>
              <a:rPr lang="en-US" sz="2800" dirty="0" smtClean="0"/>
              <a:t>Annotating</a:t>
            </a:r>
            <a:r>
              <a:rPr lang="tr-TR" sz="1000" dirty="0"/>
              <a:t> </a:t>
            </a:r>
            <a:r>
              <a:rPr lang="en-US" sz="2800" dirty="0" smtClean="0"/>
              <a:t>your </a:t>
            </a:r>
            <a:r>
              <a:rPr lang="en-US" sz="2800" dirty="0"/>
              <a:t>research can take quite a bit of time, but needs to be taken one step further in order to add a bit more clarity for the outlining process. Organize your notes by collecting all of your highlighted phrases and ideas into categories based on topic. </a:t>
            </a:r>
            <a:endParaRPr lang="tr-TR" sz="2800" dirty="0" smtClean="0"/>
          </a:p>
          <a:p>
            <a:pPr algn="just"/>
            <a:endParaRPr lang="tr-TR" sz="2800" dirty="0"/>
          </a:p>
          <a:p>
            <a:pPr algn="just"/>
            <a:r>
              <a:rPr lang="en-US" sz="2800" dirty="0" smtClean="0"/>
              <a:t>For </a:t>
            </a:r>
            <a:r>
              <a:rPr lang="en-US" sz="2800" dirty="0"/>
              <a:t>example, if you are writing a paper analyzing a famous work of literature, you could organize your research into a list of notes on the characters, a list of references to certain points in the </a:t>
            </a:r>
            <a:r>
              <a:rPr lang="en-US" sz="2800" dirty="0" smtClean="0"/>
              <a:t>plot</a:t>
            </a:r>
            <a:r>
              <a:rPr lang="en-US" sz="1200" dirty="0" smtClean="0"/>
              <a:t>(</a:t>
            </a:r>
            <a:r>
              <a:rPr lang="en-US" sz="1200" dirty="0" err="1" smtClean="0"/>
              <a:t>parsel</a:t>
            </a:r>
            <a:r>
              <a:rPr lang="en-US" sz="1200" dirty="0"/>
              <a:t>)</a:t>
            </a:r>
            <a:r>
              <a:rPr lang="en-US" sz="2800" dirty="0" smtClean="0"/>
              <a:t>, </a:t>
            </a:r>
            <a:r>
              <a:rPr lang="en-US" sz="2800" dirty="0"/>
              <a:t>a list of symbols the author presents, et cetera.</a:t>
            </a:r>
            <a:endParaRPr lang="tr-TR" sz="2800" dirty="0"/>
          </a:p>
        </p:txBody>
      </p:sp>
    </p:spTree>
    <p:extLst>
      <p:ext uri="{BB962C8B-B14F-4D97-AF65-F5344CB8AC3E}">
        <p14:creationId xmlns:p14="http://schemas.microsoft.com/office/powerpoint/2010/main" val="65432777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95536" y="2274838"/>
            <a:ext cx="8208912" cy="3108543"/>
          </a:xfrm>
          <a:prstGeom prst="rect">
            <a:avLst/>
          </a:prstGeom>
        </p:spPr>
        <p:txBody>
          <a:bodyPr wrap="square">
            <a:spAutoFit/>
          </a:bodyPr>
          <a:lstStyle/>
          <a:p>
            <a:pPr algn="just"/>
            <a:r>
              <a:rPr lang="tr-TR" sz="2800" dirty="0" smtClean="0">
                <a:solidFill>
                  <a:srgbClr val="FF9966"/>
                </a:solidFill>
              </a:rPr>
              <a:t>3. </a:t>
            </a:r>
            <a:r>
              <a:rPr lang="en-US" sz="2800" dirty="0" smtClean="0">
                <a:solidFill>
                  <a:srgbClr val="FF9966"/>
                </a:solidFill>
              </a:rPr>
              <a:t>Construct </a:t>
            </a:r>
            <a:r>
              <a:rPr lang="en-US" sz="2800" dirty="0">
                <a:solidFill>
                  <a:srgbClr val="FF9966"/>
                </a:solidFill>
              </a:rPr>
              <a:t>a preliminary bibliography/references page</a:t>
            </a:r>
            <a:r>
              <a:rPr lang="en-US" sz="2800" dirty="0"/>
              <a:t>. As you go through your notes, mark down the author, page number, title, and publishing information for each resource. </a:t>
            </a:r>
            <a:endParaRPr lang="tr-TR" sz="2800" dirty="0" smtClean="0"/>
          </a:p>
          <a:p>
            <a:pPr algn="just"/>
            <a:endParaRPr lang="tr-TR" sz="2800" dirty="0"/>
          </a:p>
          <a:p>
            <a:pPr algn="just"/>
            <a:r>
              <a:rPr lang="en-US" sz="2800" dirty="0" smtClean="0"/>
              <a:t>This </a:t>
            </a:r>
            <a:r>
              <a:rPr lang="en-US" sz="2800" dirty="0"/>
              <a:t>will come in handy when you craft your bibliography or works cited page later in the game.</a:t>
            </a:r>
            <a:endParaRPr lang="tr-TR" sz="2800" dirty="0"/>
          </a:p>
        </p:txBody>
      </p:sp>
    </p:spTree>
    <p:extLst>
      <p:ext uri="{BB962C8B-B14F-4D97-AF65-F5344CB8AC3E}">
        <p14:creationId xmlns:p14="http://schemas.microsoft.com/office/powerpoint/2010/main" val="65432777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544" y="1916832"/>
            <a:ext cx="8136904" cy="3539430"/>
          </a:xfrm>
          <a:prstGeom prst="rect">
            <a:avLst/>
          </a:prstGeom>
        </p:spPr>
        <p:txBody>
          <a:bodyPr wrap="square">
            <a:spAutoFit/>
          </a:bodyPr>
          <a:lstStyle/>
          <a:p>
            <a:pPr algn="just"/>
            <a:r>
              <a:rPr lang="tr-TR" sz="2800" dirty="0" smtClean="0">
                <a:solidFill>
                  <a:srgbClr val="FF9966"/>
                </a:solidFill>
              </a:rPr>
              <a:t>4. </a:t>
            </a:r>
            <a:r>
              <a:rPr lang="en-US" sz="2800" dirty="0" smtClean="0">
                <a:solidFill>
                  <a:srgbClr val="FF9966"/>
                </a:solidFill>
              </a:rPr>
              <a:t>Identify </a:t>
            </a:r>
            <a:r>
              <a:rPr lang="en-US" sz="2800" dirty="0">
                <a:solidFill>
                  <a:srgbClr val="FF9966"/>
                </a:solidFill>
              </a:rPr>
              <a:t>the goal of the paper</a:t>
            </a:r>
            <a:r>
              <a:rPr lang="en-US" sz="2800" dirty="0"/>
              <a:t>. Generally, speaking, there are two types of research paper: an argumentative research paper or an analytical research paper. </a:t>
            </a:r>
            <a:endParaRPr lang="tr-TR" sz="2800" dirty="0" smtClean="0"/>
          </a:p>
          <a:p>
            <a:pPr algn="just"/>
            <a:endParaRPr lang="tr-TR" sz="2800" dirty="0"/>
          </a:p>
          <a:p>
            <a:pPr algn="just"/>
            <a:r>
              <a:rPr lang="en-US" sz="2800" dirty="0" smtClean="0"/>
              <a:t>Each </a:t>
            </a:r>
            <a:r>
              <a:rPr lang="en-US" sz="2800" dirty="0"/>
              <a:t>requires a slightly different focus and writing style which should be identified prior to starting a rough draft.</a:t>
            </a:r>
            <a:endParaRPr lang="tr-TR" sz="2800" dirty="0"/>
          </a:p>
        </p:txBody>
      </p:sp>
    </p:spTree>
    <p:extLst>
      <p:ext uri="{BB962C8B-B14F-4D97-AF65-F5344CB8AC3E}">
        <p14:creationId xmlns:p14="http://schemas.microsoft.com/office/powerpoint/2010/main" val="65432777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39552" y="1166843"/>
            <a:ext cx="8136904" cy="4893647"/>
          </a:xfrm>
          <a:prstGeom prst="rect">
            <a:avLst/>
          </a:prstGeom>
        </p:spPr>
        <p:txBody>
          <a:bodyPr wrap="square">
            <a:spAutoFit/>
          </a:bodyPr>
          <a:lstStyle/>
          <a:p>
            <a:pPr algn="just"/>
            <a:r>
              <a:rPr lang="tr-TR" sz="2400" dirty="0" smtClean="0">
                <a:solidFill>
                  <a:srgbClr val="FF9966"/>
                </a:solidFill>
              </a:rPr>
              <a:t>5. </a:t>
            </a:r>
            <a:r>
              <a:rPr lang="en-US" sz="2400" dirty="0" smtClean="0">
                <a:solidFill>
                  <a:srgbClr val="FF9966"/>
                </a:solidFill>
              </a:rPr>
              <a:t>Determine </a:t>
            </a:r>
            <a:r>
              <a:rPr lang="en-US" sz="2400" dirty="0">
                <a:solidFill>
                  <a:srgbClr val="FF9966"/>
                </a:solidFill>
              </a:rPr>
              <a:t>your audience</a:t>
            </a:r>
            <a:r>
              <a:rPr lang="en-US" sz="2400" dirty="0"/>
              <a:t>. Who would be reading this paper, should it be published? Although you want to write for your professor or other superior, it is important that the tone and focus of your paper reflect the audience who will be reading it. </a:t>
            </a:r>
            <a:endParaRPr lang="tr-TR" sz="2400" dirty="0" smtClean="0"/>
          </a:p>
          <a:p>
            <a:pPr algn="just"/>
            <a:endParaRPr lang="tr-TR" sz="2400" dirty="0"/>
          </a:p>
          <a:p>
            <a:pPr algn="just"/>
            <a:r>
              <a:rPr lang="en-US" sz="2400" dirty="0" smtClean="0"/>
              <a:t>If </a:t>
            </a:r>
            <a:r>
              <a:rPr lang="en-US" sz="2400" dirty="0"/>
              <a:t>you’re writing for academic </a:t>
            </a:r>
            <a:r>
              <a:rPr lang="en-US" sz="2400" dirty="0" smtClean="0"/>
              <a:t>peers</a:t>
            </a:r>
            <a:r>
              <a:rPr lang="tr-TR" sz="1000" dirty="0" smtClean="0"/>
              <a:t>(akran)</a:t>
            </a:r>
            <a:r>
              <a:rPr lang="en-US" sz="2400" dirty="0" smtClean="0"/>
              <a:t>, </a:t>
            </a:r>
            <a:r>
              <a:rPr lang="en-US" sz="2400" dirty="0"/>
              <a:t>then the information you include should reflect the information you already know; you don’t need to explain basic ideas or theories. On the other hand, if you are writing for an audience who doesn’t know much about your subject, it will be important to include explanations and examples of more fundamental ideas and theories related to your research</a:t>
            </a:r>
            <a:endParaRPr lang="tr-TR" sz="2400" dirty="0"/>
          </a:p>
        </p:txBody>
      </p:sp>
    </p:spTree>
    <p:extLst>
      <p:ext uri="{BB962C8B-B14F-4D97-AF65-F5344CB8AC3E}">
        <p14:creationId xmlns:p14="http://schemas.microsoft.com/office/powerpoint/2010/main" val="65432777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683568" y="836712"/>
            <a:ext cx="7776864" cy="5693867"/>
          </a:xfrm>
          <a:prstGeom prst="rect">
            <a:avLst/>
          </a:prstGeom>
        </p:spPr>
        <p:txBody>
          <a:bodyPr wrap="square">
            <a:spAutoFit/>
          </a:bodyPr>
          <a:lstStyle/>
          <a:p>
            <a:pPr algn="just"/>
            <a:r>
              <a:rPr lang="tr-TR" sz="2800" dirty="0" smtClean="0">
                <a:solidFill>
                  <a:srgbClr val="FF9966"/>
                </a:solidFill>
              </a:rPr>
              <a:t>6. </a:t>
            </a:r>
            <a:r>
              <a:rPr lang="en-US" sz="2800" dirty="0" smtClean="0">
                <a:solidFill>
                  <a:srgbClr val="FF9966"/>
                </a:solidFill>
              </a:rPr>
              <a:t>Develop </a:t>
            </a:r>
            <a:r>
              <a:rPr lang="en-US" sz="2800" dirty="0">
                <a:solidFill>
                  <a:srgbClr val="FF9966"/>
                </a:solidFill>
              </a:rPr>
              <a:t>your thesis</a:t>
            </a:r>
            <a:r>
              <a:rPr lang="en-US" sz="2800" dirty="0"/>
              <a:t>. The thesis statement is a 1-2 sentence statement at the beginning of your paper that states the main goal or argument of your paper. </a:t>
            </a:r>
            <a:endParaRPr lang="tr-TR" sz="2800" dirty="0" smtClean="0"/>
          </a:p>
          <a:p>
            <a:pPr algn="just"/>
            <a:endParaRPr lang="tr-TR" sz="2800" dirty="0"/>
          </a:p>
          <a:p>
            <a:pPr algn="just"/>
            <a:r>
              <a:rPr lang="en-US" sz="2800" dirty="0" smtClean="0"/>
              <a:t>Although </a:t>
            </a:r>
            <a:r>
              <a:rPr lang="en-US" sz="2800" dirty="0"/>
              <a:t>you can </a:t>
            </a:r>
            <a:r>
              <a:rPr lang="en-US" sz="2800" dirty="0" smtClean="0"/>
              <a:t>alter</a:t>
            </a:r>
            <a:r>
              <a:rPr lang="en-US" sz="1200" dirty="0" smtClean="0"/>
              <a:t>(</a:t>
            </a:r>
            <a:r>
              <a:rPr lang="en-US" sz="1200" dirty="0" err="1" smtClean="0"/>
              <a:t>değiştirmek</a:t>
            </a:r>
            <a:r>
              <a:rPr lang="en-US" sz="1200" dirty="0" smtClean="0"/>
              <a:t>)</a:t>
            </a:r>
            <a:r>
              <a:rPr lang="en-US" sz="2800" dirty="0" smtClean="0"/>
              <a:t>the </a:t>
            </a:r>
            <a:r>
              <a:rPr lang="en-US" sz="2800" dirty="0"/>
              <a:t>wording of your thesis statement for the final draft later, coming up with the main goal of your essay must be done in the beginning. </a:t>
            </a:r>
            <a:endParaRPr lang="tr-TR" sz="2800" dirty="0" smtClean="0"/>
          </a:p>
          <a:p>
            <a:pPr algn="just"/>
            <a:endParaRPr lang="tr-TR" sz="2800" dirty="0"/>
          </a:p>
          <a:p>
            <a:pPr algn="just"/>
            <a:r>
              <a:rPr lang="en-US" sz="2800" dirty="0" smtClean="0"/>
              <a:t>All </a:t>
            </a:r>
            <a:r>
              <a:rPr lang="en-US" sz="2800" dirty="0"/>
              <a:t>of your body paragraphs and information will </a:t>
            </a:r>
            <a:r>
              <a:rPr lang="en-US" sz="2800" dirty="0" smtClean="0"/>
              <a:t>revolve</a:t>
            </a:r>
            <a:r>
              <a:rPr lang="en-US" sz="1200" dirty="0" smtClean="0"/>
              <a:t>(</a:t>
            </a:r>
            <a:r>
              <a:rPr lang="en-US" sz="1200" dirty="0" err="1" smtClean="0"/>
              <a:t>etrafında</a:t>
            </a:r>
            <a:r>
              <a:rPr lang="en-US" sz="1200" dirty="0" smtClean="0"/>
              <a:t> </a:t>
            </a:r>
            <a:r>
              <a:rPr lang="en-US" sz="1200" dirty="0" err="1" smtClean="0"/>
              <a:t>dönmek</a:t>
            </a:r>
            <a:r>
              <a:rPr lang="en-US" sz="1200" dirty="0" smtClean="0"/>
              <a:t>)</a:t>
            </a:r>
            <a:r>
              <a:rPr lang="en-US" sz="2800" dirty="0" smtClean="0"/>
              <a:t>around </a:t>
            </a:r>
            <a:r>
              <a:rPr lang="en-US" sz="2800" dirty="0"/>
              <a:t>your thesis, so make sure that you are clear on what your thesis is</a:t>
            </a:r>
            <a:endParaRPr lang="tr-TR" sz="2800" dirty="0"/>
          </a:p>
        </p:txBody>
      </p:sp>
    </p:spTree>
    <p:extLst>
      <p:ext uri="{BB962C8B-B14F-4D97-AF65-F5344CB8AC3E}">
        <p14:creationId xmlns:p14="http://schemas.microsoft.com/office/powerpoint/2010/main" val="65432777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11560" y="2274838"/>
            <a:ext cx="7920880" cy="3108543"/>
          </a:xfrm>
          <a:prstGeom prst="rect">
            <a:avLst/>
          </a:prstGeom>
        </p:spPr>
        <p:txBody>
          <a:bodyPr wrap="square">
            <a:spAutoFit/>
          </a:bodyPr>
          <a:lstStyle/>
          <a:p>
            <a:pPr algn="just"/>
            <a:r>
              <a:rPr lang="en-US" sz="2800" dirty="0" smtClean="0"/>
              <a:t>An </a:t>
            </a:r>
            <a:r>
              <a:rPr lang="en-US" sz="2800" dirty="0"/>
              <a:t>easy way to develop your thesis is to make it into a question that your essay will answer. What is the primary question or hypothesis that you are going to go about proving in your paper? For example, your thesis question might be “how does cultural acceptance change the success of treatment for mental illness?” </a:t>
            </a:r>
            <a:endParaRPr lang="tr-TR" sz="2800" dirty="0"/>
          </a:p>
        </p:txBody>
      </p:sp>
    </p:spTree>
    <p:extLst>
      <p:ext uri="{BB962C8B-B14F-4D97-AF65-F5344CB8AC3E}">
        <p14:creationId xmlns:p14="http://schemas.microsoft.com/office/powerpoint/2010/main" val="65432777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11560" y="1340768"/>
            <a:ext cx="7992888" cy="4524315"/>
          </a:xfrm>
          <a:prstGeom prst="rect">
            <a:avLst/>
          </a:prstGeom>
        </p:spPr>
        <p:txBody>
          <a:bodyPr wrap="square">
            <a:spAutoFit/>
          </a:bodyPr>
          <a:lstStyle/>
          <a:p>
            <a:pPr algn="just"/>
            <a:r>
              <a:rPr lang="tr-TR" sz="2400" dirty="0" smtClean="0">
                <a:solidFill>
                  <a:srgbClr val="FF9966"/>
                </a:solidFill>
              </a:rPr>
              <a:t>7. </a:t>
            </a:r>
            <a:r>
              <a:rPr lang="en-US" sz="2400" dirty="0" smtClean="0">
                <a:solidFill>
                  <a:srgbClr val="FF9966"/>
                </a:solidFill>
              </a:rPr>
              <a:t>Determine </a:t>
            </a:r>
            <a:r>
              <a:rPr lang="en-US" sz="2400" dirty="0">
                <a:solidFill>
                  <a:srgbClr val="FF9966"/>
                </a:solidFill>
              </a:rPr>
              <a:t>your main points</a:t>
            </a:r>
            <a:r>
              <a:rPr lang="en-US" sz="2400" dirty="0"/>
              <a:t>. The body of your essay will revolve around the ideas that you judge to be most important. </a:t>
            </a:r>
            <a:endParaRPr lang="tr-TR" sz="2400" dirty="0" smtClean="0"/>
          </a:p>
          <a:p>
            <a:pPr algn="just"/>
            <a:endParaRPr lang="tr-TR" sz="2400" dirty="0"/>
          </a:p>
          <a:p>
            <a:pPr algn="just"/>
            <a:r>
              <a:rPr lang="en-US" sz="2400" dirty="0" smtClean="0"/>
              <a:t>Go </a:t>
            </a:r>
            <a:r>
              <a:rPr lang="en-US" sz="2400" dirty="0"/>
              <a:t>through your research and annotations to determine what points are the most pivotal in your argument or presentation of information. What ideas can you write whole paragraphs about? </a:t>
            </a:r>
            <a:endParaRPr lang="tr-TR" sz="2400" dirty="0" smtClean="0"/>
          </a:p>
          <a:p>
            <a:pPr algn="just"/>
            <a:endParaRPr lang="tr-TR" sz="2400" dirty="0"/>
          </a:p>
          <a:p>
            <a:pPr algn="just"/>
            <a:r>
              <a:rPr lang="en-US" sz="2400" dirty="0" smtClean="0"/>
              <a:t>Which </a:t>
            </a:r>
            <a:r>
              <a:rPr lang="en-US" sz="2400" dirty="0"/>
              <a:t>ideas to you have plenty of firm facts and research to back with evidence? Write your main points down on paper, and then organize the related research under each. </a:t>
            </a:r>
            <a:endParaRPr lang="tr-TR" sz="2400" dirty="0"/>
          </a:p>
        </p:txBody>
      </p:sp>
    </p:spTree>
    <p:extLst>
      <p:ext uri="{BB962C8B-B14F-4D97-AF65-F5344CB8AC3E}">
        <p14:creationId xmlns:p14="http://schemas.microsoft.com/office/powerpoint/2010/main" val="65432777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1000"/>
                                        <p:tgtEl>
                                          <p:spTgt spid="2">
                                            <p:txEl>
                                              <p:pRg st="2" end="2"/>
                                            </p:txEl>
                                          </p:spTgt>
                                        </p:tgtEl>
                                      </p:cBhvr>
                                    </p:animEffect>
                                    <p:anim calcmode="lin" valueType="num">
                                      <p:cBhvr>
                                        <p:cTn id="1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 calcmode="lin" valueType="num">
                                      <p:cBhvr additive="base">
                                        <p:cTn id="20"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1520" y="1052736"/>
            <a:ext cx="8424936" cy="4832092"/>
          </a:xfrm>
          <a:prstGeom prst="rect">
            <a:avLst/>
          </a:prstGeom>
        </p:spPr>
        <p:txBody>
          <a:bodyPr wrap="square">
            <a:spAutoFit/>
          </a:bodyPr>
          <a:lstStyle/>
          <a:p>
            <a:pPr algn="just"/>
            <a:r>
              <a:rPr lang="tr-TR" sz="2800" dirty="0" smtClean="0">
                <a:solidFill>
                  <a:srgbClr val="FF9966"/>
                </a:solidFill>
              </a:rPr>
              <a:t>8. </a:t>
            </a:r>
            <a:r>
              <a:rPr lang="en-US" sz="2800" dirty="0" smtClean="0">
                <a:solidFill>
                  <a:srgbClr val="FF9966"/>
                </a:solidFill>
              </a:rPr>
              <a:t>Consider </a:t>
            </a:r>
            <a:r>
              <a:rPr lang="en-US" sz="2800" dirty="0">
                <a:solidFill>
                  <a:srgbClr val="FF9966"/>
                </a:solidFill>
              </a:rPr>
              <a:t>formatting guidelines</a:t>
            </a:r>
            <a:r>
              <a:rPr lang="en-US" sz="2800" dirty="0"/>
              <a:t>. Depending on your paper </a:t>
            </a:r>
            <a:r>
              <a:rPr lang="en-US" sz="2800" dirty="0" smtClean="0"/>
              <a:t>rubric</a:t>
            </a:r>
            <a:r>
              <a:rPr lang="en-US" sz="1200" dirty="0" smtClean="0"/>
              <a:t>(</a:t>
            </a:r>
            <a:r>
              <a:rPr lang="en-US" sz="1200" dirty="0" err="1" smtClean="0"/>
              <a:t>altı</a:t>
            </a:r>
            <a:r>
              <a:rPr lang="en-US" sz="1200" dirty="0" smtClean="0"/>
              <a:t> </a:t>
            </a:r>
            <a:r>
              <a:rPr lang="en-US" sz="1200" dirty="0" err="1" smtClean="0"/>
              <a:t>çizili</a:t>
            </a:r>
            <a:r>
              <a:rPr lang="en-US" sz="1200" dirty="0" smtClean="0"/>
              <a:t>)</a:t>
            </a:r>
            <a:r>
              <a:rPr lang="en-US" sz="2800" dirty="0" smtClean="0"/>
              <a:t>, </a:t>
            </a:r>
            <a:r>
              <a:rPr lang="en-US" sz="2800" dirty="0"/>
              <a:t>class guidelines, or formatting guidelines, you may have to organize your paper in a specific way. </a:t>
            </a:r>
            <a:endParaRPr lang="tr-TR" sz="2800" dirty="0" smtClean="0"/>
          </a:p>
          <a:p>
            <a:pPr algn="just"/>
            <a:endParaRPr lang="tr-TR" sz="2800" dirty="0"/>
          </a:p>
          <a:p>
            <a:pPr algn="just"/>
            <a:r>
              <a:rPr lang="en-US" sz="2800" dirty="0" smtClean="0"/>
              <a:t>For </a:t>
            </a:r>
            <a:r>
              <a:rPr lang="en-US" sz="2800" dirty="0"/>
              <a:t>example, when writing in APA format you must organize your paper by headings including the introduction, methods, results, and discussion. </a:t>
            </a:r>
            <a:endParaRPr lang="tr-TR" sz="2800" dirty="0" smtClean="0"/>
          </a:p>
          <a:p>
            <a:pPr algn="just"/>
            <a:endParaRPr lang="tr-TR" sz="2800" dirty="0"/>
          </a:p>
          <a:p>
            <a:pPr algn="just"/>
            <a:r>
              <a:rPr lang="en-US" sz="2800" dirty="0" smtClean="0"/>
              <a:t>These </a:t>
            </a:r>
            <a:r>
              <a:rPr lang="en-US" sz="2800" dirty="0"/>
              <a:t>guidelines will alter the way you </a:t>
            </a:r>
            <a:r>
              <a:rPr lang="en-US" sz="2800" dirty="0" smtClean="0"/>
              <a:t>craft</a:t>
            </a:r>
            <a:r>
              <a:rPr lang="en-US" sz="1200" dirty="0" smtClean="0"/>
              <a:t>(</a:t>
            </a:r>
            <a:r>
              <a:rPr lang="en-US" sz="1200" dirty="0" err="1" smtClean="0"/>
              <a:t>zanaat</a:t>
            </a:r>
            <a:r>
              <a:rPr lang="en-US" sz="1200" dirty="0" smtClean="0"/>
              <a:t>) </a:t>
            </a:r>
            <a:r>
              <a:rPr lang="en-US" sz="2800" dirty="0"/>
              <a:t>your outline and final paper</a:t>
            </a:r>
            <a:endParaRPr lang="tr-TR" sz="2800" dirty="0"/>
          </a:p>
        </p:txBody>
      </p:sp>
    </p:spTree>
    <p:extLst>
      <p:ext uri="{BB962C8B-B14F-4D97-AF65-F5344CB8AC3E}">
        <p14:creationId xmlns:p14="http://schemas.microsoft.com/office/powerpoint/2010/main" val="65432777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1903472"/>
            <a:ext cx="8280920" cy="2677656"/>
          </a:xfrm>
          <a:prstGeom prst="rect">
            <a:avLst/>
          </a:prstGeom>
        </p:spPr>
        <p:txBody>
          <a:bodyPr wrap="square">
            <a:spAutoFit/>
          </a:bodyPr>
          <a:lstStyle/>
          <a:p>
            <a:pPr algn="just"/>
            <a:r>
              <a:rPr lang="tr-TR" sz="2800" dirty="0" smtClean="0">
                <a:solidFill>
                  <a:srgbClr val="FF9966"/>
                </a:solidFill>
              </a:rPr>
              <a:t>9. </a:t>
            </a:r>
            <a:r>
              <a:rPr lang="en-US" sz="2800" dirty="0" smtClean="0">
                <a:solidFill>
                  <a:srgbClr val="FF9966"/>
                </a:solidFill>
              </a:rPr>
              <a:t>Finalize </a:t>
            </a:r>
            <a:r>
              <a:rPr lang="en-US" sz="2800" dirty="0">
                <a:solidFill>
                  <a:srgbClr val="FF9966"/>
                </a:solidFill>
              </a:rPr>
              <a:t>your outline</a:t>
            </a:r>
            <a:r>
              <a:rPr lang="en-US" sz="2800" dirty="0"/>
              <a:t>. </a:t>
            </a:r>
            <a:r>
              <a:rPr lang="tr-TR" sz="2800" dirty="0" smtClean="0"/>
              <a:t>O</a:t>
            </a:r>
            <a:r>
              <a:rPr lang="en-US" sz="2800" dirty="0" err="1" smtClean="0"/>
              <a:t>rganize</a:t>
            </a:r>
            <a:r>
              <a:rPr lang="en-US" sz="2800" dirty="0" smtClean="0"/>
              <a:t> </a:t>
            </a:r>
            <a:r>
              <a:rPr lang="en-US" sz="2800" dirty="0"/>
              <a:t>your entire outline. </a:t>
            </a:r>
            <a:r>
              <a:rPr lang="en-US" sz="2800" dirty="0" smtClean="0"/>
              <a:t>The </a:t>
            </a:r>
            <a:r>
              <a:rPr lang="en-US" sz="2800" dirty="0"/>
              <a:t>outline should be an overview of your entire paper in bullet points. Make sure to include in-text citations at the end of each point, so that you don’t have to constantly refer back to your research when writing your final paper.</a:t>
            </a:r>
            <a:endParaRPr lang="tr-TR" sz="2800" dirty="0"/>
          </a:p>
        </p:txBody>
      </p:sp>
    </p:spTree>
    <p:extLst>
      <p:ext uri="{BB962C8B-B14F-4D97-AF65-F5344CB8AC3E}">
        <p14:creationId xmlns:p14="http://schemas.microsoft.com/office/powerpoint/2010/main" val="65432777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07704" y="1052736"/>
            <a:ext cx="5310336" cy="461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US" sz="2400" b="1" dirty="0" smtClean="0"/>
              <a:t>Information </a:t>
            </a:r>
            <a:r>
              <a:rPr lang="en-US" sz="2400" b="1" dirty="0"/>
              <a:t>Distribution Channels</a:t>
            </a:r>
            <a:endParaRPr lang="tr-TR" sz="2400" dirty="0"/>
          </a:p>
        </p:txBody>
      </p:sp>
      <p:sp>
        <p:nvSpPr>
          <p:cNvPr id="3" name="Dikdörtgen 2"/>
          <p:cNvSpPr/>
          <p:nvPr/>
        </p:nvSpPr>
        <p:spPr>
          <a:xfrm>
            <a:off x="611560" y="2905081"/>
            <a:ext cx="1391728"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tr-TR" b="1" dirty="0"/>
              <a:t>LIBRARIES</a:t>
            </a:r>
            <a:endParaRPr lang="tr-TR" dirty="0"/>
          </a:p>
        </p:txBody>
      </p:sp>
      <p:sp>
        <p:nvSpPr>
          <p:cNvPr id="4" name="Dikdörtgen 3"/>
          <p:cNvSpPr/>
          <p:nvPr/>
        </p:nvSpPr>
        <p:spPr>
          <a:xfrm>
            <a:off x="2771800" y="2915652"/>
            <a:ext cx="1879041"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tr-TR" b="1" dirty="0"/>
              <a:t>THE INTERNET</a:t>
            </a:r>
            <a:endParaRPr lang="tr-TR" dirty="0"/>
          </a:p>
        </p:txBody>
      </p:sp>
      <p:sp>
        <p:nvSpPr>
          <p:cNvPr id="5" name="Dikdörtgen 4"/>
          <p:cNvSpPr/>
          <p:nvPr/>
        </p:nvSpPr>
        <p:spPr>
          <a:xfrm>
            <a:off x="5220072" y="2915652"/>
            <a:ext cx="130997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tr-TR" b="1" dirty="0"/>
              <a:t>VENDORS</a:t>
            </a:r>
            <a:endParaRPr lang="tr-TR" dirty="0"/>
          </a:p>
        </p:txBody>
      </p:sp>
      <p:sp>
        <p:nvSpPr>
          <p:cNvPr id="6" name="Dikdörtgen 5"/>
          <p:cNvSpPr/>
          <p:nvPr/>
        </p:nvSpPr>
        <p:spPr>
          <a:xfrm>
            <a:off x="7092280" y="2876462"/>
            <a:ext cx="1611275"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tr-TR" b="1" dirty="0"/>
              <a:t>PRODUCERS</a:t>
            </a:r>
            <a:endParaRPr lang="tr-TR" dirty="0"/>
          </a:p>
        </p:txBody>
      </p:sp>
      <p:cxnSp>
        <p:nvCxnSpPr>
          <p:cNvPr id="8" name="Düz Ok Bağlayıcısı 7"/>
          <p:cNvCxnSpPr>
            <a:stCxn id="2" idx="2"/>
            <a:endCxn id="3" idx="0"/>
          </p:cNvCxnSpPr>
          <p:nvPr/>
        </p:nvCxnSpPr>
        <p:spPr>
          <a:xfrm flipH="1">
            <a:off x="1307424" y="1514401"/>
            <a:ext cx="3255448" cy="139068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0" name="Düz Ok Bağlayıcısı 9"/>
          <p:cNvCxnSpPr>
            <a:stCxn id="2" idx="2"/>
            <a:endCxn id="4" idx="0"/>
          </p:cNvCxnSpPr>
          <p:nvPr/>
        </p:nvCxnSpPr>
        <p:spPr>
          <a:xfrm flipH="1">
            <a:off x="3711321" y="1514401"/>
            <a:ext cx="851551" cy="1401251"/>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2" name="Düz Ok Bağlayıcısı 11"/>
          <p:cNvCxnSpPr>
            <a:stCxn id="2" idx="2"/>
            <a:endCxn id="5" idx="0"/>
          </p:cNvCxnSpPr>
          <p:nvPr/>
        </p:nvCxnSpPr>
        <p:spPr>
          <a:xfrm>
            <a:off x="4562872" y="1514401"/>
            <a:ext cx="1312187" cy="1401251"/>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4" name="Düz Ok Bağlayıcısı 13"/>
          <p:cNvCxnSpPr>
            <a:stCxn id="2" idx="2"/>
            <a:endCxn id="6" idx="0"/>
          </p:cNvCxnSpPr>
          <p:nvPr/>
        </p:nvCxnSpPr>
        <p:spPr>
          <a:xfrm>
            <a:off x="4562872" y="1514401"/>
            <a:ext cx="3335046" cy="1362061"/>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pic>
        <p:nvPicPr>
          <p:cNvPr id="3074" name="Picture 2" descr="http://www.dl.slis.tsukuba.ac.jp/ISDL97/proceedings/ashizawa/3layer.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3288" y="3717032"/>
            <a:ext cx="5391150" cy="291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32777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1000"/>
                                        <p:tgtEl>
                                          <p:spTgt spid="5"/>
                                        </p:tgtEl>
                                      </p:cBhvr>
                                    </p:animEffect>
                                    <p:anim calcmode="lin" valueType="num">
                                      <p:cBhvr>
                                        <p:cTn id="46" dur="1000" fill="hold"/>
                                        <p:tgtEl>
                                          <p:spTgt spid="5"/>
                                        </p:tgtEl>
                                        <p:attrNameLst>
                                          <p:attrName>ppt_x</p:attrName>
                                        </p:attrNameLst>
                                      </p:cBhvr>
                                      <p:tavLst>
                                        <p:tav tm="0">
                                          <p:val>
                                            <p:strVal val="#ppt_x"/>
                                          </p:val>
                                        </p:tav>
                                        <p:tav tm="100000">
                                          <p:val>
                                            <p:strVal val="#ppt_x"/>
                                          </p:val>
                                        </p:tav>
                                      </p:tavLst>
                                    </p:anim>
                                    <p:anim calcmode="lin" valueType="num">
                                      <p:cBhvr>
                                        <p:cTn id="4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ppt_x"/>
                                          </p:val>
                                        </p:tav>
                                        <p:tav tm="100000">
                                          <p:val>
                                            <p:strVal val="#ppt_x"/>
                                          </p:val>
                                        </p:tav>
                                      </p:tavLst>
                                    </p:anim>
                                    <p:anim calcmode="lin" valueType="num">
                                      <p:cBhvr additive="base">
                                        <p:cTn id="5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1000"/>
                                        <p:tgtEl>
                                          <p:spTgt spid="6"/>
                                        </p:tgtEl>
                                      </p:cBhvr>
                                    </p:animEffect>
                                    <p:anim calcmode="lin" valueType="num">
                                      <p:cBhvr>
                                        <p:cTn id="59" dur="1000" fill="hold"/>
                                        <p:tgtEl>
                                          <p:spTgt spid="6"/>
                                        </p:tgtEl>
                                        <p:attrNameLst>
                                          <p:attrName>ppt_x</p:attrName>
                                        </p:attrNameLst>
                                      </p:cBhvr>
                                      <p:tavLst>
                                        <p:tav tm="0">
                                          <p:val>
                                            <p:strVal val="#ppt_x"/>
                                          </p:val>
                                        </p:tav>
                                        <p:tav tm="100000">
                                          <p:val>
                                            <p:strVal val="#ppt_x"/>
                                          </p:val>
                                        </p:tav>
                                      </p:tavLst>
                                    </p:anim>
                                    <p:anim calcmode="lin" valueType="num">
                                      <p:cBhvr>
                                        <p:cTn id="6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3074"/>
                                        </p:tgtEl>
                                        <p:attrNameLst>
                                          <p:attrName>style.visibility</p:attrName>
                                        </p:attrNameLst>
                                      </p:cBhvr>
                                      <p:to>
                                        <p:strVal val="visible"/>
                                      </p:to>
                                    </p:set>
                                    <p:anim calcmode="lin" valueType="num">
                                      <p:cBhvr>
                                        <p:cTn id="65" dur="500" fill="hold"/>
                                        <p:tgtEl>
                                          <p:spTgt spid="3074"/>
                                        </p:tgtEl>
                                        <p:attrNameLst>
                                          <p:attrName>ppt_w</p:attrName>
                                        </p:attrNameLst>
                                      </p:cBhvr>
                                      <p:tavLst>
                                        <p:tav tm="0">
                                          <p:val>
                                            <p:fltVal val="0"/>
                                          </p:val>
                                        </p:tav>
                                        <p:tav tm="100000">
                                          <p:val>
                                            <p:strVal val="#ppt_w"/>
                                          </p:val>
                                        </p:tav>
                                      </p:tavLst>
                                    </p:anim>
                                    <p:anim calcmode="lin" valueType="num">
                                      <p:cBhvr>
                                        <p:cTn id="66" dur="500" fill="hold"/>
                                        <p:tgtEl>
                                          <p:spTgt spid="3074"/>
                                        </p:tgtEl>
                                        <p:attrNameLst>
                                          <p:attrName>ppt_h</p:attrName>
                                        </p:attrNameLst>
                                      </p:cBhvr>
                                      <p:tavLst>
                                        <p:tav tm="0">
                                          <p:val>
                                            <p:fltVal val="0"/>
                                          </p:val>
                                        </p:tav>
                                        <p:tav tm="100000">
                                          <p:val>
                                            <p:strVal val="#ppt_h"/>
                                          </p:val>
                                        </p:tav>
                                      </p:tavLst>
                                    </p:anim>
                                    <p:animEffect transition="in" filter="fade">
                                      <p:cBhvr>
                                        <p:cTn id="6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1520" y="1535608"/>
            <a:ext cx="4866717" cy="769441"/>
          </a:xfrm>
          <a:prstGeom prst="rect">
            <a:avLst/>
          </a:prstGeom>
        </p:spPr>
        <p:txBody>
          <a:bodyPr wrap="none">
            <a:spAutoFit/>
          </a:bodyPr>
          <a:lstStyle/>
          <a:p>
            <a:r>
              <a:rPr lang="tr-TR" sz="4400" dirty="0" err="1" smtClean="0">
                <a:solidFill>
                  <a:srgbClr val="00B0F0"/>
                </a:solidFill>
              </a:rPr>
              <a:t>Writing</a:t>
            </a:r>
            <a:r>
              <a:rPr lang="tr-TR" sz="4400" dirty="0" smtClean="0">
                <a:solidFill>
                  <a:srgbClr val="00B0F0"/>
                </a:solidFill>
              </a:rPr>
              <a:t> </a:t>
            </a:r>
            <a:r>
              <a:rPr lang="tr-TR" sz="4400" dirty="0" err="1" smtClean="0">
                <a:solidFill>
                  <a:srgbClr val="00B0F0"/>
                </a:solidFill>
              </a:rPr>
              <a:t>Your</a:t>
            </a:r>
            <a:r>
              <a:rPr lang="tr-TR" sz="4400" dirty="0" smtClean="0">
                <a:solidFill>
                  <a:srgbClr val="00B0F0"/>
                </a:solidFill>
              </a:rPr>
              <a:t> </a:t>
            </a:r>
            <a:r>
              <a:rPr lang="tr-TR" sz="4400" dirty="0" err="1" smtClean="0">
                <a:solidFill>
                  <a:srgbClr val="00B0F0"/>
                </a:solidFill>
              </a:rPr>
              <a:t>Paper</a:t>
            </a:r>
            <a:endParaRPr lang="tr-TR" sz="4400" dirty="0">
              <a:solidFill>
                <a:srgbClr val="00B0F0"/>
              </a:solidFill>
            </a:endParaRPr>
          </a:p>
        </p:txBody>
      </p:sp>
      <p:pic>
        <p:nvPicPr>
          <p:cNvPr id="6146" name="Picture 2" descr="http://www.totoro.es/wp-content/uploads/2012/07/paperB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0225" y="2305049"/>
            <a:ext cx="3533775" cy="4552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83408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7504" y="1988840"/>
            <a:ext cx="8712968" cy="3539430"/>
          </a:xfrm>
          <a:prstGeom prst="rect">
            <a:avLst/>
          </a:prstGeom>
        </p:spPr>
        <p:txBody>
          <a:bodyPr wrap="square">
            <a:spAutoFit/>
          </a:bodyPr>
          <a:lstStyle/>
          <a:p>
            <a:pPr marL="514350" indent="-514350" algn="just">
              <a:buAutoNum type="arabicPeriod"/>
            </a:pPr>
            <a:r>
              <a:rPr lang="en-US" sz="2800" dirty="0" smtClean="0">
                <a:solidFill>
                  <a:srgbClr val="33CC33"/>
                </a:solidFill>
              </a:rPr>
              <a:t>Write </a:t>
            </a:r>
            <a:r>
              <a:rPr lang="en-US" sz="2800" dirty="0">
                <a:solidFill>
                  <a:srgbClr val="33CC33"/>
                </a:solidFill>
              </a:rPr>
              <a:t>your body paragraphs. </a:t>
            </a:r>
            <a:r>
              <a:rPr lang="tr-TR" sz="2800" dirty="0" smtClean="0"/>
              <a:t>W</a:t>
            </a:r>
            <a:r>
              <a:rPr lang="en-US" sz="2800" dirty="0" err="1" smtClean="0"/>
              <a:t>riting</a:t>
            </a:r>
            <a:r>
              <a:rPr lang="en-US" sz="2800" dirty="0" smtClean="0"/>
              <a:t> </a:t>
            </a:r>
            <a:r>
              <a:rPr lang="en-US" sz="2800" dirty="0"/>
              <a:t>your introduction first may be more difficult to </a:t>
            </a:r>
            <a:r>
              <a:rPr lang="en-US" sz="2800" dirty="0" smtClean="0"/>
              <a:t>accomplish</a:t>
            </a:r>
            <a:r>
              <a:rPr lang="tr-TR" sz="1000" dirty="0" smtClean="0"/>
              <a:t>(üstesinden gelmek)</a:t>
            </a:r>
            <a:r>
              <a:rPr lang="en-US" sz="2800" dirty="0" smtClean="0"/>
              <a:t>that </a:t>
            </a:r>
            <a:r>
              <a:rPr lang="en-US" sz="2800" dirty="0"/>
              <a:t>starting with the meat of your paper. </a:t>
            </a:r>
            <a:endParaRPr lang="tr-TR" sz="2800" dirty="0" smtClean="0"/>
          </a:p>
          <a:p>
            <a:pPr algn="just"/>
            <a:endParaRPr lang="tr-TR" sz="2800" dirty="0"/>
          </a:p>
          <a:p>
            <a:pPr algn="just"/>
            <a:r>
              <a:rPr lang="en-US" sz="2800" dirty="0" smtClean="0"/>
              <a:t>Starting </a:t>
            </a:r>
            <a:r>
              <a:rPr lang="en-US" sz="2800" dirty="0"/>
              <a:t>by writing the main points (focusing on supporting your thesis) allows you to slightly change and manipulate your ideas and commentary</a:t>
            </a:r>
            <a:endParaRPr lang="tr-TR" sz="2800" dirty="0"/>
          </a:p>
        </p:txBody>
      </p:sp>
    </p:spTree>
    <p:extLst>
      <p:ext uri="{BB962C8B-B14F-4D97-AF65-F5344CB8AC3E}">
        <p14:creationId xmlns:p14="http://schemas.microsoft.com/office/powerpoint/2010/main" val="65432777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836712"/>
            <a:ext cx="8280920" cy="523220"/>
          </a:xfrm>
          <a:prstGeom prst="rect">
            <a:avLst/>
          </a:prstGeom>
        </p:spPr>
        <p:txBody>
          <a:bodyPr wrap="square">
            <a:spAutoFit/>
          </a:bodyPr>
          <a:lstStyle/>
          <a:p>
            <a:r>
              <a:rPr lang="tr-TR" sz="2800" dirty="0" smtClean="0"/>
              <a:t>- </a:t>
            </a:r>
            <a:r>
              <a:rPr lang="en-US" sz="2800" dirty="0" smtClean="0"/>
              <a:t>Support </a:t>
            </a:r>
            <a:r>
              <a:rPr lang="en-US" sz="2800" dirty="0"/>
              <a:t>every statement you make with evidence.</a:t>
            </a:r>
            <a:endParaRPr lang="tr-TR" sz="2800" dirty="0"/>
          </a:p>
        </p:txBody>
      </p:sp>
      <p:sp>
        <p:nvSpPr>
          <p:cNvPr id="3" name="Dikdörtgen 2"/>
          <p:cNvSpPr/>
          <p:nvPr/>
        </p:nvSpPr>
        <p:spPr>
          <a:xfrm>
            <a:off x="323528" y="1805016"/>
            <a:ext cx="8280920" cy="523220"/>
          </a:xfrm>
          <a:prstGeom prst="rect">
            <a:avLst/>
          </a:prstGeom>
        </p:spPr>
        <p:txBody>
          <a:bodyPr wrap="square">
            <a:spAutoFit/>
          </a:bodyPr>
          <a:lstStyle/>
          <a:p>
            <a:r>
              <a:rPr lang="tr-TR" sz="2800" dirty="0" smtClean="0"/>
              <a:t>- </a:t>
            </a:r>
            <a:r>
              <a:rPr lang="en-US" sz="2800" dirty="0" smtClean="0"/>
              <a:t>Supply </a:t>
            </a:r>
            <a:r>
              <a:rPr lang="en-US" sz="2800" dirty="0"/>
              <a:t>ample</a:t>
            </a:r>
            <a:r>
              <a:rPr lang="en-US" sz="1200" dirty="0"/>
              <a:t>(</a:t>
            </a:r>
            <a:r>
              <a:rPr lang="en-US" sz="1200" dirty="0" err="1"/>
              <a:t>yeterli</a:t>
            </a:r>
            <a:r>
              <a:rPr lang="en-US" sz="1200" dirty="0"/>
              <a:t>)</a:t>
            </a:r>
            <a:r>
              <a:rPr lang="en-US" sz="2800" dirty="0"/>
              <a:t>explanations for your research</a:t>
            </a:r>
            <a:endParaRPr lang="tr-TR" sz="2800" dirty="0"/>
          </a:p>
        </p:txBody>
      </p:sp>
      <p:sp>
        <p:nvSpPr>
          <p:cNvPr id="4" name="Dikdörtgen 3"/>
          <p:cNvSpPr/>
          <p:nvPr/>
        </p:nvSpPr>
        <p:spPr>
          <a:xfrm>
            <a:off x="323528" y="2828836"/>
            <a:ext cx="8568952" cy="1384995"/>
          </a:xfrm>
          <a:prstGeom prst="rect">
            <a:avLst/>
          </a:prstGeom>
        </p:spPr>
        <p:txBody>
          <a:bodyPr wrap="square">
            <a:spAutoFit/>
          </a:bodyPr>
          <a:lstStyle/>
          <a:p>
            <a:r>
              <a:rPr lang="tr-TR" sz="2800" dirty="0" smtClean="0"/>
              <a:t>- </a:t>
            </a:r>
            <a:r>
              <a:rPr lang="en-US" sz="2800" dirty="0" smtClean="0"/>
              <a:t>Avoid </a:t>
            </a:r>
            <a:r>
              <a:rPr lang="en-US" sz="2800" dirty="0"/>
              <a:t>using many long, direct quotes. Although your paper is based on research, the point is for you to present your own ideas.</a:t>
            </a:r>
            <a:endParaRPr lang="tr-TR" sz="2800" dirty="0"/>
          </a:p>
        </p:txBody>
      </p:sp>
      <p:sp>
        <p:nvSpPr>
          <p:cNvPr id="5" name="Dikdörtgen 4"/>
          <p:cNvSpPr/>
          <p:nvPr/>
        </p:nvSpPr>
        <p:spPr>
          <a:xfrm>
            <a:off x="503548" y="4653136"/>
            <a:ext cx="7920880" cy="954107"/>
          </a:xfrm>
          <a:prstGeom prst="rect">
            <a:avLst/>
          </a:prstGeom>
        </p:spPr>
        <p:txBody>
          <a:bodyPr wrap="square">
            <a:spAutoFit/>
          </a:bodyPr>
          <a:lstStyle/>
          <a:p>
            <a:r>
              <a:rPr lang="tr-TR" sz="2800" dirty="0" smtClean="0"/>
              <a:t>- </a:t>
            </a:r>
            <a:r>
              <a:rPr lang="en-US" sz="2800" dirty="0" smtClean="0"/>
              <a:t>Make </a:t>
            </a:r>
            <a:r>
              <a:rPr lang="en-US" sz="2800" dirty="0"/>
              <a:t>sure that each of your body paragraphs flows nicely into the one after it</a:t>
            </a:r>
            <a:endParaRPr lang="tr-TR" sz="2800" dirty="0"/>
          </a:p>
        </p:txBody>
      </p:sp>
    </p:spTree>
    <p:extLst>
      <p:ext uri="{BB962C8B-B14F-4D97-AF65-F5344CB8AC3E}">
        <p14:creationId xmlns:p14="http://schemas.microsoft.com/office/powerpoint/2010/main" val="65432777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 calcmode="lin" valueType="num">
                                      <p:cBhvr additive="base">
                                        <p:cTn id="2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544" y="620688"/>
            <a:ext cx="8136904" cy="5262979"/>
          </a:xfrm>
          <a:prstGeom prst="rect">
            <a:avLst/>
          </a:prstGeom>
        </p:spPr>
        <p:txBody>
          <a:bodyPr wrap="square">
            <a:spAutoFit/>
          </a:bodyPr>
          <a:lstStyle/>
          <a:p>
            <a:pPr algn="just"/>
            <a:r>
              <a:rPr lang="tr-TR" sz="2800" dirty="0" smtClean="0">
                <a:solidFill>
                  <a:srgbClr val="33CC33"/>
                </a:solidFill>
              </a:rPr>
              <a:t>2. </a:t>
            </a:r>
            <a:r>
              <a:rPr lang="en-US" sz="2800" dirty="0" smtClean="0">
                <a:solidFill>
                  <a:srgbClr val="33CC33"/>
                </a:solidFill>
              </a:rPr>
              <a:t>Write </a:t>
            </a:r>
            <a:r>
              <a:rPr lang="en-US" sz="2800" dirty="0">
                <a:solidFill>
                  <a:srgbClr val="33CC33"/>
                </a:solidFill>
              </a:rPr>
              <a:t>the conclusion</a:t>
            </a:r>
            <a:r>
              <a:rPr lang="en-US" sz="2800" dirty="0"/>
              <a:t>. Now that you have carefully worked through your evidence, write a conclusion that briefly summarizes your findings for the reader and provides a sense of </a:t>
            </a:r>
            <a:r>
              <a:rPr lang="en-US" sz="2800" dirty="0" smtClean="0"/>
              <a:t>closure</a:t>
            </a:r>
            <a:r>
              <a:rPr lang="tr-TR" sz="1000" dirty="0" smtClean="0"/>
              <a:t>(kapanış)</a:t>
            </a:r>
            <a:r>
              <a:rPr lang="en-US" sz="2800" dirty="0" smtClean="0"/>
              <a:t>. </a:t>
            </a:r>
            <a:endParaRPr lang="tr-TR" sz="2800" dirty="0" smtClean="0"/>
          </a:p>
          <a:p>
            <a:pPr algn="just"/>
            <a:endParaRPr lang="tr-TR" sz="2800" dirty="0"/>
          </a:p>
          <a:p>
            <a:pPr algn="just"/>
            <a:r>
              <a:rPr lang="en-US" sz="2800" dirty="0" smtClean="0"/>
              <a:t>Start </a:t>
            </a:r>
            <a:r>
              <a:rPr lang="en-US" sz="2800" dirty="0"/>
              <a:t>by briefly restating the thesis statement, then remind the reader of the points you covered over the course of the paper. </a:t>
            </a:r>
            <a:endParaRPr lang="tr-TR" sz="2800" dirty="0" smtClean="0"/>
          </a:p>
          <a:p>
            <a:pPr algn="just"/>
            <a:endParaRPr lang="tr-TR" sz="2800" dirty="0"/>
          </a:p>
          <a:p>
            <a:pPr algn="just"/>
            <a:r>
              <a:rPr lang="en-US" sz="2800" dirty="0" smtClean="0"/>
              <a:t>Slowly </a:t>
            </a:r>
            <a:r>
              <a:rPr lang="en-US" sz="2800" dirty="0"/>
              <a:t>zoom out of the topic as you write, ending on a broad note by emphasizing the larger </a:t>
            </a:r>
            <a:r>
              <a:rPr lang="tr-TR" sz="2800" dirty="0" err="1" smtClean="0"/>
              <a:t>contribution</a:t>
            </a:r>
            <a:r>
              <a:rPr lang="tr-TR" sz="2800" dirty="0" smtClean="0"/>
              <a:t> </a:t>
            </a:r>
            <a:r>
              <a:rPr lang="en-US" sz="2800" dirty="0" smtClean="0"/>
              <a:t>of </a:t>
            </a:r>
            <a:r>
              <a:rPr lang="en-US" sz="2800" dirty="0"/>
              <a:t>your findings.</a:t>
            </a:r>
            <a:endParaRPr lang="tr-TR" sz="2800" dirty="0"/>
          </a:p>
        </p:txBody>
      </p:sp>
    </p:spTree>
    <p:extLst>
      <p:ext uri="{BB962C8B-B14F-4D97-AF65-F5344CB8AC3E}">
        <p14:creationId xmlns:p14="http://schemas.microsoft.com/office/powerpoint/2010/main" val="65432777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1106741"/>
            <a:ext cx="8424936" cy="954107"/>
          </a:xfrm>
          <a:prstGeom prst="rect">
            <a:avLst/>
          </a:prstGeom>
        </p:spPr>
        <p:txBody>
          <a:bodyPr wrap="square">
            <a:spAutoFit/>
          </a:bodyPr>
          <a:lstStyle/>
          <a:p>
            <a:r>
              <a:rPr lang="tr-TR" sz="2800" dirty="0" smtClean="0"/>
              <a:t>- </a:t>
            </a:r>
            <a:r>
              <a:rPr lang="en-US" sz="2800" dirty="0" smtClean="0"/>
              <a:t>The </a:t>
            </a:r>
            <a:r>
              <a:rPr lang="en-US" sz="2800" dirty="0"/>
              <a:t>goal of the conclusion, in very simplified terms, is to answer the question, “So what?” </a:t>
            </a:r>
            <a:endParaRPr lang="tr-TR" sz="2800" dirty="0"/>
          </a:p>
        </p:txBody>
      </p:sp>
      <p:sp>
        <p:nvSpPr>
          <p:cNvPr id="3" name="Dikdörtgen 2"/>
          <p:cNvSpPr/>
          <p:nvPr/>
        </p:nvSpPr>
        <p:spPr>
          <a:xfrm>
            <a:off x="395536" y="2690336"/>
            <a:ext cx="8352928" cy="2246769"/>
          </a:xfrm>
          <a:prstGeom prst="rect">
            <a:avLst/>
          </a:prstGeom>
        </p:spPr>
        <p:txBody>
          <a:bodyPr wrap="square">
            <a:spAutoFit/>
          </a:bodyPr>
          <a:lstStyle/>
          <a:p>
            <a:pPr marL="457200" indent="-457200" algn="just">
              <a:buFontTx/>
              <a:buChar char="-"/>
            </a:pPr>
            <a:r>
              <a:rPr lang="en-US" sz="2800" dirty="0" smtClean="0"/>
              <a:t>It’s </a:t>
            </a:r>
            <a:r>
              <a:rPr lang="en-US" sz="2800" dirty="0"/>
              <a:t>a good idea to write the conclusion before the introduction for several reasons. </a:t>
            </a:r>
            <a:endParaRPr lang="tr-TR" sz="2800" dirty="0" smtClean="0"/>
          </a:p>
          <a:p>
            <a:pPr marL="457200" indent="-457200" algn="just">
              <a:buFontTx/>
              <a:buChar char="-"/>
            </a:pPr>
            <a:endParaRPr lang="tr-TR" sz="2800" dirty="0"/>
          </a:p>
          <a:p>
            <a:pPr marL="457200" indent="-457200" algn="just">
              <a:buFontTx/>
              <a:buChar char="-"/>
            </a:pPr>
            <a:r>
              <a:rPr lang="en-US" sz="2800" dirty="0" smtClean="0"/>
              <a:t>First </a:t>
            </a:r>
            <a:r>
              <a:rPr lang="en-US" sz="2800" dirty="0"/>
              <a:t>of all, the conclusion is easier to write when the evidence is still fresh in your mind. </a:t>
            </a:r>
            <a:endParaRPr lang="tr-TR" sz="2800" dirty="0"/>
          </a:p>
        </p:txBody>
      </p:sp>
    </p:spTree>
    <p:extLst>
      <p:ext uri="{BB962C8B-B14F-4D97-AF65-F5344CB8AC3E}">
        <p14:creationId xmlns:p14="http://schemas.microsoft.com/office/powerpoint/2010/main" val="65432777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39552" y="1844824"/>
            <a:ext cx="7992888" cy="3539430"/>
          </a:xfrm>
          <a:prstGeom prst="rect">
            <a:avLst/>
          </a:prstGeom>
        </p:spPr>
        <p:txBody>
          <a:bodyPr wrap="square">
            <a:spAutoFit/>
          </a:bodyPr>
          <a:lstStyle/>
          <a:p>
            <a:pPr algn="just"/>
            <a:r>
              <a:rPr lang="tr-TR" sz="2800" dirty="0" smtClean="0">
                <a:solidFill>
                  <a:srgbClr val="33CC33"/>
                </a:solidFill>
              </a:rPr>
              <a:t>3. </a:t>
            </a:r>
            <a:r>
              <a:rPr lang="en-US" sz="2800" dirty="0" smtClean="0">
                <a:solidFill>
                  <a:srgbClr val="33CC33"/>
                </a:solidFill>
              </a:rPr>
              <a:t>Write </a:t>
            </a:r>
            <a:r>
              <a:rPr lang="en-US" sz="2800" dirty="0">
                <a:solidFill>
                  <a:srgbClr val="33CC33"/>
                </a:solidFill>
              </a:rPr>
              <a:t>the introduction</a:t>
            </a:r>
            <a:r>
              <a:rPr lang="en-US" sz="2800" dirty="0"/>
              <a:t>. The introduction is, in many respects, the conclusion written in reverse: start by generally introducing the larger topic, then orient the reader in the area you’ve focused on, and finally, supply the thesis statement. </a:t>
            </a:r>
            <a:endParaRPr lang="tr-TR" sz="2800" dirty="0" smtClean="0"/>
          </a:p>
          <a:p>
            <a:pPr algn="just"/>
            <a:endParaRPr lang="tr-TR" sz="2800" dirty="0"/>
          </a:p>
          <a:p>
            <a:pPr algn="just"/>
            <a:r>
              <a:rPr lang="en-US" sz="2800" dirty="0" smtClean="0"/>
              <a:t>Avoid </a:t>
            </a:r>
            <a:r>
              <a:rPr lang="en-US" sz="2800" dirty="0"/>
              <a:t>repeating exact phrases that you already used in the conclusion.</a:t>
            </a:r>
            <a:endParaRPr lang="tr-TR" sz="2800" dirty="0"/>
          </a:p>
        </p:txBody>
      </p:sp>
    </p:spTree>
    <p:extLst>
      <p:ext uri="{BB962C8B-B14F-4D97-AF65-F5344CB8AC3E}">
        <p14:creationId xmlns:p14="http://schemas.microsoft.com/office/powerpoint/2010/main" val="65432777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1000"/>
                                        <p:tgtEl>
                                          <p:spTgt spid="2">
                                            <p:txEl>
                                              <p:pRg st="2" end="2"/>
                                            </p:txEl>
                                          </p:spTgt>
                                        </p:tgtEl>
                                      </p:cBhvr>
                                    </p:animEffect>
                                    <p:anim calcmode="lin" valueType="num">
                                      <p:cBhvr>
                                        <p:cTn id="1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11560" y="1340768"/>
            <a:ext cx="7776864" cy="4401205"/>
          </a:xfrm>
          <a:prstGeom prst="rect">
            <a:avLst/>
          </a:prstGeom>
        </p:spPr>
        <p:txBody>
          <a:bodyPr wrap="square">
            <a:spAutoFit/>
          </a:bodyPr>
          <a:lstStyle/>
          <a:p>
            <a:pPr algn="just"/>
            <a:r>
              <a:rPr lang="tr-TR" sz="2800" dirty="0" smtClean="0">
                <a:solidFill>
                  <a:srgbClr val="33CC33"/>
                </a:solidFill>
              </a:rPr>
              <a:t>4. </a:t>
            </a:r>
            <a:r>
              <a:rPr lang="en-US" sz="2800" dirty="0" smtClean="0">
                <a:solidFill>
                  <a:srgbClr val="33CC33"/>
                </a:solidFill>
              </a:rPr>
              <a:t>Format </a:t>
            </a:r>
            <a:r>
              <a:rPr lang="en-US" sz="2800" dirty="0">
                <a:solidFill>
                  <a:srgbClr val="33CC33"/>
                </a:solidFill>
              </a:rPr>
              <a:t>your paper</a:t>
            </a:r>
            <a:r>
              <a:rPr lang="en-US" sz="2800" dirty="0"/>
              <a:t>. All research essays must be formatted in certain ways in order to avoid plagiarism. Depending on the topic of your research and your field of study, you will have to use different styles of formatting. </a:t>
            </a:r>
            <a:endParaRPr lang="tr-TR" sz="2800" dirty="0" smtClean="0"/>
          </a:p>
          <a:p>
            <a:pPr algn="just"/>
            <a:endParaRPr lang="tr-TR" sz="2800" dirty="0"/>
          </a:p>
          <a:p>
            <a:pPr algn="just"/>
            <a:r>
              <a:rPr lang="en-US" sz="2800" dirty="0" smtClean="0"/>
              <a:t>MLA</a:t>
            </a:r>
            <a:r>
              <a:rPr lang="en-US" sz="2800" dirty="0"/>
              <a:t>, APA, and Chicago are the three most common citation formats and determine the way in-text citations or footnotes should be used, as well as the order of information in your paper</a:t>
            </a:r>
            <a:endParaRPr lang="tr-TR" sz="2800" dirty="0"/>
          </a:p>
        </p:txBody>
      </p:sp>
    </p:spTree>
    <p:extLst>
      <p:ext uri="{BB962C8B-B14F-4D97-AF65-F5344CB8AC3E}">
        <p14:creationId xmlns:p14="http://schemas.microsoft.com/office/powerpoint/2010/main" val="65432777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circle(in)">
                                      <p:cBhvr>
                                        <p:cTn id="12"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401751"/>
            <a:ext cx="8280920" cy="6555641"/>
          </a:xfrm>
          <a:prstGeom prst="rect">
            <a:avLst/>
          </a:prstGeom>
        </p:spPr>
        <p:txBody>
          <a:bodyPr wrap="square">
            <a:spAutoFit/>
          </a:bodyPr>
          <a:lstStyle/>
          <a:p>
            <a:pPr marL="457200" indent="-457200" algn="just">
              <a:buFontTx/>
              <a:buChar char="-"/>
            </a:pPr>
            <a:r>
              <a:rPr lang="en-US" sz="2800" dirty="0" smtClean="0">
                <a:solidFill>
                  <a:srgbClr val="FFFF00"/>
                </a:solidFill>
              </a:rPr>
              <a:t>MLA </a:t>
            </a:r>
            <a:r>
              <a:rPr lang="en-US" sz="2800" dirty="0"/>
              <a:t>format is typically used for literary research papers and uses a ‘works cited’ page at the end. This format requires in-text citations</a:t>
            </a:r>
            <a:r>
              <a:rPr lang="en-US" sz="2800" dirty="0" smtClean="0"/>
              <a:t>.</a:t>
            </a:r>
            <a:endParaRPr lang="tr-TR" sz="2800" dirty="0" smtClean="0"/>
          </a:p>
          <a:p>
            <a:pPr algn="just"/>
            <a:endParaRPr lang="en-US" sz="2800" dirty="0"/>
          </a:p>
          <a:p>
            <a:pPr marL="457200" indent="-457200" algn="just">
              <a:buFontTx/>
              <a:buChar char="-"/>
            </a:pPr>
            <a:r>
              <a:rPr lang="en-US" sz="2800" dirty="0" smtClean="0">
                <a:solidFill>
                  <a:srgbClr val="FFFF00"/>
                </a:solidFill>
              </a:rPr>
              <a:t>APA</a:t>
            </a:r>
            <a:r>
              <a:rPr lang="en-US" sz="2800" dirty="0" smtClean="0"/>
              <a:t> </a:t>
            </a:r>
            <a:r>
              <a:rPr lang="en-US" sz="2800" dirty="0"/>
              <a:t>format is used by researchers in the social sciences field, and requires in-text citations as well. It ends the paper with a “references” page, and may also have section headers between body paragraphs</a:t>
            </a:r>
            <a:r>
              <a:rPr lang="en-US" sz="2800" dirty="0" smtClean="0"/>
              <a:t>. Example (</a:t>
            </a:r>
            <a:r>
              <a:rPr lang="en-US" sz="2800" dirty="0" err="1" smtClean="0"/>
              <a:t>Kirdar</a:t>
            </a:r>
            <a:r>
              <a:rPr lang="en-US" sz="2800" dirty="0" smtClean="0"/>
              <a:t>, 2012, 324)</a:t>
            </a:r>
            <a:endParaRPr lang="tr-TR" sz="2800" dirty="0" smtClean="0"/>
          </a:p>
          <a:p>
            <a:pPr algn="just"/>
            <a:endParaRPr lang="en-US" sz="2800" dirty="0"/>
          </a:p>
          <a:p>
            <a:pPr marL="457200" indent="-457200" algn="just">
              <a:buFontTx/>
              <a:buChar char="-"/>
            </a:pPr>
            <a:r>
              <a:rPr lang="en-US" sz="2800" dirty="0" smtClean="0">
                <a:solidFill>
                  <a:srgbClr val="FFFF00"/>
                </a:solidFill>
              </a:rPr>
              <a:t>Chicago</a:t>
            </a:r>
            <a:r>
              <a:rPr lang="en-US" sz="2800" dirty="0" smtClean="0"/>
              <a:t> </a:t>
            </a:r>
            <a:r>
              <a:rPr lang="en-US" sz="2800" dirty="0"/>
              <a:t>formatting is used mainly for historical research papers and uses footnotes at the bottom of each page rather than in-text citations and a works cited or references page</a:t>
            </a:r>
            <a:r>
              <a:rPr lang="en-US" sz="2800" dirty="0" smtClean="0"/>
              <a:t>.</a:t>
            </a:r>
            <a:endParaRPr lang="tr-TR" sz="2800" dirty="0" smtClean="0"/>
          </a:p>
          <a:p>
            <a:pPr marL="457200" indent="-457200">
              <a:buFontTx/>
              <a:buChar char="-"/>
            </a:pPr>
            <a:endParaRPr lang="en-US" sz="2800" dirty="0"/>
          </a:p>
        </p:txBody>
      </p:sp>
    </p:spTree>
    <p:extLst>
      <p:ext uri="{BB962C8B-B14F-4D97-AF65-F5344CB8AC3E}">
        <p14:creationId xmlns:p14="http://schemas.microsoft.com/office/powerpoint/2010/main" val="65432777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1000"/>
                                        <p:tgtEl>
                                          <p:spTgt spid="2">
                                            <p:txEl>
                                              <p:pRg st="2" end="2"/>
                                            </p:txEl>
                                          </p:spTgt>
                                        </p:tgtEl>
                                      </p:cBhvr>
                                    </p:animEffect>
                                    <p:anim calcmode="lin" valueType="num">
                                      <p:cBhvr>
                                        <p:cTn id="1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barn(inVertical)">
                                      <p:cBhvr>
                                        <p:cTn id="2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39552" y="836712"/>
            <a:ext cx="7992888" cy="4832092"/>
          </a:xfrm>
          <a:prstGeom prst="rect">
            <a:avLst/>
          </a:prstGeom>
        </p:spPr>
        <p:txBody>
          <a:bodyPr wrap="square">
            <a:spAutoFit/>
          </a:bodyPr>
          <a:lstStyle/>
          <a:p>
            <a:pPr algn="just"/>
            <a:r>
              <a:rPr lang="tr-TR" sz="2800" dirty="0" smtClean="0">
                <a:solidFill>
                  <a:srgbClr val="33CC33"/>
                </a:solidFill>
              </a:rPr>
              <a:t>5. </a:t>
            </a:r>
            <a:r>
              <a:rPr lang="en-US" sz="2800" dirty="0" smtClean="0">
                <a:solidFill>
                  <a:srgbClr val="33CC33"/>
                </a:solidFill>
              </a:rPr>
              <a:t>Edit </a:t>
            </a:r>
            <a:r>
              <a:rPr lang="en-US" sz="2800" dirty="0">
                <a:solidFill>
                  <a:srgbClr val="33CC33"/>
                </a:solidFill>
              </a:rPr>
              <a:t>your rough draft</a:t>
            </a:r>
            <a:r>
              <a:rPr lang="en-US" sz="2800" dirty="0"/>
              <a:t>. Although it is tempting to simply read over your essay and use the spell-check tool, editing your paper should be a bit more in-depth. </a:t>
            </a:r>
            <a:endParaRPr lang="tr-TR" sz="2800" dirty="0" smtClean="0"/>
          </a:p>
          <a:p>
            <a:pPr algn="just"/>
            <a:endParaRPr lang="tr-TR" sz="2800" dirty="0"/>
          </a:p>
          <a:p>
            <a:pPr algn="just"/>
            <a:r>
              <a:rPr lang="en-US" sz="2800" dirty="0" smtClean="0"/>
              <a:t>Have </a:t>
            </a:r>
            <a:r>
              <a:rPr lang="en-US" sz="2800" dirty="0"/>
              <a:t>at least one, but preferably two or more, person/people look over your essay. </a:t>
            </a:r>
            <a:endParaRPr lang="tr-TR" sz="2800" dirty="0" smtClean="0"/>
          </a:p>
          <a:p>
            <a:pPr algn="just"/>
            <a:endParaRPr lang="tr-TR" sz="2800" dirty="0"/>
          </a:p>
          <a:p>
            <a:pPr algn="just"/>
            <a:r>
              <a:rPr lang="en-US" sz="2800" dirty="0" smtClean="0"/>
              <a:t>Have </a:t>
            </a:r>
            <a:r>
              <a:rPr lang="en-US" sz="2800" dirty="0"/>
              <a:t>them edit for basic grammatical and spelling errors as well as the persuasiveness of your essay and the flow and form of your paper.</a:t>
            </a:r>
            <a:endParaRPr lang="tr-TR" sz="2800" dirty="0"/>
          </a:p>
        </p:txBody>
      </p:sp>
    </p:spTree>
    <p:extLst>
      <p:ext uri="{BB962C8B-B14F-4D97-AF65-F5344CB8AC3E}">
        <p14:creationId xmlns:p14="http://schemas.microsoft.com/office/powerpoint/2010/main" val="65432777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1000"/>
                                        <p:tgtEl>
                                          <p:spTgt spid="2">
                                            <p:txEl>
                                              <p:pRg st="4" end="4"/>
                                            </p:txEl>
                                          </p:spTgt>
                                        </p:tgtEl>
                                      </p:cBhvr>
                                    </p:animEffect>
                                    <p:anim calcmode="lin" valueType="num">
                                      <p:cBhvr>
                                        <p:cTn id="1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11560" y="1196752"/>
            <a:ext cx="7920880" cy="954107"/>
          </a:xfrm>
          <a:prstGeom prst="rect">
            <a:avLst/>
          </a:prstGeom>
        </p:spPr>
        <p:txBody>
          <a:bodyPr wrap="square">
            <a:spAutoFit/>
          </a:bodyPr>
          <a:lstStyle/>
          <a:p>
            <a:r>
              <a:rPr lang="tr-TR" sz="2800" dirty="0" smtClean="0"/>
              <a:t>- </a:t>
            </a:r>
            <a:r>
              <a:rPr lang="en-US" sz="2800" dirty="0" smtClean="0"/>
              <a:t>If </a:t>
            </a:r>
            <a:r>
              <a:rPr lang="en-US" sz="2800" dirty="0"/>
              <a:t>you edit your own paper, wait at least three days before returning to it. </a:t>
            </a:r>
            <a:endParaRPr lang="tr-TR" sz="2800" dirty="0"/>
          </a:p>
        </p:txBody>
      </p:sp>
      <p:sp>
        <p:nvSpPr>
          <p:cNvPr id="3" name="Dikdörtgen 2"/>
          <p:cNvSpPr/>
          <p:nvPr/>
        </p:nvSpPr>
        <p:spPr>
          <a:xfrm>
            <a:off x="611560" y="2690336"/>
            <a:ext cx="7488832" cy="2677656"/>
          </a:xfrm>
          <a:prstGeom prst="rect">
            <a:avLst/>
          </a:prstGeom>
        </p:spPr>
        <p:txBody>
          <a:bodyPr wrap="square">
            <a:spAutoFit/>
          </a:bodyPr>
          <a:lstStyle/>
          <a:p>
            <a:pPr marL="457200" indent="-457200">
              <a:buFontTx/>
              <a:buChar char="-"/>
            </a:pPr>
            <a:r>
              <a:rPr lang="en-US" sz="2800" dirty="0" smtClean="0"/>
              <a:t>Don’t </a:t>
            </a:r>
            <a:r>
              <a:rPr lang="en-US" sz="2800" dirty="0"/>
              <a:t>ignore edits by others just because they require a bit more work. </a:t>
            </a:r>
            <a:endParaRPr lang="tr-TR" sz="2800" dirty="0" smtClean="0"/>
          </a:p>
          <a:p>
            <a:pPr marL="457200" indent="-457200">
              <a:buFontTx/>
              <a:buChar char="-"/>
            </a:pPr>
            <a:endParaRPr lang="tr-TR" sz="2800" dirty="0"/>
          </a:p>
          <a:p>
            <a:pPr marL="457200" indent="-457200">
              <a:buFontTx/>
              <a:buChar char="-"/>
            </a:pPr>
            <a:r>
              <a:rPr lang="en-US" sz="2800" dirty="0" smtClean="0"/>
              <a:t>If </a:t>
            </a:r>
            <a:r>
              <a:rPr lang="en-US" sz="2800" dirty="0"/>
              <a:t>they suggest that you rewrite a section of your paper, there is probably a valid reason for their request. </a:t>
            </a:r>
            <a:endParaRPr lang="tr-TR" sz="2800" dirty="0"/>
          </a:p>
        </p:txBody>
      </p:sp>
    </p:spTree>
    <p:extLst>
      <p:ext uri="{BB962C8B-B14F-4D97-AF65-F5344CB8AC3E}">
        <p14:creationId xmlns:p14="http://schemas.microsoft.com/office/powerpoint/2010/main" val="65432777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03848" y="190381"/>
            <a:ext cx="2598788"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tr-TR" sz="3600" b="1" dirty="0"/>
              <a:t>LIBRARIES</a:t>
            </a:r>
            <a:endParaRPr lang="tr-TR" sz="3600" dirty="0"/>
          </a:p>
        </p:txBody>
      </p:sp>
      <p:sp>
        <p:nvSpPr>
          <p:cNvPr id="3" name="Dikdörtgen 2"/>
          <p:cNvSpPr/>
          <p:nvPr/>
        </p:nvSpPr>
        <p:spPr>
          <a:xfrm>
            <a:off x="395536" y="1056793"/>
            <a:ext cx="8424936" cy="4770536"/>
          </a:xfrm>
          <a:prstGeom prst="rect">
            <a:avLst/>
          </a:prstGeom>
        </p:spPr>
        <p:txBody>
          <a:bodyPr wrap="square">
            <a:spAutoFit/>
          </a:bodyPr>
          <a:lstStyle/>
          <a:p>
            <a:pPr algn="just"/>
            <a:r>
              <a:rPr lang="en-US" sz="3200" b="1" dirty="0"/>
              <a:t>Traditionally, libraries’ vast storehouses of information have served as a bridge between users </a:t>
            </a:r>
            <a:r>
              <a:rPr lang="en-US" sz="3200" b="1" dirty="0" smtClean="0"/>
              <a:t>and</a:t>
            </a:r>
            <a:r>
              <a:rPr lang="tr-TR" sz="3200" b="1" dirty="0" smtClean="0"/>
              <a:t> </a:t>
            </a:r>
            <a:r>
              <a:rPr lang="en-US" sz="3200" b="1" dirty="0" smtClean="0"/>
              <a:t>producers </a:t>
            </a:r>
            <a:r>
              <a:rPr lang="en-US" sz="3200" b="1" dirty="0"/>
              <a:t>of secondary data. The library staff deals directly with the creators of information, </a:t>
            </a:r>
            <a:r>
              <a:rPr lang="en-US" sz="3200" b="1" dirty="0" smtClean="0"/>
              <a:t>such</a:t>
            </a:r>
            <a:r>
              <a:rPr lang="tr-TR" sz="3200" b="1" dirty="0" smtClean="0"/>
              <a:t> </a:t>
            </a:r>
            <a:r>
              <a:rPr lang="en-US" sz="3200" b="1" dirty="0" smtClean="0"/>
              <a:t>as </a:t>
            </a:r>
            <a:r>
              <a:rPr lang="en-US" sz="3200" b="1" dirty="0"/>
              <a:t>the federal government, and intermediate distributors of information, such as abstracting </a:t>
            </a:r>
            <a:r>
              <a:rPr lang="en-US" sz="3200" b="1" dirty="0" smtClean="0"/>
              <a:t>and</a:t>
            </a:r>
            <a:r>
              <a:rPr lang="tr-TR" sz="3200" b="1" dirty="0" smtClean="0"/>
              <a:t> </a:t>
            </a:r>
            <a:r>
              <a:rPr lang="en-US" sz="3200" b="1" dirty="0" smtClean="0"/>
              <a:t>indexing </a:t>
            </a:r>
            <a:r>
              <a:rPr lang="en-US" sz="3200" b="1" dirty="0"/>
              <a:t>services. </a:t>
            </a:r>
            <a:endParaRPr lang="tr-TR" sz="3200" b="1" dirty="0" smtClean="0"/>
          </a:p>
          <a:p>
            <a:pPr algn="just"/>
            <a:endParaRPr lang="tr-TR" sz="2400" b="1" dirty="0"/>
          </a:p>
          <a:p>
            <a:pPr algn="just"/>
            <a:endParaRPr lang="tr-TR" sz="2400" b="1" dirty="0"/>
          </a:p>
        </p:txBody>
      </p:sp>
    </p:spTree>
    <p:extLst>
      <p:ext uri="{BB962C8B-B14F-4D97-AF65-F5344CB8AC3E}">
        <p14:creationId xmlns:p14="http://schemas.microsoft.com/office/powerpoint/2010/main" val="65432777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332656"/>
            <a:ext cx="8064896" cy="6555641"/>
          </a:xfrm>
          <a:prstGeom prst="rect">
            <a:avLst/>
          </a:prstGeom>
        </p:spPr>
        <p:txBody>
          <a:bodyPr wrap="square">
            <a:spAutoFit/>
          </a:bodyPr>
          <a:lstStyle/>
          <a:p>
            <a:pPr algn="just"/>
            <a:r>
              <a:rPr lang="tr-TR" sz="2800" dirty="0" smtClean="0">
                <a:solidFill>
                  <a:srgbClr val="33CC33"/>
                </a:solidFill>
              </a:rPr>
              <a:t>6. </a:t>
            </a:r>
            <a:r>
              <a:rPr lang="en-US" sz="2800" dirty="0" smtClean="0">
                <a:solidFill>
                  <a:srgbClr val="33CC33"/>
                </a:solidFill>
              </a:rPr>
              <a:t>Create </a:t>
            </a:r>
            <a:r>
              <a:rPr lang="en-US" sz="2800" dirty="0">
                <a:solidFill>
                  <a:srgbClr val="33CC33"/>
                </a:solidFill>
              </a:rPr>
              <a:t>the final draft. </a:t>
            </a:r>
            <a:r>
              <a:rPr lang="en-US" sz="2800" dirty="0"/>
              <a:t>When you have edited and re-edited your paper, formatted your work according to the subject matter, and finalized all the main points, you are ready to create the final draft. Go through your paper and fix all mistakes, rearranging information if necessary. </a:t>
            </a:r>
            <a:endParaRPr lang="tr-TR" sz="2800" dirty="0" smtClean="0"/>
          </a:p>
          <a:p>
            <a:pPr algn="just"/>
            <a:endParaRPr lang="tr-TR" sz="2800" dirty="0"/>
          </a:p>
          <a:p>
            <a:pPr algn="just"/>
            <a:r>
              <a:rPr lang="en-US" sz="2800" dirty="0" smtClean="0"/>
              <a:t>Adjust </a:t>
            </a:r>
            <a:r>
              <a:rPr lang="en-US" sz="2800" dirty="0"/>
              <a:t>the font, line spacing, and margins to meet the requirements set by your professor or profession. If necessary, create an introduction page and a works cited or references page to bookend your paper. The completion of these tasks finalizes your paper! Make sure to save the paper (in multiple places, for extra security) and print out your final draft.</a:t>
            </a:r>
            <a:endParaRPr lang="tr-TR" sz="2800" dirty="0"/>
          </a:p>
        </p:txBody>
      </p:sp>
    </p:spTree>
    <p:extLst>
      <p:ext uri="{BB962C8B-B14F-4D97-AF65-F5344CB8AC3E}">
        <p14:creationId xmlns:p14="http://schemas.microsoft.com/office/powerpoint/2010/main" val="65432777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1000"/>
                                        <p:tgtEl>
                                          <p:spTgt spid="2">
                                            <p:txEl>
                                              <p:pRg st="2" end="2"/>
                                            </p:txEl>
                                          </p:spTgt>
                                        </p:tgtEl>
                                      </p:cBhvr>
                                    </p:animEffect>
                                    <p:anim calcmode="lin" valueType="num">
                                      <p:cBhvr>
                                        <p:cTn id="1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627784" y="4581128"/>
            <a:ext cx="3312368" cy="101566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tr-TR" sz="6000" dirty="0" err="1" smtClean="0">
                <a:solidFill>
                  <a:srgbClr val="FF0000"/>
                </a:solidFill>
              </a:rPr>
              <a:t>Goodbye</a:t>
            </a:r>
            <a:endParaRPr lang="tr-TR" sz="6000" dirty="0">
              <a:solidFill>
                <a:srgbClr val="FF0000"/>
              </a:solidFill>
            </a:endParaRPr>
          </a:p>
        </p:txBody>
      </p:sp>
      <p:pic>
        <p:nvPicPr>
          <p:cNvPr id="4" name="Picture 3" descr="anima036.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840" y="836712"/>
            <a:ext cx="2711201" cy="2711201"/>
          </a:xfrm>
          <a:prstGeom prst="rect">
            <a:avLst/>
          </a:prstGeom>
        </p:spPr>
      </p:pic>
    </p:spTree>
    <p:extLst>
      <p:ext uri="{BB962C8B-B14F-4D97-AF65-F5344CB8AC3E}">
        <p14:creationId xmlns:p14="http://schemas.microsoft.com/office/powerpoint/2010/main" val="65432777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
                                        <p:tgtEl>
                                          <p:spTgt spid="4"/>
                                        </p:tgtEl>
                                      </p:cBhvr>
                                    </p:animEffect>
                                    <p:anim calcmode="lin" valueType="num">
                                      <p:cBhvr>
                                        <p:cTn id="15" dur="400" fill="hold"/>
                                        <p:tgtEl>
                                          <p:spTgt spid="4"/>
                                        </p:tgtEl>
                                        <p:attrNameLst>
                                          <p:attrName>ppt_x</p:attrName>
                                        </p:attrNameLst>
                                      </p:cBhvr>
                                      <p:tavLst>
                                        <p:tav tm="0">
                                          <p:val>
                                            <p:strVal val="#ppt_x"/>
                                          </p:val>
                                        </p:tav>
                                        <p:tav tm="100000">
                                          <p:val>
                                            <p:strVal val="#ppt_x"/>
                                          </p:val>
                                        </p:tav>
                                      </p:tavLst>
                                    </p:anim>
                                    <p:anim calcmode="lin" valueType="num">
                                      <p:cBhvr>
                                        <p:cTn id="16" dur="400" fill="hold"/>
                                        <p:tgtEl>
                                          <p:spTgt spid="4"/>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5432777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55776" y="476672"/>
            <a:ext cx="3956532"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tr-TR" sz="4000" b="1" dirty="0"/>
              <a:t>THE INTERNET</a:t>
            </a:r>
            <a:endParaRPr lang="tr-TR" sz="4000" dirty="0"/>
          </a:p>
        </p:txBody>
      </p:sp>
      <p:sp>
        <p:nvSpPr>
          <p:cNvPr id="3" name="Dikdörtgen 2"/>
          <p:cNvSpPr/>
          <p:nvPr/>
        </p:nvSpPr>
        <p:spPr>
          <a:xfrm>
            <a:off x="467544" y="1556792"/>
            <a:ext cx="8352928" cy="3970318"/>
          </a:xfrm>
          <a:prstGeom prst="rect">
            <a:avLst/>
          </a:prstGeom>
        </p:spPr>
        <p:txBody>
          <a:bodyPr wrap="square">
            <a:spAutoFit/>
          </a:bodyPr>
          <a:lstStyle/>
          <a:p>
            <a:pPr algn="just"/>
            <a:r>
              <a:rPr lang="en-US" sz="2800" dirty="0"/>
              <a:t>Today, of course, much secondary data is conveniently available over the Internet. Its creation </a:t>
            </a:r>
            <a:r>
              <a:rPr lang="en-US" sz="2800" dirty="0" smtClean="0"/>
              <a:t>has</a:t>
            </a:r>
            <a:r>
              <a:rPr lang="tr-TR" sz="2800" dirty="0" smtClean="0"/>
              <a:t> </a:t>
            </a:r>
            <a:r>
              <a:rPr lang="en-US" sz="2800" dirty="0" smtClean="0"/>
              <a:t>added </a:t>
            </a:r>
            <a:r>
              <a:rPr lang="en-US" sz="2800" dirty="0"/>
              <a:t>an international dimension to the </a:t>
            </a:r>
            <a:r>
              <a:rPr lang="en-US" sz="2800" dirty="0" smtClean="0"/>
              <a:t>acquisition</a:t>
            </a:r>
            <a:r>
              <a:rPr lang="en-US" sz="1400" b="1" dirty="0" smtClean="0">
                <a:solidFill>
                  <a:srgbClr val="FFFF00"/>
                </a:solidFill>
              </a:rPr>
              <a:t>(</a:t>
            </a:r>
            <a:r>
              <a:rPr lang="en-US" sz="1400" b="1" dirty="0" err="1" smtClean="0">
                <a:solidFill>
                  <a:srgbClr val="FFFF00"/>
                </a:solidFill>
              </a:rPr>
              <a:t>edinme</a:t>
            </a:r>
            <a:r>
              <a:rPr lang="en-US" sz="1400" b="1" dirty="0" smtClean="0">
                <a:solidFill>
                  <a:srgbClr val="FFFF00"/>
                </a:solidFill>
              </a:rPr>
              <a:t>)</a:t>
            </a:r>
            <a:r>
              <a:rPr lang="en-US" sz="2800" dirty="0" smtClean="0"/>
              <a:t>of </a:t>
            </a:r>
            <a:r>
              <a:rPr lang="en-US" sz="2800" dirty="0"/>
              <a:t>secondary data. For example, Library </a:t>
            </a:r>
            <a:r>
              <a:rPr lang="en-US" sz="2800" dirty="0" smtClean="0"/>
              <a:t>Spot,</a:t>
            </a:r>
            <a:r>
              <a:rPr lang="tr-TR" sz="2800" dirty="0" smtClean="0"/>
              <a:t> </a:t>
            </a:r>
            <a:r>
              <a:rPr lang="en-US" sz="2800" dirty="0" smtClean="0"/>
              <a:t>at </a:t>
            </a:r>
            <a:r>
              <a:rPr lang="en-US" sz="2800" b="1" dirty="0">
                <a:solidFill>
                  <a:srgbClr val="FFC000"/>
                </a:solidFill>
              </a:rPr>
              <a:t>http://www.libraryspot.com</a:t>
            </a:r>
            <a:r>
              <a:rPr lang="en-US" sz="2800" dirty="0"/>
              <a:t>, provides links to online libraries, including law libraries, </a:t>
            </a:r>
            <a:r>
              <a:rPr lang="en-US" sz="2800" dirty="0" smtClean="0"/>
              <a:t>political science, medical libraries,</a:t>
            </a:r>
            <a:r>
              <a:rPr lang="tr-TR" sz="2800" dirty="0" smtClean="0"/>
              <a:t> </a:t>
            </a:r>
            <a:r>
              <a:rPr lang="en-US" sz="2800" dirty="0" smtClean="0"/>
              <a:t>and </a:t>
            </a:r>
            <a:r>
              <a:rPr lang="en-US" sz="2800" dirty="0"/>
              <a:t>music libraries. </a:t>
            </a:r>
            <a:endParaRPr lang="tr-TR" sz="2800" dirty="0" smtClean="0"/>
          </a:p>
          <a:p>
            <a:pPr algn="just"/>
            <a:endParaRPr lang="tr-TR" sz="2800" dirty="0"/>
          </a:p>
        </p:txBody>
      </p:sp>
    </p:spTree>
    <p:extLst>
      <p:ext uri="{BB962C8B-B14F-4D97-AF65-F5344CB8AC3E}">
        <p14:creationId xmlns:p14="http://schemas.microsoft.com/office/powerpoint/2010/main" val="65432777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168" t="12155" r="7610" b="9177"/>
          <a:stretch/>
        </p:blipFill>
        <p:spPr bwMode="auto">
          <a:xfrm>
            <a:off x="20283" y="626414"/>
            <a:ext cx="9123717" cy="5754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432777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1708</TotalTime>
  <Words>3859</Words>
  <Application>Microsoft Macintosh PowerPoint</Application>
  <PresentationFormat>On-screen Show (4:3)</PresentationFormat>
  <Paragraphs>188</Paragraphs>
  <Slides>72</Slides>
  <Notes>0</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Akış</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sony</dc:creator>
  <cp:lastModifiedBy>deneme</cp:lastModifiedBy>
  <cp:revision>74</cp:revision>
  <dcterms:created xsi:type="dcterms:W3CDTF">2013-09-07T20:15:54Z</dcterms:created>
  <dcterms:modified xsi:type="dcterms:W3CDTF">2016-03-29T19:45:48Z</dcterms:modified>
</cp:coreProperties>
</file>