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88"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576"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A23720DD-5B6D-40BF-8493-A6B52D484E6B}" type="datetimeFigureOut">
              <a:rPr lang="tr-TR" smtClean="0"/>
              <a:t>11.12.2013</a:t>
            </a:fld>
            <a:endParaRPr lang="tr-TR"/>
          </a:p>
        </p:txBody>
      </p:sp>
      <p:sp>
        <p:nvSpPr>
          <p:cNvPr id="23" name="Slide Number Placeholder 22"/>
          <p:cNvSpPr>
            <a:spLocks noGrp="1"/>
          </p:cNvSpPr>
          <p:nvPr>
            <p:ph type="sldNum" sz="quarter" idx="11"/>
          </p:nvPr>
        </p:nvSpPr>
        <p:spPr/>
        <p:txBody>
          <a:bodyPr/>
          <a:lstStyle/>
          <a:p>
            <a:fld id="{F302176B-0E47-46AC-8F43-DAB4B8A37D06}" type="slidenum">
              <a:rPr lang="tr-TR" smtClean="0"/>
              <a:t>‹#›</a:t>
            </a:fld>
            <a:endParaRPr lang="tr-TR"/>
          </a:p>
        </p:txBody>
      </p:sp>
      <p:sp>
        <p:nvSpPr>
          <p:cNvPr id="24" name="Footer Placeholder 23"/>
          <p:cNvSpPr>
            <a:spLocks noGrp="1"/>
          </p:cNvSpPr>
          <p:nvPr>
            <p:ph type="ftr" sz="quarter" idx="12"/>
          </p:nvPr>
        </p:nvSpPr>
        <p:spPr/>
        <p:txBody>
          <a:bodyPr/>
          <a:lstStyle/>
          <a:p>
            <a:endParaRPr lang="tr-TR"/>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11.12.2013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11.12.2013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Date Placeholder 11"/>
          <p:cNvSpPr>
            <a:spLocks noGrp="1"/>
          </p:cNvSpPr>
          <p:nvPr>
            <p:ph type="dt" sz="half" idx="14"/>
          </p:nvPr>
        </p:nvSpPr>
        <p:spPr/>
        <p:txBody>
          <a:bodyPr/>
          <a:lstStyle/>
          <a:p>
            <a:fld id="{A23720DD-5B6D-40BF-8493-A6B52D484E6B}" type="datetimeFigureOut">
              <a:rPr lang="tr-TR" smtClean="0"/>
              <a:t>11.12.2013</a:t>
            </a:fld>
            <a:endParaRPr lang="tr-TR"/>
          </a:p>
        </p:txBody>
      </p:sp>
      <p:sp>
        <p:nvSpPr>
          <p:cNvPr id="19" name="Slide Number Placeholder 18"/>
          <p:cNvSpPr>
            <a:spLocks noGrp="1"/>
          </p:cNvSpPr>
          <p:nvPr>
            <p:ph type="sldNum" sz="quarter" idx="15"/>
          </p:nvPr>
        </p:nvSpPr>
        <p:spPr/>
        <p:txBody>
          <a:bodyPr/>
          <a:lstStyle/>
          <a:p>
            <a:fld id="{F302176B-0E47-46AC-8F43-DAB4B8A37D06}" type="slidenum">
              <a:rPr lang="tr-TR" smtClean="0"/>
              <a:t>‹#›</a:t>
            </a:fld>
            <a:endParaRPr lang="tr-TR"/>
          </a:p>
        </p:txBody>
      </p:sp>
      <p:sp>
        <p:nvSpPr>
          <p:cNvPr id="21" name="Footer Placeholder 20"/>
          <p:cNvSpPr>
            <a:spLocks noGrp="1"/>
          </p:cNvSpPr>
          <p:nvPr>
            <p:ph type="ftr" sz="quarter" idx="16"/>
          </p:nvPr>
        </p:nvSpPr>
        <p:spPr/>
        <p:txBody>
          <a:bodyPr/>
          <a:lstStyle/>
          <a:p>
            <a:endParaRPr lang="tr-TR"/>
          </a:p>
        </p:txBody>
      </p:sp>
      <p:sp>
        <p:nvSpPr>
          <p:cNvPr id="8" name="Title 7"/>
          <p:cNvSpPr>
            <a:spLocks noGrp="1"/>
          </p:cNvSpPr>
          <p:nvPr>
            <p:ph type="title"/>
          </p:nvPr>
        </p:nvSpPr>
        <p:spPr/>
        <p:txBody>
          <a:bodyPr/>
          <a:lstStyle/>
          <a:p>
            <a:r>
              <a:rPr lang="tr-TR" smtClean="0"/>
              <a:t>Asıl başlık stili için tıklatın</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16" name="Date Placeholder 15"/>
          <p:cNvSpPr>
            <a:spLocks noGrp="1"/>
          </p:cNvSpPr>
          <p:nvPr>
            <p:ph type="dt" sz="half" idx="10"/>
          </p:nvPr>
        </p:nvSpPr>
        <p:spPr/>
        <p:txBody>
          <a:bodyPr/>
          <a:lstStyle/>
          <a:p>
            <a:fld id="{A23720DD-5B6D-40BF-8493-A6B52D484E6B}" type="datetimeFigureOut">
              <a:rPr lang="tr-TR" smtClean="0"/>
              <a:t>11.12.2013</a:t>
            </a:fld>
            <a:endParaRPr lang="tr-TR"/>
          </a:p>
        </p:txBody>
      </p:sp>
      <p:sp>
        <p:nvSpPr>
          <p:cNvPr id="20" name="Slide Number Placeholder 19"/>
          <p:cNvSpPr>
            <a:spLocks noGrp="1"/>
          </p:cNvSpPr>
          <p:nvPr>
            <p:ph type="sldNum" sz="quarter" idx="11"/>
          </p:nvPr>
        </p:nvSpPr>
        <p:spPr/>
        <p:txBody>
          <a:bodyPr/>
          <a:lstStyle/>
          <a:p>
            <a:fld id="{F302176B-0E47-46AC-8F43-DAB4B8A37D06}" type="slidenum">
              <a:rPr lang="tr-TR" smtClean="0"/>
              <a:t>‹#›</a:t>
            </a:fld>
            <a:endParaRPr lang="tr-TR"/>
          </a:p>
        </p:txBody>
      </p:sp>
      <p:sp>
        <p:nvSpPr>
          <p:cNvPr id="21" name="Footer Placeholder 20"/>
          <p:cNvSpPr>
            <a:spLocks noGrp="1"/>
          </p:cNvSpPr>
          <p:nvPr>
            <p:ph type="ftr" sz="quarter" idx="12"/>
          </p:nvPr>
        </p:nvSpPr>
        <p:spPr/>
        <p:txBody>
          <a:bodyPr/>
          <a:lstStyle/>
          <a:p>
            <a:endParaRPr lang="tr-TR"/>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tr-TR" smtClean="0"/>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27" name="Title 26"/>
          <p:cNvSpPr>
            <a:spLocks noGrp="1"/>
          </p:cNvSpPr>
          <p:nvPr>
            <p:ph type="title"/>
          </p:nvPr>
        </p:nvSpPr>
        <p:spPr/>
        <p:txBody>
          <a:bodyPr/>
          <a:lstStyle/>
          <a:p>
            <a:r>
              <a:rPr lang="tr-TR" smtClean="0"/>
              <a:t>Asıl başlık stili için tıklatın</a:t>
            </a:r>
            <a:endParaRPr lang="en-US" dirty="0"/>
          </a:p>
        </p:txBody>
      </p:sp>
      <p:sp>
        <p:nvSpPr>
          <p:cNvPr id="20" name="Date Placeholder 19"/>
          <p:cNvSpPr>
            <a:spLocks noGrp="1"/>
          </p:cNvSpPr>
          <p:nvPr>
            <p:ph type="dt" sz="half" idx="15"/>
          </p:nvPr>
        </p:nvSpPr>
        <p:spPr/>
        <p:txBody>
          <a:bodyPr/>
          <a:lstStyle/>
          <a:p>
            <a:fld id="{A23720DD-5B6D-40BF-8493-A6B52D484E6B}" type="datetimeFigureOut">
              <a:rPr lang="tr-TR" smtClean="0"/>
              <a:t>11.12.2013</a:t>
            </a:fld>
            <a:endParaRPr lang="tr-TR"/>
          </a:p>
        </p:txBody>
      </p:sp>
      <p:sp>
        <p:nvSpPr>
          <p:cNvPr id="25" name="Slide Number Placeholder 24"/>
          <p:cNvSpPr>
            <a:spLocks noGrp="1"/>
          </p:cNvSpPr>
          <p:nvPr>
            <p:ph type="sldNum" sz="quarter" idx="16"/>
          </p:nvPr>
        </p:nvSpPr>
        <p:spPr/>
        <p:txBody>
          <a:bodyPr/>
          <a:lstStyle/>
          <a:p>
            <a:fld id="{F302176B-0E47-46AC-8F43-DAB4B8A37D06}" type="slidenum">
              <a:rPr lang="tr-TR" smtClean="0"/>
              <a:t>‹#›</a:t>
            </a:fld>
            <a:endParaRPr lang="tr-TR"/>
          </a:p>
        </p:txBody>
      </p:sp>
      <p:sp>
        <p:nvSpPr>
          <p:cNvPr id="26" name="Footer Placeholder 25"/>
          <p:cNvSpPr>
            <a:spLocks noGrp="1"/>
          </p:cNvSpPr>
          <p:nvPr>
            <p:ph type="ftr" sz="quarter" idx="17"/>
          </p:nvPr>
        </p:nvSpPr>
        <p:spPr/>
        <p:txBody>
          <a:bodyPr/>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30" name="Title 29"/>
          <p:cNvSpPr>
            <a:spLocks noGrp="1"/>
          </p:cNvSpPr>
          <p:nvPr>
            <p:ph type="title"/>
          </p:nvPr>
        </p:nvSpPr>
        <p:spPr/>
        <p:txBody>
          <a:bodyPr/>
          <a:lstStyle/>
          <a:p>
            <a:r>
              <a:rPr lang="tr-TR" smtClean="0"/>
              <a:t>Asıl başlık stili için tıklatın</a:t>
            </a:r>
            <a:endParaRPr lang="en-US"/>
          </a:p>
        </p:txBody>
      </p:sp>
      <p:sp>
        <p:nvSpPr>
          <p:cNvPr id="20" name="Date Placeholder 19"/>
          <p:cNvSpPr>
            <a:spLocks noGrp="1"/>
          </p:cNvSpPr>
          <p:nvPr>
            <p:ph type="dt" sz="half" idx="16"/>
          </p:nvPr>
        </p:nvSpPr>
        <p:spPr/>
        <p:txBody>
          <a:bodyPr/>
          <a:lstStyle/>
          <a:p>
            <a:fld id="{A23720DD-5B6D-40BF-8493-A6B52D484E6B}" type="datetimeFigureOut">
              <a:rPr lang="tr-TR" smtClean="0"/>
              <a:t>11.12.2013</a:t>
            </a:fld>
            <a:endParaRPr lang="tr-TR"/>
          </a:p>
        </p:txBody>
      </p:sp>
      <p:sp>
        <p:nvSpPr>
          <p:cNvPr id="24" name="Slide Number Placeholder 23"/>
          <p:cNvSpPr>
            <a:spLocks noGrp="1"/>
          </p:cNvSpPr>
          <p:nvPr>
            <p:ph type="sldNum" sz="quarter" idx="17"/>
          </p:nvPr>
        </p:nvSpPr>
        <p:spPr/>
        <p:txBody>
          <a:bodyPr/>
          <a:lstStyle/>
          <a:p>
            <a:fld id="{F302176B-0E47-46AC-8F43-DAB4B8A37D06}" type="slidenum">
              <a:rPr lang="tr-TR" smtClean="0"/>
              <a:t>‹#›</a:t>
            </a:fld>
            <a:endParaRPr lang="tr-TR"/>
          </a:p>
        </p:txBody>
      </p:sp>
      <p:sp>
        <p:nvSpPr>
          <p:cNvPr id="29" name="Footer Placeholder 28"/>
          <p:cNvSpPr>
            <a:spLocks noGrp="1"/>
          </p:cNvSpPr>
          <p:nvPr>
            <p:ph type="ftr" sz="quarter" idx="18"/>
          </p:nvPr>
        </p:nvSpPr>
        <p:spPr/>
        <p:txBody>
          <a:bodyPr/>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A23720DD-5B6D-40BF-8493-A6B52D484E6B}" type="datetimeFigureOut">
              <a:rPr lang="tr-TR" smtClean="0"/>
              <a:t>11.12.2013</a:t>
            </a:fld>
            <a:endParaRPr lang="tr-TR"/>
          </a:p>
        </p:txBody>
      </p:sp>
      <p:sp>
        <p:nvSpPr>
          <p:cNvPr id="14" name="Slide Number Placeholder 13"/>
          <p:cNvSpPr>
            <a:spLocks noGrp="1"/>
          </p:cNvSpPr>
          <p:nvPr>
            <p:ph type="sldNum" sz="quarter" idx="11"/>
          </p:nvPr>
        </p:nvSpPr>
        <p:spPr/>
        <p:txBody>
          <a:bodyPr/>
          <a:lstStyle/>
          <a:p>
            <a:fld id="{F302176B-0E47-46AC-8F43-DAB4B8A37D06}" type="slidenum">
              <a:rPr lang="tr-TR" smtClean="0"/>
              <a:t>‹#›</a:t>
            </a:fld>
            <a:endParaRPr lang="tr-TR"/>
          </a:p>
        </p:txBody>
      </p:sp>
      <p:sp>
        <p:nvSpPr>
          <p:cNvPr id="18" name="Footer Placeholder 17"/>
          <p:cNvSpPr>
            <a:spLocks noGrp="1"/>
          </p:cNvSpPr>
          <p:nvPr>
            <p:ph type="ftr" sz="quarter" idx="12"/>
          </p:nvPr>
        </p:nvSpPr>
        <p:spPr/>
        <p:txBody>
          <a:bodyPr/>
          <a:lstStyle/>
          <a:p>
            <a:endParaRPr lang="tr-TR"/>
          </a:p>
        </p:txBody>
      </p:sp>
      <p:sp>
        <p:nvSpPr>
          <p:cNvPr id="15" name="Title 14"/>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11.12.2013</a:t>
            </a:fld>
            <a:endParaRPr lang="tr-TR"/>
          </a:p>
        </p:txBody>
      </p:sp>
      <p:sp>
        <p:nvSpPr>
          <p:cNvPr id="12" name="Slide Number Placeholder 11"/>
          <p:cNvSpPr>
            <a:spLocks noGrp="1"/>
          </p:cNvSpPr>
          <p:nvPr>
            <p:ph type="sldNum" sz="quarter" idx="11"/>
          </p:nvPr>
        </p:nvSpPr>
        <p:spPr/>
        <p:txBody>
          <a:bodyPr/>
          <a:lstStyle/>
          <a:p>
            <a:fld id="{F302176B-0E47-46AC-8F43-DAB4B8A37D06}" type="slidenum">
              <a:rPr lang="tr-TR" smtClean="0"/>
              <a:t>‹#›</a:t>
            </a:fld>
            <a:endParaRPr lang="tr-TR"/>
          </a:p>
        </p:txBody>
      </p:sp>
      <p:sp>
        <p:nvSpPr>
          <p:cNvPr id="13" name="Footer Placeholder 12"/>
          <p:cNvSpPr>
            <a:spLocks noGrp="1"/>
          </p:cNvSpPr>
          <p:nvPr>
            <p:ph type="ftr" sz="quarter" idx="12"/>
          </p:nvPr>
        </p:nvSpPr>
        <p:spPr/>
        <p:txBody>
          <a:bodyPr/>
          <a:lstStyle/>
          <a:p>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tr-TR" smtClean="0"/>
              <a:t>Asıl başlık stili için tıklatın</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Date Placeholder 12"/>
          <p:cNvSpPr>
            <a:spLocks noGrp="1"/>
          </p:cNvSpPr>
          <p:nvPr>
            <p:ph type="dt" sz="half" idx="15"/>
          </p:nvPr>
        </p:nvSpPr>
        <p:spPr/>
        <p:txBody>
          <a:bodyPr/>
          <a:lstStyle/>
          <a:p>
            <a:fld id="{A23720DD-5B6D-40BF-8493-A6B52D484E6B}" type="datetimeFigureOut">
              <a:rPr lang="tr-TR" smtClean="0"/>
              <a:t>11.12.2013</a:t>
            </a:fld>
            <a:endParaRPr lang="tr-TR"/>
          </a:p>
        </p:txBody>
      </p:sp>
      <p:sp>
        <p:nvSpPr>
          <p:cNvPr id="18" name="Slide Number Placeholder 17"/>
          <p:cNvSpPr>
            <a:spLocks noGrp="1"/>
          </p:cNvSpPr>
          <p:nvPr>
            <p:ph type="sldNum" sz="quarter" idx="16"/>
          </p:nvPr>
        </p:nvSpPr>
        <p:spPr/>
        <p:txBody>
          <a:bodyPr/>
          <a:lstStyle/>
          <a:p>
            <a:fld id="{F302176B-0E47-46AC-8F43-DAB4B8A37D06}" type="slidenum">
              <a:rPr lang="tr-TR" smtClean="0"/>
              <a:t>‹#›</a:t>
            </a:fld>
            <a:endParaRPr lang="tr-TR"/>
          </a:p>
        </p:txBody>
      </p:sp>
      <p:sp>
        <p:nvSpPr>
          <p:cNvPr id="20" name="Footer Placeholder 19"/>
          <p:cNvSpPr>
            <a:spLocks noGrp="1"/>
          </p:cNvSpPr>
          <p:nvPr>
            <p:ph type="ftr" sz="quarter" idx="17"/>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tr-TR" smtClean="0"/>
              <a:t>Asıl metin stillerini düzenlemek için tıklatın</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13" name="Date Placeholder 12"/>
          <p:cNvSpPr>
            <a:spLocks noGrp="1"/>
          </p:cNvSpPr>
          <p:nvPr>
            <p:ph type="dt" sz="half" idx="14"/>
          </p:nvPr>
        </p:nvSpPr>
        <p:spPr/>
        <p:txBody>
          <a:bodyPr/>
          <a:lstStyle/>
          <a:p>
            <a:fld id="{A23720DD-5B6D-40BF-8493-A6B52D484E6B}" type="datetimeFigureOut">
              <a:rPr lang="tr-TR" smtClean="0"/>
              <a:t>11.12.2013</a:t>
            </a:fld>
            <a:endParaRPr lang="tr-TR"/>
          </a:p>
        </p:txBody>
      </p:sp>
      <p:sp>
        <p:nvSpPr>
          <p:cNvPr id="20" name="Slide Number Placeholder 19"/>
          <p:cNvSpPr>
            <a:spLocks noGrp="1"/>
          </p:cNvSpPr>
          <p:nvPr>
            <p:ph type="sldNum" sz="quarter" idx="15"/>
          </p:nvPr>
        </p:nvSpPr>
        <p:spPr/>
        <p:txBody>
          <a:bodyPr/>
          <a:lstStyle/>
          <a:p>
            <a:fld id="{F302176B-0E47-46AC-8F43-DAB4B8A37D06}" type="slidenum">
              <a:rPr lang="tr-TR" smtClean="0"/>
              <a:t>‹#›</a:t>
            </a:fld>
            <a:endParaRPr lang="tr-TR"/>
          </a:p>
        </p:txBody>
      </p:sp>
      <p:sp>
        <p:nvSpPr>
          <p:cNvPr id="21" name="Footer Placeholder 20"/>
          <p:cNvSpPr>
            <a:spLocks noGrp="1"/>
          </p:cNvSpPr>
          <p:nvPr>
            <p:ph type="ftr" sz="quarter" idx="16"/>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A23720DD-5B6D-40BF-8493-A6B52D484E6B}" type="datetimeFigureOut">
              <a:rPr lang="tr-TR" smtClean="0"/>
              <a:t>11.12.2013</a:t>
            </a:fld>
            <a:endParaRPr lang="tr-TR"/>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tr-TR"/>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F302176B-0E47-46AC-8F43-DAB4B8A37D06}"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195736" y="2564904"/>
            <a:ext cx="4608512" cy="76944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tr-TR" sz="4400" dirty="0" smtClean="0"/>
              <a:t> </a:t>
            </a:r>
            <a:r>
              <a:rPr lang="tr-TR" sz="4400" dirty="0" err="1" smtClean="0"/>
              <a:t>Literature</a:t>
            </a:r>
            <a:r>
              <a:rPr lang="tr-TR" sz="4400" dirty="0" smtClean="0"/>
              <a:t> </a:t>
            </a:r>
            <a:r>
              <a:rPr lang="tr-TR" sz="4400" dirty="0" err="1" smtClean="0"/>
              <a:t>Review</a:t>
            </a:r>
            <a:endParaRPr lang="tr-TR" sz="4400" dirty="0"/>
          </a:p>
        </p:txBody>
      </p:sp>
    </p:spTree>
    <p:extLst>
      <p:ext uri="{BB962C8B-B14F-4D97-AF65-F5344CB8AC3E}">
        <p14:creationId xmlns:p14="http://schemas.microsoft.com/office/powerpoint/2010/main" val="2942235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772249"/>
            <a:ext cx="7992888" cy="2800767"/>
          </a:xfrm>
          <a:prstGeom prst="rect">
            <a:avLst/>
          </a:prstGeom>
        </p:spPr>
        <p:txBody>
          <a:bodyPr wrap="square">
            <a:spAutoFit/>
          </a:bodyPr>
          <a:lstStyle/>
          <a:p>
            <a:r>
              <a:rPr lang="en-US" sz="3200" b="1" dirty="0">
                <a:solidFill>
                  <a:srgbClr val="FF0000"/>
                </a:solidFill>
              </a:rPr>
              <a:t>Consider whether your sources are </a:t>
            </a:r>
            <a:r>
              <a:rPr lang="en-US" sz="3200" b="1" dirty="0" smtClean="0">
                <a:solidFill>
                  <a:srgbClr val="FF0000"/>
                </a:solidFill>
              </a:rPr>
              <a:t>current</a:t>
            </a:r>
            <a:endParaRPr lang="tr-TR" sz="3200" b="1" dirty="0" smtClean="0">
              <a:solidFill>
                <a:srgbClr val="FF0000"/>
              </a:solidFill>
            </a:endParaRPr>
          </a:p>
          <a:p>
            <a:endParaRPr lang="tr-TR" sz="3200" dirty="0">
              <a:solidFill>
                <a:srgbClr val="FF0000"/>
              </a:solidFill>
            </a:endParaRPr>
          </a:p>
          <a:p>
            <a:pPr algn="just"/>
            <a:r>
              <a:rPr lang="en-US" sz="2800" dirty="0"/>
              <a:t>Some disciplines require that you use information that is as current as possible</a:t>
            </a:r>
            <a:r>
              <a:rPr lang="en-US" sz="2800" dirty="0" smtClean="0"/>
              <a:t>.</a:t>
            </a:r>
            <a:r>
              <a:rPr lang="tr-TR" sz="2800" dirty="0" smtClean="0"/>
              <a:t> </a:t>
            </a:r>
            <a:r>
              <a:rPr lang="tr-TR" sz="2800" dirty="0" err="1" smtClean="0">
                <a:solidFill>
                  <a:srgbClr val="FFFF00"/>
                </a:solidFill>
              </a:rPr>
              <a:t>For</a:t>
            </a:r>
            <a:r>
              <a:rPr lang="tr-TR" sz="2800" dirty="0" smtClean="0">
                <a:solidFill>
                  <a:srgbClr val="FFFF00"/>
                </a:solidFill>
              </a:rPr>
              <a:t> </a:t>
            </a:r>
            <a:r>
              <a:rPr lang="tr-TR" sz="2800" dirty="0" err="1" smtClean="0">
                <a:solidFill>
                  <a:srgbClr val="FFFF00"/>
                </a:solidFill>
              </a:rPr>
              <a:t>example</a:t>
            </a:r>
            <a:r>
              <a:rPr lang="tr-TR" sz="2800" dirty="0" smtClean="0">
                <a:solidFill>
                  <a:srgbClr val="FFFF00"/>
                </a:solidFill>
              </a:rPr>
              <a:t> in </a:t>
            </a:r>
            <a:r>
              <a:rPr lang="tr-TR" sz="2800" dirty="0" err="1" smtClean="0">
                <a:solidFill>
                  <a:srgbClr val="FFFF00"/>
                </a:solidFill>
              </a:rPr>
              <a:t>economical</a:t>
            </a:r>
            <a:r>
              <a:rPr lang="tr-TR" sz="2800" dirty="0" smtClean="0">
                <a:solidFill>
                  <a:srgbClr val="FFFF00"/>
                </a:solidFill>
              </a:rPr>
              <a:t> </a:t>
            </a:r>
            <a:r>
              <a:rPr lang="tr-TR" sz="2800" dirty="0" err="1" smtClean="0">
                <a:solidFill>
                  <a:srgbClr val="FFFF00"/>
                </a:solidFill>
              </a:rPr>
              <a:t>analysis</a:t>
            </a:r>
            <a:r>
              <a:rPr lang="tr-TR" sz="2800" dirty="0" smtClean="0">
                <a:solidFill>
                  <a:srgbClr val="FFFF00"/>
                </a:solidFill>
              </a:rPr>
              <a:t> data </a:t>
            </a:r>
            <a:r>
              <a:rPr lang="tr-TR" sz="2800" dirty="0" err="1" smtClean="0">
                <a:solidFill>
                  <a:srgbClr val="FFFF00"/>
                </a:solidFill>
              </a:rPr>
              <a:t>should</a:t>
            </a:r>
            <a:r>
              <a:rPr lang="tr-TR" sz="2800" dirty="0" smtClean="0">
                <a:solidFill>
                  <a:srgbClr val="FFFF00"/>
                </a:solidFill>
              </a:rPr>
              <a:t> be </a:t>
            </a:r>
            <a:r>
              <a:rPr lang="tr-TR" sz="2800" dirty="0" err="1" smtClean="0">
                <a:solidFill>
                  <a:srgbClr val="FFFF00"/>
                </a:solidFill>
              </a:rPr>
              <a:t>updated</a:t>
            </a:r>
            <a:r>
              <a:rPr lang="tr-TR" sz="2800" dirty="0" smtClean="0">
                <a:solidFill>
                  <a:srgbClr val="FFFF00"/>
                </a:solidFill>
              </a:rPr>
              <a:t> </a:t>
            </a:r>
            <a:r>
              <a:rPr lang="tr-TR" sz="2800" dirty="0" err="1" smtClean="0">
                <a:solidFill>
                  <a:srgbClr val="FFFF00"/>
                </a:solidFill>
              </a:rPr>
              <a:t>frequently</a:t>
            </a:r>
            <a:r>
              <a:rPr lang="tr-TR" sz="2800" dirty="0" smtClean="0">
                <a:solidFill>
                  <a:srgbClr val="FFFF00"/>
                </a:solidFill>
              </a:rPr>
              <a:t>.</a:t>
            </a:r>
            <a:endParaRPr lang="tr-TR" sz="2800" dirty="0">
              <a:solidFill>
                <a:srgbClr val="FFFF00"/>
              </a:solidFill>
            </a:endParaRPr>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16"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31640" y="2492896"/>
            <a:ext cx="6048672" cy="58477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tr-TR" sz="3200" b="1" cap="all" dirty="0">
                <a:solidFill>
                  <a:srgbClr val="0070C0"/>
                </a:solidFill>
              </a:rPr>
              <a:t>How </a:t>
            </a:r>
            <a:r>
              <a:rPr lang="tr-TR" sz="3200" b="1" cap="all" dirty="0" err="1">
                <a:solidFill>
                  <a:srgbClr val="0070C0"/>
                </a:solidFill>
              </a:rPr>
              <a:t>to</a:t>
            </a:r>
            <a:r>
              <a:rPr lang="tr-TR" sz="3200" b="1" cap="all" dirty="0">
                <a:solidFill>
                  <a:srgbClr val="0070C0"/>
                </a:solidFill>
              </a:rPr>
              <a:t> </a:t>
            </a:r>
            <a:r>
              <a:rPr lang="tr-TR" sz="3200" b="1" cap="all" dirty="0" err="1">
                <a:solidFill>
                  <a:srgbClr val="0070C0"/>
                </a:solidFill>
              </a:rPr>
              <a:t>write</a:t>
            </a:r>
            <a:r>
              <a:rPr lang="tr-TR" sz="3200" b="1" cap="all" dirty="0">
                <a:solidFill>
                  <a:srgbClr val="0070C0"/>
                </a:solidFill>
              </a:rPr>
              <a:t> a </a:t>
            </a:r>
            <a:r>
              <a:rPr lang="tr-TR" sz="3200" b="1" cap="all" dirty="0" err="1">
                <a:solidFill>
                  <a:srgbClr val="0070C0"/>
                </a:solidFill>
              </a:rPr>
              <a:t>literature</a:t>
            </a:r>
            <a:r>
              <a:rPr lang="tr-TR" sz="3200" b="1" cap="all" dirty="0">
                <a:solidFill>
                  <a:srgbClr val="0070C0"/>
                </a:solidFill>
              </a:rPr>
              <a:t> </a:t>
            </a:r>
            <a:r>
              <a:rPr lang="tr-TR" sz="3200" b="1" cap="all" dirty="0" err="1">
                <a:solidFill>
                  <a:srgbClr val="0070C0"/>
                </a:solidFill>
              </a:rPr>
              <a:t>review</a:t>
            </a:r>
            <a:endParaRPr lang="tr-TR" sz="3200" dirty="0">
              <a:solidFill>
                <a:srgbClr val="0070C0"/>
              </a:solidFill>
            </a:endParaRPr>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91207" y="44624"/>
            <a:ext cx="7992888"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tr-TR" sz="2400" b="1" dirty="0">
                <a:solidFill>
                  <a:srgbClr val="FF0000"/>
                </a:solidFill>
              </a:rPr>
              <a:t>1. </a:t>
            </a:r>
            <a:r>
              <a:rPr lang="tr-TR" sz="2400" b="1" dirty="0" err="1">
                <a:solidFill>
                  <a:srgbClr val="FF0000"/>
                </a:solidFill>
              </a:rPr>
              <a:t>Conduct</a:t>
            </a:r>
            <a:r>
              <a:rPr lang="tr-TR" sz="2400" b="1" dirty="0">
                <a:solidFill>
                  <a:srgbClr val="FF0000"/>
                </a:solidFill>
              </a:rPr>
              <a:t> </a:t>
            </a:r>
            <a:r>
              <a:rPr lang="tr-TR" sz="2400" b="1" dirty="0" err="1">
                <a:solidFill>
                  <a:srgbClr val="FF0000"/>
                </a:solidFill>
              </a:rPr>
              <a:t>the</a:t>
            </a:r>
            <a:r>
              <a:rPr lang="tr-TR" sz="2400" b="1" dirty="0">
                <a:solidFill>
                  <a:srgbClr val="FF0000"/>
                </a:solidFill>
              </a:rPr>
              <a:t> </a:t>
            </a:r>
            <a:r>
              <a:rPr lang="tr-TR" sz="2400" b="1" dirty="0" err="1">
                <a:solidFill>
                  <a:srgbClr val="FF0000"/>
                </a:solidFill>
              </a:rPr>
              <a:t>literature</a:t>
            </a:r>
            <a:r>
              <a:rPr lang="tr-TR" sz="2400" b="1" dirty="0">
                <a:solidFill>
                  <a:srgbClr val="FF0000"/>
                </a:solidFill>
              </a:rPr>
              <a:t> </a:t>
            </a:r>
            <a:r>
              <a:rPr lang="tr-TR" sz="2400" b="1" dirty="0" err="1">
                <a:solidFill>
                  <a:srgbClr val="FF0000"/>
                </a:solidFill>
              </a:rPr>
              <a:t>search</a:t>
            </a:r>
            <a:endParaRPr lang="tr-TR" sz="2400" dirty="0">
              <a:solidFill>
                <a:srgbClr val="FF0000"/>
              </a:solidFill>
            </a:endParaRPr>
          </a:p>
          <a:p>
            <a:r>
              <a:rPr lang="tr-TR" sz="2400" dirty="0" err="1"/>
              <a:t>Find</a:t>
            </a:r>
            <a:r>
              <a:rPr lang="tr-TR" sz="2400" dirty="0"/>
              <a:t> </a:t>
            </a:r>
            <a:r>
              <a:rPr lang="tr-TR" sz="2400" dirty="0" err="1"/>
              <a:t>out</a:t>
            </a:r>
            <a:r>
              <a:rPr lang="tr-TR" sz="2400" dirty="0"/>
              <a:t> </a:t>
            </a:r>
            <a:r>
              <a:rPr lang="tr-TR" sz="2400" dirty="0" err="1"/>
              <a:t>what</a:t>
            </a:r>
            <a:r>
              <a:rPr lang="tr-TR" sz="2400" dirty="0"/>
              <a:t> has </a:t>
            </a:r>
            <a:r>
              <a:rPr lang="tr-TR" sz="2400" dirty="0" err="1"/>
              <a:t>been</a:t>
            </a:r>
            <a:r>
              <a:rPr lang="tr-TR" sz="2400" dirty="0"/>
              <a:t> </a:t>
            </a:r>
            <a:r>
              <a:rPr lang="tr-TR" sz="2400" dirty="0" err="1"/>
              <a:t>written</a:t>
            </a:r>
            <a:r>
              <a:rPr lang="tr-TR" sz="2400" dirty="0"/>
              <a:t> on </a:t>
            </a:r>
            <a:r>
              <a:rPr lang="tr-TR" sz="2400" dirty="0" err="1"/>
              <a:t>your</a:t>
            </a:r>
            <a:r>
              <a:rPr lang="tr-TR" sz="2400" dirty="0"/>
              <a:t> </a:t>
            </a:r>
            <a:r>
              <a:rPr lang="tr-TR" sz="2400" dirty="0" err="1"/>
              <a:t>subject</a:t>
            </a:r>
            <a:r>
              <a:rPr lang="tr-TR" sz="2400" dirty="0"/>
              <a:t>. </a:t>
            </a:r>
            <a:r>
              <a:rPr lang="tr-TR" sz="2400" dirty="0" err="1"/>
              <a:t>Use</a:t>
            </a:r>
            <a:r>
              <a:rPr lang="tr-TR" sz="2400" dirty="0"/>
              <a:t> as </a:t>
            </a:r>
            <a:r>
              <a:rPr lang="tr-TR" sz="2400" dirty="0" err="1"/>
              <a:t>many</a:t>
            </a:r>
            <a:r>
              <a:rPr lang="tr-TR" sz="2400" dirty="0"/>
              <a:t> </a:t>
            </a:r>
            <a:r>
              <a:rPr lang="tr-TR" sz="2400" dirty="0" err="1"/>
              <a:t>bibliographical</a:t>
            </a:r>
            <a:r>
              <a:rPr lang="tr-TR" sz="2400" dirty="0"/>
              <a:t> </a:t>
            </a:r>
            <a:r>
              <a:rPr lang="tr-TR" sz="2400" dirty="0" err="1"/>
              <a:t>sources</a:t>
            </a:r>
            <a:r>
              <a:rPr lang="tr-TR" sz="2400" dirty="0"/>
              <a:t> as </a:t>
            </a:r>
            <a:r>
              <a:rPr lang="tr-TR" sz="2400" dirty="0" err="1"/>
              <a:t>you</a:t>
            </a:r>
            <a:r>
              <a:rPr lang="tr-TR" sz="2400" dirty="0"/>
              <a:t> can </a:t>
            </a:r>
            <a:r>
              <a:rPr lang="tr-TR" sz="2400" dirty="0" err="1"/>
              <a:t>to</a:t>
            </a:r>
            <a:r>
              <a:rPr lang="tr-TR" sz="2400" dirty="0"/>
              <a:t> </a:t>
            </a:r>
            <a:r>
              <a:rPr lang="tr-TR" sz="2400" dirty="0" err="1"/>
              <a:t>find</a:t>
            </a:r>
            <a:r>
              <a:rPr lang="tr-TR" sz="2400" dirty="0"/>
              <a:t> </a:t>
            </a:r>
            <a:r>
              <a:rPr lang="tr-TR" sz="2400" dirty="0" err="1"/>
              <a:t>relevant</a:t>
            </a:r>
            <a:r>
              <a:rPr lang="tr-TR" sz="2400" dirty="0"/>
              <a:t> </a:t>
            </a:r>
            <a:r>
              <a:rPr lang="tr-TR" sz="2400" dirty="0" err="1"/>
              <a:t>titles</a:t>
            </a:r>
            <a:r>
              <a:rPr lang="tr-TR" sz="2400" dirty="0"/>
              <a:t>. </a:t>
            </a:r>
          </a:p>
        </p:txBody>
      </p:sp>
      <p:sp>
        <p:nvSpPr>
          <p:cNvPr id="5" name="Dikdörtgen 4"/>
          <p:cNvSpPr/>
          <p:nvPr/>
        </p:nvSpPr>
        <p:spPr>
          <a:xfrm>
            <a:off x="491207" y="1283276"/>
            <a:ext cx="7992888"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tr-TR" sz="2400" b="1" dirty="0">
                <a:solidFill>
                  <a:srgbClr val="FF0000"/>
                </a:solidFill>
              </a:rPr>
              <a:t>2. </a:t>
            </a:r>
            <a:r>
              <a:rPr lang="tr-TR" sz="2400" b="1" dirty="0" err="1">
                <a:solidFill>
                  <a:srgbClr val="FF0000"/>
                </a:solidFill>
              </a:rPr>
              <a:t>Note</a:t>
            </a:r>
            <a:r>
              <a:rPr lang="tr-TR" sz="2400" b="1" dirty="0">
                <a:solidFill>
                  <a:srgbClr val="FF0000"/>
                </a:solidFill>
              </a:rPr>
              <a:t> </a:t>
            </a:r>
            <a:r>
              <a:rPr lang="tr-TR" sz="2400" b="1" dirty="0" err="1">
                <a:solidFill>
                  <a:srgbClr val="FF0000"/>
                </a:solidFill>
              </a:rPr>
              <a:t>the</a:t>
            </a:r>
            <a:r>
              <a:rPr lang="tr-TR" sz="2400" b="1" dirty="0">
                <a:solidFill>
                  <a:srgbClr val="FF0000"/>
                </a:solidFill>
              </a:rPr>
              <a:t> </a:t>
            </a:r>
            <a:r>
              <a:rPr lang="tr-TR" sz="2400" b="1" dirty="0" err="1">
                <a:solidFill>
                  <a:srgbClr val="FF0000"/>
                </a:solidFill>
              </a:rPr>
              <a:t>bibliographical</a:t>
            </a:r>
            <a:r>
              <a:rPr lang="tr-TR" sz="2400" b="1" dirty="0">
                <a:solidFill>
                  <a:srgbClr val="FF0000"/>
                </a:solidFill>
              </a:rPr>
              <a:t> </a:t>
            </a:r>
            <a:r>
              <a:rPr lang="tr-TR" sz="2400" b="1" dirty="0" err="1">
                <a:solidFill>
                  <a:srgbClr val="FF0000"/>
                </a:solidFill>
              </a:rPr>
              <a:t>details</a:t>
            </a:r>
            <a:endParaRPr lang="tr-TR" sz="2400" dirty="0">
              <a:solidFill>
                <a:srgbClr val="FF0000"/>
              </a:solidFill>
            </a:endParaRPr>
          </a:p>
          <a:p>
            <a:pPr algn="just"/>
            <a:r>
              <a:rPr lang="tr-TR" sz="2400" dirty="0"/>
              <a:t>Write </a:t>
            </a:r>
            <a:r>
              <a:rPr lang="tr-TR" sz="2400" dirty="0" err="1"/>
              <a:t>down</a:t>
            </a:r>
            <a:r>
              <a:rPr lang="tr-TR" sz="2400" dirty="0"/>
              <a:t> </a:t>
            </a:r>
            <a:r>
              <a:rPr lang="tr-TR" sz="2400" dirty="0" err="1"/>
              <a:t>the</a:t>
            </a:r>
            <a:r>
              <a:rPr lang="tr-TR" sz="2400" dirty="0"/>
              <a:t> </a:t>
            </a:r>
            <a:r>
              <a:rPr lang="tr-TR" sz="2400" dirty="0" err="1"/>
              <a:t>full</a:t>
            </a:r>
            <a:r>
              <a:rPr lang="tr-TR" sz="2400" dirty="0"/>
              <a:t> </a:t>
            </a:r>
            <a:r>
              <a:rPr lang="tr-TR" sz="2400" dirty="0" err="1"/>
              <a:t>bibliographical</a:t>
            </a:r>
            <a:r>
              <a:rPr lang="tr-TR" sz="2400" dirty="0"/>
              <a:t> </a:t>
            </a:r>
            <a:r>
              <a:rPr lang="tr-TR" sz="2400" dirty="0" err="1"/>
              <a:t>details</a:t>
            </a:r>
            <a:r>
              <a:rPr lang="tr-TR" sz="2400" dirty="0"/>
              <a:t> of </a:t>
            </a:r>
            <a:r>
              <a:rPr lang="tr-TR" sz="2400" dirty="0" err="1"/>
              <a:t>each</a:t>
            </a:r>
            <a:r>
              <a:rPr lang="tr-TR" sz="2400" dirty="0"/>
              <a:t> </a:t>
            </a:r>
            <a:r>
              <a:rPr lang="tr-TR" sz="2400" dirty="0" err="1"/>
              <a:t>book</a:t>
            </a:r>
            <a:r>
              <a:rPr lang="tr-TR" sz="2400" dirty="0"/>
              <a:t> </a:t>
            </a:r>
            <a:r>
              <a:rPr lang="tr-TR" sz="2400" dirty="0" err="1"/>
              <a:t>or</a:t>
            </a:r>
            <a:r>
              <a:rPr lang="tr-TR" sz="2400" dirty="0"/>
              <a:t> </a:t>
            </a:r>
            <a:r>
              <a:rPr lang="tr-TR" sz="2400" dirty="0" err="1"/>
              <a:t>article</a:t>
            </a:r>
            <a:r>
              <a:rPr lang="tr-TR" sz="2400" dirty="0"/>
              <a:t> as </a:t>
            </a:r>
            <a:r>
              <a:rPr lang="tr-TR" sz="2400" dirty="0" err="1"/>
              <a:t>soon</a:t>
            </a:r>
            <a:r>
              <a:rPr lang="tr-TR" sz="2400" dirty="0"/>
              <a:t> as </a:t>
            </a:r>
            <a:r>
              <a:rPr lang="tr-TR" sz="2400" dirty="0" err="1"/>
              <a:t>you</a:t>
            </a:r>
            <a:r>
              <a:rPr lang="tr-TR" sz="2400" dirty="0"/>
              <a:t> </a:t>
            </a:r>
            <a:r>
              <a:rPr lang="tr-TR" sz="2400" dirty="0" err="1"/>
              <a:t>find</a:t>
            </a:r>
            <a:r>
              <a:rPr lang="tr-TR" sz="2400" dirty="0"/>
              <a:t> a </a:t>
            </a:r>
            <a:r>
              <a:rPr lang="tr-TR" sz="2400" dirty="0" err="1"/>
              <a:t>reference</a:t>
            </a:r>
            <a:r>
              <a:rPr lang="tr-TR" sz="2400" dirty="0"/>
              <a:t> </a:t>
            </a:r>
            <a:r>
              <a:rPr lang="tr-TR" sz="2400" dirty="0" err="1"/>
              <a:t>to</a:t>
            </a:r>
            <a:r>
              <a:rPr lang="tr-TR" sz="2400" dirty="0"/>
              <a:t> it. </a:t>
            </a:r>
            <a:r>
              <a:rPr lang="tr-TR" sz="2400" dirty="0" err="1"/>
              <a:t>This</a:t>
            </a:r>
            <a:r>
              <a:rPr lang="tr-TR" sz="2400" dirty="0"/>
              <a:t> </a:t>
            </a:r>
            <a:r>
              <a:rPr lang="tr-TR" sz="2400" dirty="0" err="1"/>
              <a:t>will</a:t>
            </a:r>
            <a:r>
              <a:rPr lang="tr-TR" sz="2400" dirty="0"/>
              <a:t> </a:t>
            </a:r>
            <a:r>
              <a:rPr lang="tr-TR" sz="2400" dirty="0" err="1"/>
              <a:t>save</a:t>
            </a:r>
            <a:r>
              <a:rPr lang="tr-TR" sz="2400" dirty="0"/>
              <a:t> </a:t>
            </a:r>
            <a:r>
              <a:rPr lang="tr-TR" sz="2400" dirty="0" err="1"/>
              <a:t>you</a:t>
            </a:r>
            <a:r>
              <a:rPr lang="tr-TR" sz="2400" dirty="0"/>
              <a:t> an </a:t>
            </a:r>
            <a:r>
              <a:rPr lang="tr-TR" sz="2400" dirty="0" err="1"/>
              <a:t>enormous</a:t>
            </a:r>
            <a:r>
              <a:rPr lang="tr-TR" sz="2400" dirty="0"/>
              <a:t> </a:t>
            </a:r>
            <a:r>
              <a:rPr lang="tr-TR" sz="2400" dirty="0" err="1"/>
              <a:t>amount</a:t>
            </a:r>
            <a:r>
              <a:rPr lang="tr-TR" sz="2400" dirty="0"/>
              <a:t> of time </a:t>
            </a:r>
            <a:r>
              <a:rPr lang="tr-TR" sz="2400" dirty="0" err="1"/>
              <a:t>later</a:t>
            </a:r>
            <a:r>
              <a:rPr lang="tr-TR" sz="2400" dirty="0"/>
              <a:t> on.</a:t>
            </a:r>
          </a:p>
        </p:txBody>
      </p:sp>
      <p:sp>
        <p:nvSpPr>
          <p:cNvPr id="6" name="Dikdörtgen 5"/>
          <p:cNvSpPr/>
          <p:nvPr/>
        </p:nvSpPr>
        <p:spPr>
          <a:xfrm>
            <a:off x="465342" y="2876743"/>
            <a:ext cx="7992887"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tr-TR" sz="2400" b="1" dirty="0">
                <a:solidFill>
                  <a:srgbClr val="FF0000"/>
                </a:solidFill>
              </a:rPr>
              <a:t>3. </a:t>
            </a:r>
            <a:r>
              <a:rPr lang="tr-TR" sz="2400" b="1" dirty="0" err="1">
                <a:solidFill>
                  <a:srgbClr val="FF0000"/>
                </a:solidFill>
              </a:rPr>
              <a:t>Find</a:t>
            </a:r>
            <a:r>
              <a:rPr lang="tr-TR" sz="2400" b="1" dirty="0">
                <a:solidFill>
                  <a:srgbClr val="FF0000"/>
                </a:solidFill>
              </a:rPr>
              <a:t> </a:t>
            </a:r>
            <a:r>
              <a:rPr lang="tr-TR" sz="2400" b="1" dirty="0" err="1">
                <a:solidFill>
                  <a:srgbClr val="FF0000"/>
                </a:solidFill>
              </a:rPr>
              <a:t>the</a:t>
            </a:r>
            <a:r>
              <a:rPr lang="tr-TR" sz="2400" b="1" dirty="0">
                <a:solidFill>
                  <a:srgbClr val="FF0000"/>
                </a:solidFill>
              </a:rPr>
              <a:t> </a:t>
            </a:r>
            <a:r>
              <a:rPr lang="tr-TR" sz="2400" b="1" dirty="0" err="1">
                <a:solidFill>
                  <a:srgbClr val="FF0000"/>
                </a:solidFill>
              </a:rPr>
              <a:t>literature</a:t>
            </a:r>
            <a:endParaRPr lang="tr-TR" sz="2400" dirty="0">
              <a:solidFill>
                <a:srgbClr val="FF0000"/>
              </a:solidFill>
            </a:endParaRPr>
          </a:p>
          <a:p>
            <a:r>
              <a:rPr lang="tr-TR" sz="2400" dirty="0" err="1"/>
              <a:t>Once</a:t>
            </a:r>
            <a:r>
              <a:rPr lang="tr-TR" sz="2400" dirty="0"/>
              <a:t> </a:t>
            </a:r>
            <a:r>
              <a:rPr lang="tr-TR" sz="2400" dirty="0" err="1"/>
              <a:t>you</a:t>
            </a:r>
            <a:r>
              <a:rPr lang="tr-TR" sz="2400" dirty="0"/>
              <a:t> </a:t>
            </a:r>
            <a:r>
              <a:rPr lang="tr-TR" sz="2400" dirty="0" err="1"/>
              <a:t>have</a:t>
            </a:r>
            <a:r>
              <a:rPr lang="tr-TR" sz="2400" dirty="0"/>
              <a:t> </a:t>
            </a:r>
            <a:r>
              <a:rPr lang="tr-TR" sz="2400" dirty="0" err="1"/>
              <a:t>what</a:t>
            </a:r>
            <a:r>
              <a:rPr lang="tr-TR" sz="2400" dirty="0"/>
              <a:t> </a:t>
            </a:r>
            <a:r>
              <a:rPr lang="tr-TR" sz="2400" dirty="0" err="1"/>
              <a:t>looks</a:t>
            </a:r>
            <a:r>
              <a:rPr lang="tr-TR" sz="2400" dirty="0"/>
              <a:t> </a:t>
            </a:r>
            <a:r>
              <a:rPr lang="tr-TR" sz="2400" dirty="0" err="1"/>
              <a:t>like</a:t>
            </a:r>
            <a:r>
              <a:rPr lang="tr-TR" sz="2400" dirty="0"/>
              <a:t> a </a:t>
            </a:r>
            <a:r>
              <a:rPr lang="tr-TR" sz="2400" dirty="0" err="1"/>
              <a:t>list</a:t>
            </a:r>
            <a:r>
              <a:rPr lang="tr-TR" sz="2400" dirty="0"/>
              <a:t> of </a:t>
            </a:r>
            <a:r>
              <a:rPr lang="tr-TR" sz="2400" dirty="0" err="1"/>
              <a:t>relevant</a:t>
            </a:r>
            <a:r>
              <a:rPr lang="tr-TR" sz="2400" dirty="0"/>
              <a:t> </a:t>
            </a:r>
            <a:r>
              <a:rPr lang="tr-TR" sz="2400" dirty="0" err="1"/>
              <a:t>texts</a:t>
            </a:r>
            <a:r>
              <a:rPr lang="tr-TR" sz="2400" dirty="0"/>
              <a:t>, </a:t>
            </a:r>
            <a:r>
              <a:rPr lang="tr-TR" sz="2400" dirty="0" err="1"/>
              <a:t>you</a:t>
            </a:r>
            <a:r>
              <a:rPr lang="tr-TR" sz="2400" dirty="0"/>
              <a:t> </a:t>
            </a:r>
            <a:r>
              <a:rPr lang="tr-TR" sz="2400" dirty="0" err="1"/>
              <a:t>have</a:t>
            </a:r>
            <a:r>
              <a:rPr lang="tr-TR" sz="2400" dirty="0"/>
              <a:t> </a:t>
            </a:r>
            <a:r>
              <a:rPr lang="tr-TR" sz="2400" dirty="0" err="1"/>
              <a:t>to</a:t>
            </a:r>
            <a:r>
              <a:rPr lang="tr-TR" sz="2400" dirty="0"/>
              <a:t> </a:t>
            </a:r>
            <a:r>
              <a:rPr lang="tr-TR" sz="2400" dirty="0" err="1"/>
              <a:t>find</a:t>
            </a:r>
            <a:r>
              <a:rPr lang="tr-TR" sz="2400" dirty="0"/>
              <a:t> </a:t>
            </a:r>
            <a:r>
              <a:rPr lang="tr-TR" sz="2400" dirty="0" err="1"/>
              <a:t>them</a:t>
            </a:r>
            <a:r>
              <a:rPr lang="tr-TR" sz="2400" dirty="0"/>
              <a:t>.</a:t>
            </a:r>
          </a:p>
        </p:txBody>
      </p:sp>
      <p:sp>
        <p:nvSpPr>
          <p:cNvPr id="7" name="Dikdörtgen 6"/>
          <p:cNvSpPr/>
          <p:nvPr/>
        </p:nvSpPr>
        <p:spPr>
          <a:xfrm>
            <a:off x="467544" y="4100879"/>
            <a:ext cx="7967023"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tr-TR" sz="2400" b="1" dirty="0">
                <a:solidFill>
                  <a:srgbClr val="FF0000"/>
                </a:solidFill>
              </a:rPr>
              <a:t>4. Read </a:t>
            </a:r>
            <a:r>
              <a:rPr lang="tr-TR" sz="2400" b="1" dirty="0" err="1">
                <a:solidFill>
                  <a:srgbClr val="FF0000"/>
                </a:solidFill>
              </a:rPr>
              <a:t>the</a:t>
            </a:r>
            <a:r>
              <a:rPr lang="tr-TR" sz="2400" b="1" dirty="0">
                <a:solidFill>
                  <a:srgbClr val="FF0000"/>
                </a:solidFill>
              </a:rPr>
              <a:t> </a:t>
            </a:r>
            <a:r>
              <a:rPr lang="tr-TR" sz="2400" b="1" dirty="0" err="1">
                <a:solidFill>
                  <a:srgbClr val="FF0000"/>
                </a:solidFill>
              </a:rPr>
              <a:t>literature</a:t>
            </a:r>
            <a:endParaRPr lang="tr-TR" sz="2400" dirty="0">
              <a:solidFill>
                <a:srgbClr val="FF0000"/>
              </a:solidFill>
            </a:endParaRPr>
          </a:p>
          <a:p>
            <a:r>
              <a:rPr lang="tr-TR" sz="2400" dirty="0" err="1"/>
              <a:t>Before</a:t>
            </a:r>
            <a:r>
              <a:rPr lang="tr-TR" sz="2400" dirty="0"/>
              <a:t> </a:t>
            </a:r>
            <a:r>
              <a:rPr lang="tr-TR" sz="2400" dirty="0" err="1"/>
              <a:t>you</a:t>
            </a:r>
            <a:r>
              <a:rPr lang="tr-TR" sz="2400" dirty="0"/>
              <a:t> </a:t>
            </a:r>
            <a:r>
              <a:rPr lang="tr-TR" sz="2400" dirty="0" err="1"/>
              <a:t>begin</a:t>
            </a:r>
            <a:r>
              <a:rPr lang="tr-TR" sz="2400" dirty="0"/>
              <a:t> </a:t>
            </a:r>
            <a:r>
              <a:rPr lang="tr-TR" sz="2400" dirty="0" err="1"/>
              <a:t>to</a:t>
            </a:r>
            <a:r>
              <a:rPr lang="tr-TR" sz="2400" dirty="0"/>
              <a:t> </a:t>
            </a:r>
            <a:r>
              <a:rPr lang="tr-TR" sz="2400" dirty="0" err="1"/>
              <a:t>read</a:t>
            </a:r>
            <a:r>
              <a:rPr lang="tr-TR" sz="2400" dirty="0"/>
              <a:t> a </a:t>
            </a:r>
            <a:r>
              <a:rPr lang="tr-TR" sz="2400" dirty="0" err="1"/>
              <a:t>book</a:t>
            </a:r>
            <a:r>
              <a:rPr lang="tr-TR" sz="2400" dirty="0"/>
              <a:t> </a:t>
            </a:r>
            <a:r>
              <a:rPr lang="tr-TR" sz="2400" dirty="0" err="1"/>
              <a:t>or</a:t>
            </a:r>
            <a:r>
              <a:rPr lang="tr-TR" sz="2400" dirty="0"/>
              <a:t> </a:t>
            </a:r>
            <a:r>
              <a:rPr lang="tr-TR" sz="2400" dirty="0" err="1"/>
              <a:t>article</a:t>
            </a:r>
            <a:r>
              <a:rPr lang="tr-TR" sz="2400" dirty="0"/>
              <a:t>, </a:t>
            </a:r>
            <a:r>
              <a:rPr lang="tr-TR" sz="2400" dirty="0" err="1"/>
              <a:t>make</a:t>
            </a:r>
            <a:r>
              <a:rPr lang="tr-TR" sz="2400" dirty="0"/>
              <a:t> sure </a:t>
            </a:r>
            <a:r>
              <a:rPr lang="tr-TR" sz="2400" dirty="0" err="1"/>
              <a:t>you</a:t>
            </a:r>
            <a:r>
              <a:rPr lang="tr-TR" sz="2400" dirty="0"/>
              <a:t> </a:t>
            </a:r>
            <a:r>
              <a:rPr lang="tr-TR" sz="2400" dirty="0" err="1"/>
              <a:t>written</a:t>
            </a:r>
            <a:r>
              <a:rPr lang="tr-TR" sz="2400" dirty="0"/>
              <a:t> </a:t>
            </a:r>
            <a:r>
              <a:rPr lang="tr-TR" sz="2400" dirty="0" err="1"/>
              <a:t>down</a:t>
            </a:r>
            <a:r>
              <a:rPr lang="tr-TR" sz="2400" dirty="0"/>
              <a:t> </a:t>
            </a:r>
            <a:r>
              <a:rPr lang="tr-TR" sz="2400" dirty="0" err="1"/>
              <a:t>the</a:t>
            </a:r>
            <a:r>
              <a:rPr lang="tr-TR" sz="2400" dirty="0"/>
              <a:t> </a:t>
            </a:r>
            <a:r>
              <a:rPr lang="tr-TR" sz="2400" dirty="0" err="1"/>
              <a:t>full</a:t>
            </a:r>
            <a:r>
              <a:rPr lang="tr-TR" sz="2400" dirty="0"/>
              <a:t> </a:t>
            </a:r>
            <a:r>
              <a:rPr lang="tr-TR" sz="2400" dirty="0" err="1" smtClean="0"/>
              <a:t>details</a:t>
            </a:r>
            <a:r>
              <a:rPr lang="tr-TR" sz="2400" dirty="0" smtClean="0"/>
              <a:t>.</a:t>
            </a:r>
            <a:endParaRPr lang="tr-TR" sz="2400" dirty="0"/>
          </a:p>
        </p:txBody>
      </p:sp>
      <p:sp>
        <p:nvSpPr>
          <p:cNvPr id="8" name="Dikdörtgen 7"/>
          <p:cNvSpPr/>
          <p:nvPr/>
        </p:nvSpPr>
        <p:spPr>
          <a:xfrm>
            <a:off x="464744" y="5397023"/>
            <a:ext cx="7967023"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tr-TR" sz="2400" b="1" dirty="0">
                <a:solidFill>
                  <a:srgbClr val="FF0000"/>
                </a:solidFill>
              </a:rPr>
              <a:t>5</a:t>
            </a:r>
            <a:r>
              <a:rPr lang="tr-TR" sz="2400" b="1" dirty="0" smtClean="0">
                <a:solidFill>
                  <a:srgbClr val="FF0000"/>
                </a:solidFill>
              </a:rPr>
              <a:t>. Write </a:t>
            </a:r>
            <a:r>
              <a:rPr lang="tr-TR" sz="2400" b="1" dirty="0" err="1" smtClean="0">
                <a:solidFill>
                  <a:srgbClr val="FF0000"/>
                </a:solidFill>
              </a:rPr>
              <a:t>the</a:t>
            </a:r>
            <a:r>
              <a:rPr lang="tr-TR" sz="2400" b="1" dirty="0" smtClean="0">
                <a:solidFill>
                  <a:srgbClr val="FF0000"/>
                </a:solidFill>
              </a:rPr>
              <a:t> </a:t>
            </a:r>
            <a:r>
              <a:rPr lang="tr-TR" sz="2400" b="1" dirty="0" err="1" smtClean="0">
                <a:solidFill>
                  <a:srgbClr val="FF0000"/>
                </a:solidFill>
              </a:rPr>
              <a:t>text</a:t>
            </a:r>
            <a:endParaRPr lang="tr-TR" sz="2400" dirty="0">
              <a:solidFill>
                <a:srgbClr val="FF0000"/>
              </a:solidFill>
            </a:endParaRPr>
          </a:p>
          <a:p>
            <a:r>
              <a:rPr lang="tr-TR" sz="2400" dirty="0" err="1" smtClean="0"/>
              <a:t>Mention</a:t>
            </a:r>
            <a:r>
              <a:rPr lang="tr-TR" sz="2400" dirty="0" smtClean="0"/>
              <a:t> </a:t>
            </a:r>
            <a:r>
              <a:rPr lang="tr-TR" sz="2400" dirty="0" err="1" smtClean="0"/>
              <a:t>to</a:t>
            </a:r>
            <a:r>
              <a:rPr lang="tr-TR" sz="2400" dirty="0" smtClean="0"/>
              <a:t> </a:t>
            </a:r>
            <a:r>
              <a:rPr lang="tr-TR" sz="2400" dirty="0" err="1" smtClean="0"/>
              <a:t>each</a:t>
            </a:r>
            <a:r>
              <a:rPr lang="tr-TR" sz="2400" dirty="0" smtClean="0"/>
              <a:t> </a:t>
            </a:r>
            <a:r>
              <a:rPr lang="tr-TR" sz="2400" dirty="0" err="1" smtClean="0"/>
              <a:t>reference</a:t>
            </a:r>
            <a:r>
              <a:rPr lang="tr-TR" sz="2400" dirty="0" smtClean="0"/>
              <a:t> </a:t>
            </a:r>
            <a:r>
              <a:rPr lang="tr-TR" sz="2400" dirty="0" err="1" smtClean="0"/>
              <a:t>briefly</a:t>
            </a:r>
            <a:r>
              <a:rPr lang="tr-TR" sz="2400" dirty="0"/>
              <a:t>,</a:t>
            </a:r>
            <a:r>
              <a:rPr lang="tr-TR" sz="2400" dirty="0" smtClean="0"/>
              <a:t> </a:t>
            </a:r>
            <a:r>
              <a:rPr lang="tr-TR" sz="2400" dirty="0" err="1" smtClean="0"/>
              <a:t>the</a:t>
            </a:r>
            <a:r>
              <a:rPr lang="tr-TR" sz="2400" dirty="0" smtClean="0"/>
              <a:t> </a:t>
            </a:r>
            <a:r>
              <a:rPr lang="tr-TR" sz="2400" dirty="0" err="1" smtClean="0"/>
              <a:t>purpose</a:t>
            </a:r>
            <a:r>
              <a:rPr lang="tr-TR" sz="2400" dirty="0" smtClean="0"/>
              <a:t> of </a:t>
            </a:r>
            <a:r>
              <a:rPr lang="tr-TR" sz="2400" dirty="0" err="1" smtClean="0"/>
              <a:t>each</a:t>
            </a:r>
            <a:r>
              <a:rPr lang="tr-TR" sz="2400" dirty="0" smtClean="0"/>
              <a:t> </a:t>
            </a:r>
            <a:r>
              <a:rPr lang="tr-TR" sz="2400" dirty="0" err="1" smtClean="0"/>
              <a:t>one</a:t>
            </a:r>
            <a:r>
              <a:rPr lang="tr-TR" sz="2400" dirty="0" smtClean="0"/>
              <a:t>, </a:t>
            </a:r>
            <a:r>
              <a:rPr lang="tr-TR" sz="2400" dirty="0" err="1" smtClean="0"/>
              <a:t>the</a:t>
            </a:r>
            <a:r>
              <a:rPr lang="tr-TR" sz="2400" dirty="0" smtClean="0"/>
              <a:t> </a:t>
            </a:r>
            <a:r>
              <a:rPr lang="tr-TR" sz="2400" dirty="0" err="1" smtClean="0"/>
              <a:t>method</a:t>
            </a:r>
            <a:r>
              <a:rPr lang="tr-TR" sz="2400" dirty="0" smtClean="0"/>
              <a:t> </a:t>
            </a:r>
            <a:r>
              <a:rPr lang="tr-TR" sz="2400" dirty="0" err="1" smtClean="0"/>
              <a:t>which</a:t>
            </a:r>
            <a:r>
              <a:rPr lang="tr-TR" sz="2400" dirty="0" smtClean="0"/>
              <a:t> </a:t>
            </a:r>
            <a:r>
              <a:rPr lang="tr-TR" sz="2400" dirty="0" err="1" smtClean="0"/>
              <a:t>used</a:t>
            </a:r>
            <a:r>
              <a:rPr lang="tr-TR" sz="2400" dirty="0" smtClean="0"/>
              <a:t>, </a:t>
            </a:r>
            <a:r>
              <a:rPr lang="tr-TR" sz="2400" dirty="0" err="1" smtClean="0"/>
              <a:t>the</a:t>
            </a:r>
            <a:r>
              <a:rPr lang="tr-TR" sz="2400" dirty="0" smtClean="0"/>
              <a:t> main </a:t>
            </a:r>
            <a:r>
              <a:rPr lang="tr-TR" sz="2400" dirty="0" err="1" smtClean="0"/>
              <a:t>findings</a:t>
            </a:r>
            <a:r>
              <a:rPr lang="tr-TR" sz="2400" dirty="0" smtClean="0"/>
              <a:t> </a:t>
            </a:r>
            <a:r>
              <a:rPr lang="tr-TR" sz="2400" dirty="0" err="1" smtClean="0"/>
              <a:t>and</a:t>
            </a:r>
            <a:r>
              <a:rPr lang="tr-TR" sz="2400" dirty="0" smtClean="0"/>
              <a:t> </a:t>
            </a:r>
            <a:r>
              <a:rPr lang="tr-TR" sz="2400" dirty="0" err="1" smtClean="0"/>
              <a:t>the</a:t>
            </a:r>
            <a:r>
              <a:rPr lang="tr-TR" sz="2400" dirty="0" smtClean="0"/>
              <a:t> </a:t>
            </a:r>
            <a:r>
              <a:rPr lang="tr-TR" sz="2400" dirty="0" err="1" smtClean="0"/>
              <a:t>conclusion</a:t>
            </a:r>
            <a:r>
              <a:rPr lang="tr-TR" sz="2400" dirty="0" smtClean="0"/>
              <a:t>.</a:t>
            </a:r>
            <a:endParaRPr lang="tr-TR" sz="2400" dirty="0"/>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1988840"/>
            <a:ext cx="7056784" cy="193899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4000" dirty="0" smtClean="0"/>
              <a:t>The abstract of each article is most important part to get the main idea of each article.</a:t>
            </a:r>
            <a:endParaRPr lang="en-US" sz="4000" dirty="0"/>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7664" y="2708920"/>
            <a:ext cx="5589928" cy="646331"/>
          </a:xfrm>
          <a:prstGeom prst="rect">
            <a:avLst/>
          </a:prstGeom>
        </p:spPr>
        <p:txBody>
          <a:bodyPr wrap="none">
            <a:spAutoFit/>
          </a:bodyPr>
          <a:lstStyle/>
          <a:p>
            <a:r>
              <a:rPr lang="en-US" sz="3600" b="1" dirty="0">
                <a:solidFill>
                  <a:srgbClr val="FF0000"/>
                </a:solidFill>
              </a:rPr>
              <a:t>What is a literature </a:t>
            </a:r>
            <a:r>
              <a:rPr lang="en-US" sz="3600" b="1" dirty="0" smtClean="0">
                <a:solidFill>
                  <a:srgbClr val="FF0000"/>
                </a:solidFill>
              </a:rPr>
              <a:t>review</a:t>
            </a:r>
            <a:r>
              <a:rPr lang="tr-TR" sz="3600" b="1" dirty="0" smtClean="0">
                <a:solidFill>
                  <a:srgbClr val="FF0000"/>
                </a:solidFill>
              </a:rPr>
              <a:t>?</a:t>
            </a:r>
            <a:endParaRPr lang="tr-TR" sz="3600" dirty="0">
              <a:solidFill>
                <a:srgbClr val="FF0000"/>
              </a:solidFill>
            </a:endParaRPr>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27384"/>
            <a:ext cx="8424936" cy="6986528"/>
          </a:xfrm>
          <a:prstGeom prst="rect">
            <a:avLst/>
          </a:prstGeom>
        </p:spPr>
        <p:txBody>
          <a:bodyPr wrap="square">
            <a:spAutoFit/>
          </a:bodyPr>
          <a:lstStyle/>
          <a:p>
            <a:pPr algn="just"/>
            <a:r>
              <a:rPr lang="en-US" sz="2800" dirty="0"/>
              <a:t>A literature review discusses published information in a particular subject area, and sometimes information in a particular subject area within a certain time period.</a:t>
            </a:r>
            <a:endParaRPr lang="tr-TR" sz="2800" dirty="0"/>
          </a:p>
          <a:p>
            <a:pPr algn="just"/>
            <a:endParaRPr lang="tr-TR" sz="2800" dirty="0" smtClean="0"/>
          </a:p>
          <a:p>
            <a:pPr algn="just"/>
            <a:r>
              <a:rPr lang="en-US" sz="2800" dirty="0" smtClean="0"/>
              <a:t>A </a:t>
            </a:r>
            <a:r>
              <a:rPr lang="en-US" sz="2800" dirty="0"/>
              <a:t>literature review can be just a simple summary of the sources, but it usually has an organizational pattern and combines both </a:t>
            </a:r>
            <a:r>
              <a:rPr lang="en-US" sz="2800" dirty="0">
                <a:solidFill>
                  <a:srgbClr val="FF0000"/>
                </a:solidFill>
              </a:rPr>
              <a:t>summary</a:t>
            </a:r>
            <a:r>
              <a:rPr lang="en-US" sz="2800" dirty="0"/>
              <a:t> and </a:t>
            </a:r>
            <a:r>
              <a:rPr lang="en-US" sz="2800" dirty="0" smtClean="0">
                <a:solidFill>
                  <a:srgbClr val="FFFF00"/>
                </a:solidFill>
              </a:rPr>
              <a:t>synthesis</a:t>
            </a:r>
            <a:r>
              <a:rPr lang="tr-TR" sz="1000" dirty="0" smtClean="0">
                <a:solidFill>
                  <a:srgbClr val="FFFF00"/>
                </a:solidFill>
              </a:rPr>
              <a:t>(sentez)</a:t>
            </a:r>
            <a:r>
              <a:rPr lang="en-US" sz="2800" dirty="0" smtClean="0"/>
              <a:t>. </a:t>
            </a:r>
            <a:r>
              <a:rPr lang="en-US" sz="2800" dirty="0"/>
              <a:t>A summary is a </a:t>
            </a:r>
            <a:r>
              <a:rPr lang="en-US" sz="2800" dirty="0" smtClean="0"/>
              <a:t>recap</a:t>
            </a:r>
            <a:r>
              <a:rPr lang="tr-TR" sz="1000" dirty="0" smtClean="0"/>
              <a:t>(tekrarlama)</a:t>
            </a:r>
            <a:r>
              <a:rPr lang="en-US" sz="2800" dirty="0" smtClean="0"/>
              <a:t>of </a:t>
            </a:r>
            <a:r>
              <a:rPr lang="en-US" sz="2800" dirty="0"/>
              <a:t>the important information of the source, but a synthesis is a re-organization, or a </a:t>
            </a:r>
            <a:r>
              <a:rPr lang="en-US" sz="2800" dirty="0" smtClean="0"/>
              <a:t>reshuffling</a:t>
            </a:r>
            <a:r>
              <a:rPr lang="tr-TR" sz="1000" dirty="0" smtClean="0"/>
              <a:t>(yeniden düzenlemek)</a:t>
            </a:r>
            <a:r>
              <a:rPr lang="en-US" sz="2800" dirty="0" smtClean="0"/>
              <a:t>, </a:t>
            </a:r>
            <a:r>
              <a:rPr lang="en-US" sz="2800" dirty="0"/>
              <a:t>of that information. </a:t>
            </a:r>
            <a:endParaRPr lang="tr-TR" sz="2800" dirty="0" smtClean="0"/>
          </a:p>
          <a:p>
            <a:pPr algn="just"/>
            <a:endParaRPr lang="tr-TR" sz="2800" dirty="0"/>
          </a:p>
          <a:p>
            <a:pPr algn="just"/>
            <a:r>
              <a:rPr lang="en-US" sz="2800" dirty="0" smtClean="0"/>
              <a:t>It </a:t>
            </a:r>
            <a:r>
              <a:rPr lang="en-US" sz="2800" dirty="0"/>
              <a:t>might give a new interpretation of old material or combine new with old interpretations. Or it might trace the intellectual progression of the field, including major </a:t>
            </a:r>
            <a:r>
              <a:rPr lang="en-US" sz="2800" dirty="0" smtClean="0"/>
              <a:t>debates. </a:t>
            </a:r>
            <a:r>
              <a:rPr lang="tr-TR" sz="2800" dirty="0"/>
              <a:t>T</a:t>
            </a:r>
            <a:r>
              <a:rPr lang="en-US" sz="2800" dirty="0" smtClean="0"/>
              <a:t>he </a:t>
            </a:r>
            <a:r>
              <a:rPr lang="en-US" sz="2800" dirty="0"/>
              <a:t>literature review may evaluate the sources and advise the reader on the </a:t>
            </a:r>
            <a:r>
              <a:rPr lang="en-US" sz="2800" dirty="0" smtClean="0"/>
              <a:t>most </a:t>
            </a:r>
            <a:r>
              <a:rPr lang="en-US" sz="2800" dirty="0"/>
              <a:t>relevant.</a:t>
            </a:r>
            <a:endParaRPr lang="tr-TR" sz="2800" dirty="0"/>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heel(1)">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1052736"/>
            <a:ext cx="8568952" cy="5447645"/>
          </a:xfrm>
          <a:prstGeom prst="rect">
            <a:avLst/>
          </a:prstGeom>
        </p:spPr>
        <p:txBody>
          <a:bodyPr wrap="square">
            <a:spAutoFit/>
          </a:bodyPr>
          <a:lstStyle/>
          <a:p>
            <a:pPr algn="ctr"/>
            <a:r>
              <a:rPr lang="tr-TR" sz="3200" b="1" dirty="0">
                <a:solidFill>
                  <a:srgbClr val="FFFF00"/>
                </a:solidFill>
              </a:rPr>
              <a:t>H</a:t>
            </a:r>
            <a:r>
              <a:rPr lang="en-US" sz="3200" b="1" dirty="0" err="1" smtClean="0">
                <a:solidFill>
                  <a:srgbClr val="FFFF00"/>
                </a:solidFill>
              </a:rPr>
              <a:t>ow</a:t>
            </a:r>
            <a:r>
              <a:rPr lang="en-US" sz="3200" b="1" dirty="0" smtClean="0">
                <a:solidFill>
                  <a:srgbClr val="FFFF00"/>
                </a:solidFill>
              </a:rPr>
              <a:t> </a:t>
            </a:r>
            <a:r>
              <a:rPr lang="en-US" sz="3200" b="1" dirty="0">
                <a:solidFill>
                  <a:srgbClr val="FFFF00"/>
                </a:solidFill>
              </a:rPr>
              <a:t>is a literature review different from an academic research paper</a:t>
            </a:r>
            <a:r>
              <a:rPr lang="en-US" sz="3200" b="1" dirty="0" smtClean="0">
                <a:solidFill>
                  <a:srgbClr val="FFFF00"/>
                </a:solidFill>
              </a:rPr>
              <a:t>?</a:t>
            </a:r>
            <a:endParaRPr lang="tr-TR" sz="3200" b="1" dirty="0" smtClean="0">
              <a:solidFill>
                <a:srgbClr val="FFFF00"/>
              </a:solidFill>
            </a:endParaRPr>
          </a:p>
          <a:p>
            <a:pPr algn="ctr"/>
            <a:endParaRPr lang="tr-TR" sz="3200" dirty="0">
              <a:solidFill>
                <a:srgbClr val="FFFF00"/>
              </a:solidFill>
            </a:endParaRPr>
          </a:p>
          <a:p>
            <a:pPr algn="just"/>
            <a:r>
              <a:rPr lang="en-US" sz="2800" dirty="0"/>
              <a:t>The main focus of an academic research paper is to develop a new argument, and a research paper will contain a literature review as one of its parts. </a:t>
            </a:r>
            <a:endParaRPr lang="tr-TR" sz="2800" dirty="0" smtClean="0"/>
          </a:p>
          <a:p>
            <a:pPr algn="just"/>
            <a:endParaRPr lang="tr-TR" sz="2800" dirty="0"/>
          </a:p>
          <a:p>
            <a:pPr algn="just"/>
            <a:r>
              <a:rPr lang="en-US" sz="2800" dirty="0" smtClean="0"/>
              <a:t>In </a:t>
            </a:r>
            <a:r>
              <a:rPr lang="en-US" sz="2800" dirty="0"/>
              <a:t>a research paper, you use the literature as a foundation and as support for a new insight that you contribute. The focus of a literature </a:t>
            </a:r>
            <a:r>
              <a:rPr lang="en-US" sz="2800" dirty="0" smtClean="0"/>
              <a:t>review </a:t>
            </a:r>
            <a:r>
              <a:rPr lang="en-US" sz="2800" dirty="0"/>
              <a:t>is to summarize and synthesize the arguments and ideas of others without adding new contributions.</a:t>
            </a:r>
            <a:endParaRPr lang="tr-TR" sz="2800" dirty="0"/>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heel(1)">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p:cTn id="17"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18"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19"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7332" y="908720"/>
            <a:ext cx="7920880" cy="4985980"/>
          </a:xfrm>
          <a:prstGeom prst="rect">
            <a:avLst/>
          </a:prstGeom>
        </p:spPr>
        <p:txBody>
          <a:bodyPr wrap="square">
            <a:spAutoFit/>
          </a:bodyPr>
          <a:lstStyle/>
          <a:p>
            <a:pPr algn="ctr"/>
            <a:r>
              <a:rPr lang="en-US" sz="3600" b="1" dirty="0">
                <a:solidFill>
                  <a:srgbClr val="92D050"/>
                </a:solidFill>
              </a:rPr>
              <a:t>Why do we write literature reviews</a:t>
            </a:r>
            <a:r>
              <a:rPr lang="en-US" sz="3600" b="1" dirty="0" smtClean="0">
                <a:solidFill>
                  <a:srgbClr val="92D050"/>
                </a:solidFill>
              </a:rPr>
              <a:t>?</a:t>
            </a:r>
            <a:endParaRPr lang="tr-TR" sz="3600" b="1" dirty="0" smtClean="0">
              <a:solidFill>
                <a:srgbClr val="92D050"/>
              </a:solidFill>
            </a:endParaRPr>
          </a:p>
          <a:p>
            <a:pPr algn="just"/>
            <a:endParaRPr lang="tr-TR" dirty="0"/>
          </a:p>
          <a:p>
            <a:pPr algn="just"/>
            <a:r>
              <a:rPr lang="en-US" sz="2400" dirty="0"/>
              <a:t>Literature reviews provide you with a handy guide to a particular topic. If you have limited time to conduct research, </a:t>
            </a:r>
            <a:r>
              <a:rPr lang="en-US" sz="2400" dirty="0">
                <a:solidFill>
                  <a:srgbClr val="FFFF00"/>
                </a:solidFill>
              </a:rPr>
              <a:t>literature reviews can give you an overview or act as a stepping stone</a:t>
            </a:r>
            <a:r>
              <a:rPr lang="en-US" sz="2400" dirty="0"/>
              <a:t>. For professionals, they are useful reports that keep them up to date with what is current in the field. </a:t>
            </a:r>
            <a:endParaRPr lang="tr-TR" sz="2400" dirty="0" smtClean="0"/>
          </a:p>
          <a:p>
            <a:pPr algn="just"/>
            <a:endParaRPr lang="tr-TR" sz="2400" dirty="0"/>
          </a:p>
          <a:p>
            <a:pPr algn="just"/>
            <a:r>
              <a:rPr lang="en-US" sz="2400" dirty="0" smtClean="0"/>
              <a:t>For </a:t>
            </a:r>
            <a:r>
              <a:rPr lang="en-US" sz="2400" dirty="0"/>
              <a:t>scholars, the depth and breadth of the literature review emphasizes the credibility of the writer in his or her field. Literature reviews also provide a solid background for a research paper’s investigation. Comprehensive knowledge of the literature of the field is essential to most research papers.</a:t>
            </a:r>
            <a:endParaRPr lang="tr-TR" sz="2400" dirty="0"/>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wheel(1)">
                                      <p:cBhvr>
                                        <p:cTn id="14" dur="2000"/>
                                        <p:tgtEl>
                                          <p:spTgt spid="2">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heel(1)">
                                      <p:cBhvr>
                                        <p:cTn id="19"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95736" y="2492896"/>
            <a:ext cx="4572000" cy="1569660"/>
          </a:xfrm>
          <a:prstGeom prst="rect">
            <a:avLst/>
          </a:prstGeom>
        </p:spPr>
        <p:txBody>
          <a:bodyPr>
            <a:spAutoFit/>
          </a:bodyPr>
          <a:lstStyle/>
          <a:p>
            <a:pPr algn="ctr"/>
            <a:r>
              <a:rPr lang="en-US" sz="3200" b="1" dirty="0">
                <a:solidFill>
                  <a:srgbClr val="FFC000"/>
                </a:solidFill>
              </a:rPr>
              <a:t>What should </a:t>
            </a:r>
            <a:r>
              <a:rPr lang="tr-TR" sz="3200" b="1" dirty="0" smtClean="0">
                <a:solidFill>
                  <a:srgbClr val="FFC000"/>
                </a:solidFill>
              </a:rPr>
              <a:t>be done</a:t>
            </a:r>
            <a:r>
              <a:rPr lang="en-US" sz="3200" b="1" dirty="0" smtClean="0">
                <a:solidFill>
                  <a:srgbClr val="FFC000"/>
                </a:solidFill>
              </a:rPr>
              <a:t> </a:t>
            </a:r>
            <a:r>
              <a:rPr lang="en-US" sz="3200" b="1" dirty="0">
                <a:solidFill>
                  <a:srgbClr val="FFC000"/>
                </a:solidFill>
              </a:rPr>
              <a:t>before writing the literature review?</a:t>
            </a:r>
            <a:endParaRPr lang="tr-TR" sz="3200" dirty="0">
              <a:solidFill>
                <a:srgbClr val="FFC000"/>
              </a:solidFill>
            </a:endParaRPr>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nodeType="clickEffect">
                                  <p:stCondLst>
                                    <p:cond delay="0"/>
                                  </p:stCondLst>
                                  <p:childTnLst>
                                    <p:animEffect transition="out" filter="checkerboard(across)">
                                      <p:cBhvr>
                                        <p:cTn id="6" dur="500"/>
                                        <p:tgtEl>
                                          <p:spTgt spid="2">
                                            <p:txEl>
                                              <p:pRg st="0" end="0"/>
                                            </p:txEl>
                                          </p:spTgt>
                                        </p:tgtEl>
                                      </p:cBhvr>
                                    </p:animEffect>
                                    <p:set>
                                      <p:cBhvr>
                                        <p:cTn id="7"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349488"/>
            <a:ext cx="8136904" cy="6247864"/>
          </a:xfrm>
          <a:prstGeom prst="rect">
            <a:avLst/>
          </a:prstGeom>
        </p:spPr>
        <p:txBody>
          <a:bodyPr wrap="square">
            <a:spAutoFit/>
          </a:bodyPr>
          <a:lstStyle/>
          <a:p>
            <a:pPr algn="just"/>
            <a:r>
              <a:rPr lang="en-US" sz="4000" b="1" dirty="0">
                <a:solidFill>
                  <a:srgbClr val="FFC000"/>
                </a:solidFill>
              </a:rPr>
              <a:t>Clarify</a:t>
            </a:r>
            <a:endParaRPr lang="tr-TR" sz="4000" dirty="0">
              <a:solidFill>
                <a:srgbClr val="FFC000"/>
              </a:solidFill>
            </a:endParaRPr>
          </a:p>
          <a:p>
            <a:pPr algn="just"/>
            <a:r>
              <a:rPr lang="en-US" sz="3000" dirty="0"/>
              <a:t>If your assignment is not very specific, seek clarification from your </a:t>
            </a:r>
            <a:r>
              <a:rPr lang="en-US" sz="3000" dirty="0" smtClean="0"/>
              <a:t>instructor:</a:t>
            </a:r>
            <a:r>
              <a:rPr lang="tr-TR" sz="3000" dirty="0"/>
              <a:t> </a:t>
            </a:r>
            <a:endParaRPr lang="tr-TR" sz="3000" dirty="0" smtClean="0"/>
          </a:p>
          <a:p>
            <a:pPr marL="457200" indent="-457200" algn="just">
              <a:buFont typeface="Arial" charset="0"/>
              <a:buChar char="•"/>
            </a:pPr>
            <a:r>
              <a:rPr lang="en-US" sz="3000" dirty="0" smtClean="0"/>
              <a:t>Roughly </a:t>
            </a:r>
            <a:r>
              <a:rPr lang="en-US" sz="3000" dirty="0"/>
              <a:t>how many sources should you </a:t>
            </a:r>
            <a:r>
              <a:rPr lang="en-US" sz="3000" dirty="0" smtClean="0"/>
              <a:t>include?</a:t>
            </a:r>
            <a:r>
              <a:rPr lang="tr-TR" sz="3000" dirty="0"/>
              <a:t> </a:t>
            </a:r>
            <a:endParaRPr lang="tr-TR" sz="3000" dirty="0" smtClean="0"/>
          </a:p>
          <a:p>
            <a:pPr marL="457200" indent="-457200" algn="just">
              <a:buFont typeface="Arial" charset="0"/>
              <a:buChar char="•"/>
            </a:pPr>
            <a:r>
              <a:rPr lang="en-US" sz="3000" dirty="0" smtClean="0"/>
              <a:t>What </a:t>
            </a:r>
            <a:r>
              <a:rPr lang="en-US" sz="3000" dirty="0"/>
              <a:t>types of sources (books, journal articles, websites</a:t>
            </a:r>
            <a:r>
              <a:rPr lang="en-US" sz="3000" dirty="0" smtClean="0"/>
              <a:t>)?</a:t>
            </a:r>
            <a:endParaRPr lang="tr-TR" sz="3000" dirty="0"/>
          </a:p>
          <a:p>
            <a:pPr marL="457200" indent="-457200" algn="just">
              <a:buFont typeface="Arial" charset="0"/>
              <a:buChar char="•"/>
            </a:pPr>
            <a:r>
              <a:rPr lang="en-US" sz="3000" dirty="0" smtClean="0"/>
              <a:t>Should </a:t>
            </a:r>
            <a:r>
              <a:rPr lang="en-US" sz="3000" dirty="0"/>
              <a:t>you summarize, synthesize, or critique your sources by discussing a common theme or </a:t>
            </a:r>
            <a:r>
              <a:rPr lang="en-US" sz="3000" dirty="0" smtClean="0"/>
              <a:t>issue?</a:t>
            </a:r>
            <a:r>
              <a:rPr lang="tr-TR" sz="3000" dirty="0"/>
              <a:t> </a:t>
            </a:r>
            <a:endParaRPr lang="tr-TR" sz="3000" dirty="0" smtClean="0"/>
          </a:p>
          <a:p>
            <a:pPr marL="457200" indent="-457200" algn="just">
              <a:buFont typeface="Arial" charset="0"/>
              <a:buChar char="•"/>
            </a:pPr>
            <a:r>
              <a:rPr lang="en-US" sz="3000" dirty="0" smtClean="0"/>
              <a:t>Should </a:t>
            </a:r>
            <a:r>
              <a:rPr lang="en-US" sz="3000" dirty="0"/>
              <a:t>you evaluate your </a:t>
            </a:r>
            <a:r>
              <a:rPr lang="en-US" sz="3000" dirty="0" smtClean="0"/>
              <a:t>sources?</a:t>
            </a:r>
            <a:r>
              <a:rPr lang="tr-TR" sz="3000" dirty="0"/>
              <a:t> </a:t>
            </a:r>
            <a:endParaRPr lang="tr-TR" sz="3000" dirty="0" smtClean="0"/>
          </a:p>
          <a:p>
            <a:pPr marL="457200" indent="-457200" algn="just">
              <a:buFont typeface="Arial" charset="0"/>
              <a:buChar char="•"/>
            </a:pPr>
            <a:r>
              <a:rPr lang="en-US" sz="3000" dirty="0" smtClean="0"/>
              <a:t>Should </a:t>
            </a:r>
            <a:r>
              <a:rPr lang="en-US" sz="3000" dirty="0"/>
              <a:t>you provide subheadings and other background information, such as definitions and/or a history?</a:t>
            </a:r>
            <a:endParaRPr lang="tr-TR" sz="3000" dirty="0"/>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
                                        <p:tgtEl>
                                          <p:spTgt spid="2">
                                            <p:txEl>
                                              <p:pRg st="0" end="0"/>
                                            </p:txEl>
                                          </p:spTgt>
                                        </p:tgtEl>
                                      </p:cBhvr>
                                    </p:animEffect>
                                    <p:anim calcmode="lin" valueType="num">
                                      <p:cBhvr>
                                        <p:cTn id="8" dur="4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2">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p:cTn id="16"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7"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8"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9" dur="1000"/>
                                        <p:tgtEl>
                                          <p:spTgt spid="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3"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
                                        <p:tgtEl>
                                          <p:spTgt spid="2">
                                            <p:txEl>
                                              <p:pRg st="2" end="2"/>
                                            </p:txEl>
                                          </p:spTgt>
                                        </p:tgtEl>
                                      </p:cBhvr>
                                    </p:animEffect>
                                    <p:anim calcmode="lin" valueType="num">
                                      <p:cBhvr>
                                        <p:cTn id="25" dur="4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400" fill="hold"/>
                                        <p:tgtEl>
                                          <p:spTgt spid="2">
                                            <p:txEl>
                                              <p:pRg st="2" end="2"/>
                                            </p:txEl>
                                          </p:spTgt>
                                        </p:tgtEl>
                                        <p:attrNameLst>
                                          <p:attrName>ppt_y</p:attrName>
                                        </p:attrNameLst>
                                      </p:cBhvr>
                                      <p:tavLst>
                                        <p:tav tm="0">
                                          <p:val>
                                            <p:strVal val="#ppt_y+0.31"/>
                                          </p:val>
                                        </p:tav>
                                        <p:tav tm="100000">
                                          <p:val>
                                            <p:strVal val="#ppt_y+0.31"/>
                                          </p:val>
                                        </p:tav>
                                      </p:tavLst>
                                    </p:anim>
                                    <p:anim calcmode="lin" valueType="num">
                                      <p:cBhvr>
                                        <p:cTn id="27" dur="600" decel="50000" fill="hold">
                                          <p:stCondLst>
                                            <p:cond delay="400"/>
                                          </p:stCondLst>
                                        </p:cTn>
                                        <p:tgtEl>
                                          <p:spTgt spid="2">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8" dur="600" decel="50000" fill="hold">
                                          <p:stCondLst>
                                            <p:cond delay="400"/>
                                          </p:stCondLst>
                                        </p:cTn>
                                        <p:tgtEl>
                                          <p:spTgt spid="2">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 calcmode="lin" valueType="num">
                                      <p:cBhvr>
                                        <p:cTn id="3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2">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3" presetClass="entr" presetSubtype="0" fill="hold"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fade">
                                      <p:cBhvr>
                                        <p:cTn id="40" dur="100"/>
                                        <p:tgtEl>
                                          <p:spTgt spid="2">
                                            <p:txEl>
                                              <p:pRg st="4" end="4"/>
                                            </p:txEl>
                                          </p:spTgt>
                                        </p:tgtEl>
                                      </p:cBhvr>
                                    </p:animEffect>
                                    <p:anim calcmode="lin" valueType="num">
                                      <p:cBhvr>
                                        <p:cTn id="41" dur="4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2" dur="400" fill="hold"/>
                                        <p:tgtEl>
                                          <p:spTgt spid="2">
                                            <p:txEl>
                                              <p:pRg st="4" end="4"/>
                                            </p:txEl>
                                          </p:spTgt>
                                        </p:tgtEl>
                                        <p:attrNameLst>
                                          <p:attrName>ppt_y</p:attrName>
                                        </p:attrNameLst>
                                      </p:cBhvr>
                                      <p:tavLst>
                                        <p:tav tm="0">
                                          <p:val>
                                            <p:strVal val="#ppt_y+0.31"/>
                                          </p:val>
                                        </p:tav>
                                        <p:tav tm="100000">
                                          <p:val>
                                            <p:strVal val="#ppt_y+0.31"/>
                                          </p:val>
                                        </p:tav>
                                      </p:tavLst>
                                    </p:anim>
                                    <p:anim calcmode="lin" valueType="num">
                                      <p:cBhvr>
                                        <p:cTn id="43" dur="600" decel="50000" fill="hold">
                                          <p:stCondLst>
                                            <p:cond delay="400"/>
                                          </p:stCondLst>
                                        </p:cTn>
                                        <p:tgtEl>
                                          <p:spTgt spid="2">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4" dur="600" decel="50000" fill="hold">
                                          <p:stCondLst>
                                            <p:cond delay="400"/>
                                          </p:stCondLst>
                                        </p:cTn>
                                        <p:tgtEl>
                                          <p:spTgt spid="2">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nodeType="clickEffect">
                                  <p:stCondLst>
                                    <p:cond delay="0"/>
                                  </p:stCondLst>
                                  <p:childTnLst>
                                    <p:set>
                                      <p:cBhvr>
                                        <p:cTn id="48" dur="1" fill="hold">
                                          <p:stCondLst>
                                            <p:cond delay="0"/>
                                          </p:stCondLst>
                                        </p:cTn>
                                        <p:tgtEl>
                                          <p:spTgt spid="2">
                                            <p:txEl>
                                              <p:pRg st="5" end="5"/>
                                            </p:txEl>
                                          </p:spTgt>
                                        </p:tgtEl>
                                        <p:attrNameLst>
                                          <p:attrName>style.visibility</p:attrName>
                                        </p:attrNameLst>
                                      </p:cBhvr>
                                      <p:to>
                                        <p:strVal val="visible"/>
                                      </p:to>
                                    </p:set>
                                    <p:anim calcmode="lin" valueType="num">
                                      <p:cBhvr>
                                        <p:cTn id="4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nodeType="clickEffect">
                                  <p:stCondLst>
                                    <p:cond delay="0"/>
                                  </p:stCondLst>
                                  <p:childTnLst>
                                    <p:set>
                                      <p:cBhvr>
                                        <p:cTn id="54" dur="1" fill="hold">
                                          <p:stCondLst>
                                            <p:cond delay="0"/>
                                          </p:stCondLst>
                                        </p:cTn>
                                        <p:tgtEl>
                                          <p:spTgt spid="2">
                                            <p:txEl>
                                              <p:pRg st="4" end="4"/>
                                            </p:txEl>
                                          </p:spTgt>
                                        </p:tgtEl>
                                        <p:attrNameLst>
                                          <p:attrName>style.visibility</p:attrName>
                                        </p:attrNameLst>
                                      </p:cBhvr>
                                      <p:to>
                                        <p:strVal val="visible"/>
                                      </p:to>
                                    </p:set>
                                    <p:anim calcmode="lin" valueType="num">
                                      <p:cBhvr>
                                        <p:cTn id="5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56" dur="500" fill="hold"/>
                                        <p:tgtEl>
                                          <p:spTgt spid="2">
                                            <p:txEl>
                                              <p:pRg st="4" end="4"/>
                                            </p:txEl>
                                          </p:spTgt>
                                        </p:tgtEl>
                                        <p:attrNameLst>
                                          <p:attrName>ppt_h</p:attrName>
                                        </p:attrNameLst>
                                      </p:cBhvr>
                                      <p:tavLst>
                                        <p:tav tm="0">
                                          <p:val>
                                            <p:fltVal val="0"/>
                                          </p:val>
                                        </p:tav>
                                        <p:tav tm="100000">
                                          <p:val>
                                            <p:strVal val="#ppt_h"/>
                                          </p:val>
                                        </p:tav>
                                      </p:tavLst>
                                    </p:anim>
                                  </p:childTnLst>
                                </p:cTn>
                              </p:par>
                              <p:par>
                                <p:cTn id="57" presetID="23" presetClass="entr" presetSubtype="16" fill="hold" nodeType="withEffect">
                                  <p:stCondLst>
                                    <p:cond delay="0"/>
                                  </p:stCondLst>
                                  <p:childTnLst>
                                    <p:set>
                                      <p:cBhvr>
                                        <p:cTn id="58" dur="1" fill="hold">
                                          <p:stCondLst>
                                            <p:cond delay="0"/>
                                          </p:stCondLst>
                                        </p:cTn>
                                        <p:tgtEl>
                                          <p:spTgt spid="2">
                                            <p:txEl>
                                              <p:pRg st="5" end="5"/>
                                            </p:txEl>
                                          </p:spTgt>
                                        </p:tgtEl>
                                        <p:attrNameLst>
                                          <p:attrName>style.visibility</p:attrName>
                                        </p:attrNameLst>
                                      </p:cBhvr>
                                      <p:to>
                                        <p:strVal val="visible"/>
                                      </p:to>
                                    </p:set>
                                    <p:anim calcmode="lin" valueType="num">
                                      <p:cBhvr>
                                        <p:cTn id="5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60" dur="500" fill="hold"/>
                                        <p:tgtEl>
                                          <p:spTgt spid="2">
                                            <p:txEl>
                                              <p:pRg st="5" end="5"/>
                                            </p:txEl>
                                          </p:spTgt>
                                        </p:tgtEl>
                                        <p:attrNameLst>
                                          <p:attrName>ppt_h</p:attrName>
                                        </p:attrNameLst>
                                      </p:cBhvr>
                                      <p:tavLst>
                                        <p:tav tm="0">
                                          <p:val>
                                            <p:fltVal val="0"/>
                                          </p:val>
                                        </p:tav>
                                        <p:tav tm="100000">
                                          <p:val>
                                            <p:strVal val="#ppt_h"/>
                                          </p:val>
                                        </p:tav>
                                      </p:tavLst>
                                    </p:anim>
                                  </p:childTnLst>
                                </p:cTn>
                              </p:par>
                              <p:par>
                                <p:cTn id="61" presetID="23" presetClass="entr" presetSubtype="16" fill="hold" nodeType="withEffect">
                                  <p:stCondLst>
                                    <p:cond delay="0"/>
                                  </p:stCondLst>
                                  <p:childTnLst>
                                    <p:set>
                                      <p:cBhvr>
                                        <p:cTn id="62" dur="1" fill="hold">
                                          <p:stCondLst>
                                            <p:cond delay="0"/>
                                          </p:stCondLst>
                                        </p:cTn>
                                        <p:tgtEl>
                                          <p:spTgt spid="2">
                                            <p:txEl>
                                              <p:pRg st="6" end="6"/>
                                            </p:txEl>
                                          </p:spTgt>
                                        </p:tgtEl>
                                        <p:attrNameLst>
                                          <p:attrName>style.visibility</p:attrName>
                                        </p:attrNameLst>
                                      </p:cBhvr>
                                      <p:to>
                                        <p:strVal val="visible"/>
                                      </p:to>
                                    </p:set>
                                    <p:anim calcmode="lin" valueType="num">
                                      <p:cBhvr>
                                        <p:cTn id="63"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64" dur="500" fill="hold"/>
                                        <p:tgtEl>
                                          <p:spTgt spid="2">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692696"/>
            <a:ext cx="8280920" cy="5386090"/>
          </a:xfrm>
          <a:prstGeom prst="rect">
            <a:avLst/>
          </a:prstGeom>
        </p:spPr>
        <p:txBody>
          <a:bodyPr wrap="square">
            <a:spAutoFit/>
          </a:bodyPr>
          <a:lstStyle/>
          <a:p>
            <a:pPr algn="just"/>
            <a:r>
              <a:rPr lang="en-US" sz="3600" b="1" dirty="0">
                <a:solidFill>
                  <a:srgbClr val="FFC000"/>
                </a:solidFill>
              </a:rPr>
              <a:t>Find models</a:t>
            </a:r>
            <a:endParaRPr lang="tr-TR" sz="3600" dirty="0">
              <a:solidFill>
                <a:srgbClr val="FFC000"/>
              </a:solidFill>
            </a:endParaRPr>
          </a:p>
          <a:p>
            <a:pPr algn="just"/>
            <a:r>
              <a:rPr lang="en-US" sz="2800" dirty="0"/>
              <a:t>Look for other literature reviews in your area of interest or in the discipline and read them to get a sense of the types of themes you might want to look for in your own </a:t>
            </a:r>
            <a:r>
              <a:rPr lang="en-US" sz="2800" dirty="0" smtClean="0"/>
              <a:t>research. </a:t>
            </a:r>
            <a:endParaRPr lang="tr-TR" sz="2800" dirty="0" smtClean="0"/>
          </a:p>
          <a:p>
            <a:pPr algn="just"/>
            <a:endParaRPr lang="tr-TR" sz="2800" dirty="0"/>
          </a:p>
          <a:p>
            <a:pPr algn="just"/>
            <a:r>
              <a:rPr lang="en-US" sz="2800" dirty="0" smtClean="0"/>
              <a:t>You </a:t>
            </a:r>
            <a:r>
              <a:rPr lang="en-US" sz="2800" dirty="0"/>
              <a:t>can simply put the word “review” in your search engine along with your other topic terms to find articles of this type on the Internet or in an electronic database. The bibliography or reference section of sources you’ve already read are also excellent entry points into your own research.</a:t>
            </a:r>
            <a:endParaRPr lang="tr-TR" sz="2800" dirty="0"/>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1342504"/>
            <a:ext cx="8280920" cy="4462760"/>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just"/>
            <a:r>
              <a:rPr lang="en-US" sz="3200" b="1" dirty="0">
                <a:solidFill>
                  <a:srgbClr val="FFC000"/>
                </a:solidFill>
              </a:rPr>
              <a:t>Narrow your topic</a:t>
            </a:r>
            <a:endParaRPr lang="tr-TR" sz="3200" dirty="0">
              <a:solidFill>
                <a:srgbClr val="FFC000"/>
              </a:solidFill>
            </a:endParaRPr>
          </a:p>
          <a:p>
            <a:pPr algn="just"/>
            <a:r>
              <a:rPr lang="en-US" sz="2800" dirty="0"/>
              <a:t>There are hundreds or even thousands of articles and books on most areas of study. The narrower your topic, the easier it will be to limit the number of sources you need to read in order to get a good survey of the material. </a:t>
            </a:r>
            <a:endParaRPr lang="tr-TR" sz="2800" dirty="0" smtClean="0"/>
          </a:p>
          <a:p>
            <a:pPr algn="just"/>
            <a:endParaRPr lang="tr-TR" sz="2800" dirty="0"/>
          </a:p>
          <a:p>
            <a:pPr algn="just"/>
            <a:r>
              <a:rPr lang="en-US" sz="2800" dirty="0" smtClean="0"/>
              <a:t>Your </a:t>
            </a:r>
            <a:r>
              <a:rPr lang="en-US" sz="2800" dirty="0"/>
              <a:t>instructor will probably not expect you to read everything that’s out there on the topic, but you’ll make your job easier if you first limit your scope.</a:t>
            </a:r>
            <a:endParaRPr lang="tr-TR" sz="2800" dirty="0"/>
          </a:p>
        </p:txBody>
      </p:sp>
    </p:spTree>
    <p:extLst>
      <p:ext uri="{BB962C8B-B14F-4D97-AF65-F5344CB8AC3E}">
        <p14:creationId xmlns:p14="http://schemas.microsoft.com/office/powerpoint/2010/main" val="1982975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5" presetClass="entr" presetSubtype="0"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500" decel="50000" fill="hold">
                                          <p:stCondLst>
                                            <p:cond delay="0"/>
                                          </p:stCondLst>
                                        </p:cTn>
                                        <p:tgtEl>
                                          <p:spTgt spid="2">
                                            <p:txEl>
                                              <p:pRg st="3" end="3"/>
                                            </p:txEl>
                                          </p:spTgt>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2">
                                            <p:txEl>
                                              <p:pRg st="3" end="3"/>
                                            </p:txEl>
                                          </p:spTgt>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2">
                                            <p:txEl>
                                              <p:pRg st="3" end="3"/>
                                            </p:txEl>
                                          </p:spTgt>
                                        </p:tgtEl>
                                        <p:attrNameLst>
                                          <p:attrName>ppt_w</p:attrName>
                                        </p:attrNameLst>
                                      </p:cBhvr>
                                      <p:tavLst>
                                        <p:tav tm="0">
                                          <p:val>
                                            <p:strVal val="#ppt_w*.05"/>
                                          </p:val>
                                        </p:tav>
                                        <p:tav tm="100000">
                                          <p:val>
                                            <p:strVal val="#ppt_w"/>
                                          </p:val>
                                        </p:tav>
                                      </p:tavLst>
                                    </p:anim>
                                    <p:anim calcmode="lin" valueType="num">
                                      <p:cBhvr>
                                        <p:cTn id="28"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2">
                                            <p:txEl>
                                              <p:pRg st="3" end="3"/>
                                            </p:txEl>
                                          </p:spTgt>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2">
                                            <p:txEl>
                                              <p:pRg st="3" end="3"/>
                                            </p:txEl>
                                          </p:spTgt>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2">
                                            <p:txEl>
                                              <p:pRg st="3" end="3"/>
                                            </p:txEl>
                                          </p:spTgt>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173</TotalTime>
  <Words>811</Words>
  <Application>Microsoft Macintosh PowerPoint</Application>
  <PresentationFormat>On-screen Show (4:3)</PresentationFormat>
  <Paragraphs>48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Mylar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sony</dc:creator>
  <cp:lastModifiedBy>deneme</cp:lastModifiedBy>
  <cp:revision>17</cp:revision>
  <dcterms:created xsi:type="dcterms:W3CDTF">2013-09-25T10:28:02Z</dcterms:created>
  <dcterms:modified xsi:type="dcterms:W3CDTF">2013-12-11T12:08:23Z</dcterms:modified>
</cp:coreProperties>
</file>