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5" r:id="rId9"/>
    <p:sldId id="262" r:id="rId10"/>
    <p:sldId id="263" r:id="rId11"/>
    <p:sldId id="266" r:id="rId12"/>
    <p:sldId id="293" r:id="rId13"/>
    <p:sldId id="294" r:id="rId14"/>
    <p:sldId id="295" r:id="rId15"/>
    <p:sldId id="29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0" r:id="rId26"/>
    <p:sldId id="29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11.12.2013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google.com.tr/url?sa=i&amp;source=images&amp;cd=&amp;cad=rja&amp;docid=7Qj2xbkyqxoI5M&amp;tbnid=Ypl-S7xNJZaECM:&amp;ved=0CAgQjRwwAA&amp;url=http://masonoise.wordpress.com/2009/12/29/bar-and-pie-charts-with-raphaeljs/&amp;ei=Uj9IUqXjDMmctAaxhIHABQ&amp;psig=AFQjCNEq3SkVH5H4_FPSOuXb_hSuYtNqEA&amp;ust=1380552914349518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google.com.tr/url?sa=i&amp;source=images&amp;cd=&amp;cad=rja&amp;docid=ejROMTeh8AzyqM&amp;tbnid=VNTJHNYG106dgM:&amp;ved=0CAgQjRwwAA&amp;url=http://www.zaytung.com/istatistikdetay.asp?statid=158228&amp;ei=oD9IUqeYHozEtAaV-IHYBg&amp;psig=AFQjCNGeyZFhpjhOM_taJ9YMrbFL5gxnPA&amp;ust=1380552992539830" TargetMode="External"/><Relationship Id="rId7" Type="http://schemas.openxmlformats.org/officeDocument/2006/relationships/image" Target="../media/image5.jpeg"/><Relationship Id="rId8" Type="http://schemas.openxmlformats.org/officeDocument/2006/relationships/hyperlink" Target="http://www.google.com.tr/url?sa=i&amp;source=images&amp;cd=&amp;cad=rja&amp;docid=R17ctBwQoNYmLM&amp;tbnid=TofVRMWxVGMLEM:&amp;ved=0CAgQjRwwAA&amp;url=http://technet.microsoft.com/tr-tr/library/dd220426.aspx&amp;ei=2T9IUvGdOoKItAafsoDQBw&amp;psig=AFQjCNE_6MKw3YZO6085YMrioXoiAYlzZg&amp;ust=1380553050005083" TargetMode="External"/><Relationship Id="rId9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.tr/url?sa=i&amp;source=images&amp;cd=&amp;cad=rja&amp;docid=sJsIQ0NK970NLM&amp;tbnid=6RSj-bLQef2AwM:&amp;ved=0CAgQjRwwAA&amp;url=http://www.mathsisfun.com/data/pie-charts.html&amp;ei=Hj9IUr_kN8nNswbR24CYBg&amp;psig=AFQjCNGbRMG-YgYRlq9qY5Ha8XF9HixtoQ&amp;ust=13805528629531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hyperlink" Target="http://www.google.com.tr/url?sa=i&amp;source=images&amp;cd=&amp;cad=rja&amp;docid=MCDLkjoGsnNyxM&amp;tbnid=aAmBsI1EBTRgyM:&amp;ved=0CAgQjRwwAA&amp;url=http://en.wikibooks.org/wiki/Statistics/Displaying_Data/Bar_Charts&amp;ei=rkBIUsX3H4TTtQbI8YHYAQ&amp;psig=AFQjCNFOHAfM1kTs7UmA8VXZHJvuaV56ww&amp;ust=1380553262637978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google.com.tr/url?sa=i&amp;source=images&amp;cd=&amp;cad=rja&amp;docid=bukuaRsDU9gJWM&amp;tbnid=IJWmUYiqMo494M:&amp;ved=0CAgQjRwwAA&amp;url=http://www.istatistikmerkezi.com/makale,spss-cubuk-grafik,99.html&amp;ei=-UBIUonlCYmRtQaamIDICQ&amp;psig=AFQjCNFPguJ0tbGpFU77OvkfgHQR5MduPA&amp;ust=1380553337210213" TargetMode="External"/><Relationship Id="rId7" Type="http://schemas.openxmlformats.org/officeDocument/2006/relationships/image" Target="../media/image9.jpeg"/><Relationship Id="rId8" Type="http://schemas.openxmlformats.org/officeDocument/2006/relationships/hyperlink" Target="http://www.google.com.tr/url?sa=i&amp;source=images&amp;cd=&amp;cad=rja&amp;docid=JV9KR-qwAtaGfM&amp;tbnid=-2sAn4fDYzUeAM:&amp;ved=0CAgQjRwwAA&amp;url=http://technet.microsoft.com/tr-tr/library/dd255219.aspx&amp;ei=IUFIUtLsGYjJsgan7YG4BQ&amp;psig=AFQjCNHYpZ4bLNDXGSOl2wpi3JlxfMQO_Q&amp;ust=1380553377471192" TargetMode="External"/><Relationship Id="rId9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.tr/url?sa=i&amp;source=images&amp;cd=&amp;cad=rja&amp;docid=bvpo5fJPUuSntM&amp;tbnid=o6Q3NCaWkYUigM:&amp;ved=0CAgQjRwwAA&amp;url=http://www.mathsisfun.com/data/bar-graphs.html&amp;ei=kkBIUuS1KYnetAbK74C4BA&amp;psig=AFQjCNGyGZUKBOV1C84SvJc5YKe5BdmVWA&amp;ust=138055323473272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692696"/>
            <a:ext cx="7184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Reporting</a:t>
            </a:r>
            <a:r>
              <a:rPr lang="tr-T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</a:t>
            </a:r>
            <a:r>
              <a:rPr lang="tr-T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Findings</a:t>
            </a:r>
            <a:endParaRPr lang="tr-T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2" t="10132" r="22035" b="27513"/>
          <a:stretch/>
        </p:blipFill>
        <p:spPr bwMode="auto">
          <a:xfrm>
            <a:off x="2023" y="2321079"/>
            <a:ext cx="5124160" cy="45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7060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1328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Reporting data involves more than just </a:t>
            </a:r>
            <a:r>
              <a:rPr lang="en-US" sz="2800" i="1" dirty="0"/>
              <a:t>presenting </a:t>
            </a:r>
            <a:r>
              <a:rPr lang="en-US" sz="2800" dirty="0"/>
              <a:t>it. Often, you need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i="1" dirty="0" smtClean="0"/>
              <a:t>interpret </a:t>
            </a:r>
            <a:r>
              <a:rPr lang="en-US" sz="2800" dirty="0"/>
              <a:t>or </a:t>
            </a:r>
            <a:r>
              <a:rPr lang="en-US" sz="2800" i="1" dirty="0" err="1" smtClean="0"/>
              <a:t>analyse</a:t>
            </a:r>
            <a:r>
              <a:rPr lang="tr-TR" sz="2800" i="1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data, that is, say what it means, especially in relation to your research question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  <a:r>
              <a:rPr lang="tr-TR" sz="2800" dirty="0" err="1" smtClean="0"/>
              <a:t>Specially</a:t>
            </a:r>
            <a:r>
              <a:rPr lang="tr-TR" sz="2800" dirty="0" smtClean="0"/>
              <a:t> </a:t>
            </a:r>
            <a:r>
              <a:rPr lang="tr-TR" sz="2800" dirty="0" err="1" smtClean="0"/>
              <a:t>if</a:t>
            </a:r>
            <a:r>
              <a:rPr lang="tr-TR" sz="2800" dirty="0" smtClean="0"/>
              <a:t> </a:t>
            </a:r>
            <a:r>
              <a:rPr lang="tr-TR" sz="2800" dirty="0" err="1" smtClean="0"/>
              <a:t>you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using</a:t>
            </a:r>
            <a:r>
              <a:rPr lang="tr-TR" sz="2800" dirty="0" smtClean="0"/>
              <a:t> </a:t>
            </a:r>
            <a:r>
              <a:rPr lang="tr-TR" sz="2800" dirty="0" err="1" smtClean="0"/>
              <a:t>tables</a:t>
            </a:r>
            <a:r>
              <a:rPr lang="tr-TR" sz="2800" dirty="0" smtClean="0"/>
              <a:t>,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numbers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tabla data.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16099" r="36527" b="29564"/>
          <a:stretch/>
        </p:blipFill>
        <p:spPr bwMode="auto">
          <a:xfrm>
            <a:off x="899592" y="1542297"/>
            <a:ext cx="7257143" cy="397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15.1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49"/>
            <a:ext cx="9144000" cy="39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9951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15.12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042"/>
            <a:ext cx="9144000" cy="38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1939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15.1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625"/>
            <a:ext cx="9144000" cy="35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656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1 at 15.1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68"/>
            <a:ext cx="9144000" cy="45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60457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895829"/>
            <a:ext cx="7268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1" dirty="0" err="1">
                <a:solidFill>
                  <a:srgbClr val="FFFF00"/>
                </a:solidFill>
              </a:rPr>
              <a:t>Use</a:t>
            </a:r>
            <a:r>
              <a:rPr lang="tr-TR" sz="3600" b="1" i="1" dirty="0">
                <a:solidFill>
                  <a:srgbClr val="FFFF00"/>
                </a:solidFill>
              </a:rPr>
              <a:t> </a:t>
            </a:r>
            <a:r>
              <a:rPr lang="tr-TR" sz="3600" b="1" i="1" dirty="0" err="1">
                <a:solidFill>
                  <a:srgbClr val="FFFF00"/>
                </a:solidFill>
              </a:rPr>
              <a:t>Headings</a:t>
            </a:r>
            <a:r>
              <a:rPr lang="tr-TR" sz="3600" b="1" i="1" dirty="0">
                <a:solidFill>
                  <a:srgbClr val="FFFF00"/>
                </a:solidFill>
              </a:rPr>
              <a:t> </a:t>
            </a:r>
            <a:r>
              <a:rPr lang="tr-TR" sz="3600" b="1" i="1" dirty="0" err="1">
                <a:solidFill>
                  <a:srgbClr val="FFFF00"/>
                </a:solidFill>
              </a:rPr>
              <a:t>and</a:t>
            </a:r>
            <a:r>
              <a:rPr lang="tr-TR" sz="3600" b="1" i="1" dirty="0">
                <a:solidFill>
                  <a:srgbClr val="FFFF00"/>
                </a:solidFill>
              </a:rPr>
              <a:t> </a:t>
            </a:r>
            <a:r>
              <a:rPr lang="tr-TR" sz="3600" b="1" i="1" dirty="0" err="1">
                <a:solidFill>
                  <a:srgbClr val="FFFF00"/>
                </a:solidFill>
              </a:rPr>
              <a:t>Subheadings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83671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section in which you present and interpret </a:t>
            </a:r>
            <a:r>
              <a:rPr lang="en-US" sz="2800" dirty="0" smtClean="0"/>
              <a:t>findings </a:t>
            </a:r>
            <a:r>
              <a:rPr lang="en-US" sz="2800" dirty="0"/>
              <a:t>can go over several pages </a:t>
            </a: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en-US" sz="2800" dirty="0" smtClean="0"/>
              <a:t>some </a:t>
            </a:r>
            <a:r>
              <a:rPr lang="en-US" sz="2800" dirty="0"/>
              <a:t>reports. In this case, you will need to </a:t>
            </a:r>
            <a:r>
              <a:rPr lang="en-US" sz="2800" dirty="0" smtClean="0"/>
              <a:t>use</a:t>
            </a:r>
            <a:r>
              <a:rPr lang="tr-TR" sz="2800" dirty="0" smtClean="0"/>
              <a:t> </a:t>
            </a:r>
            <a:r>
              <a:rPr lang="en-US" sz="2800" dirty="0" smtClean="0"/>
              <a:t>subheadings </a:t>
            </a:r>
            <a:r>
              <a:rPr lang="en-US" sz="2800" dirty="0"/>
              <a:t>to indicate clearly what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findings </a:t>
            </a:r>
            <a:r>
              <a:rPr lang="en-US" sz="2800" dirty="0"/>
              <a:t>are. 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instance, if your survey is </a:t>
            </a:r>
            <a:r>
              <a:rPr lang="en-US" sz="2800" dirty="0" smtClean="0"/>
              <a:t>on</a:t>
            </a:r>
            <a:r>
              <a:rPr lang="tr-TR" sz="2800" dirty="0" smtClean="0"/>
              <a:t> </a:t>
            </a:r>
            <a:r>
              <a:rPr lang="en-US" sz="2800" dirty="0" smtClean="0"/>
              <a:t>people’s </a:t>
            </a:r>
            <a:r>
              <a:rPr lang="en-US" sz="2800" dirty="0"/>
              <a:t>experience with recycling,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your </a:t>
            </a:r>
            <a:r>
              <a:rPr lang="en-US" sz="2800" dirty="0"/>
              <a:t>survey had questions related to their </a:t>
            </a:r>
            <a:r>
              <a:rPr lang="en-US" sz="2800" dirty="0" smtClean="0"/>
              <a:t>practice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recycling, you might divide </a:t>
            </a:r>
            <a:r>
              <a:rPr lang="en-US" sz="2800" dirty="0" smtClean="0"/>
              <a:t>your</a:t>
            </a:r>
            <a:r>
              <a:rPr lang="tr-TR" sz="2800" dirty="0" smtClean="0"/>
              <a:t> </a:t>
            </a:r>
            <a:r>
              <a:rPr lang="en-US" sz="2800" dirty="0" smtClean="0"/>
              <a:t>Results </a:t>
            </a:r>
            <a:r>
              <a:rPr lang="en-US" sz="2800" dirty="0"/>
              <a:t>section according to what the survey </a:t>
            </a:r>
            <a:r>
              <a:rPr lang="en-US" sz="2800" dirty="0" smtClean="0"/>
              <a:t>found,</a:t>
            </a:r>
            <a:r>
              <a:rPr lang="tr-TR" sz="2800" dirty="0" smtClean="0"/>
              <a:t> </a:t>
            </a:r>
            <a:r>
              <a:rPr lang="en-US" sz="2800" dirty="0" smtClean="0"/>
              <a:t>using </a:t>
            </a:r>
            <a:r>
              <a:rPr lang="en-US" sz="2800" dirty="0"/>
              <a:t>headings like these: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45644" r="41770" b="21627"/>
          <a:stretch/>
        </p:blipFill>
        <p:spPr bwMode="auto">
          <a:xfrm>
            <a:off x="1403648" y="1556792"/>
            <a:ext cx="64087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571130"/>
            <a:ext cx="66095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Choose appropriate type </a:t>
            </a:r>
            <a:endParaRPr lang="tr-TR" sz="4000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i="1" dirty="0" smtClean="0">
                <a:solidFill>
                  <a:srgbClr val="FFFF00"/>
                </a:solidFill>
              </a:rPr>
              <a:t>of </a:t>
            </a:r>
            <a:r>
              <a:rPr lang="en-US" sz="4000" b="1" i="1" dirty="0">
                <a:solidFill>
                  <a:srgbClr val="FFFF00"/>
                </a:solidFill>
              </a:rPr>
              <a:t>headings</a:t>
            </a:r>
            <a:endParaRPr lang="tr-T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88984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Learning to write </a:t>
            </a:r>
            <a:r>
              <a:rPr lang="tr-TR" sz="2400" dirty="0" err="1" smtClean="0"/>
              <a:t>findings</a:t>
            </a:r>
            <a:r>
              <a:rPr lang="tr-TR" sz="2400" dirty="0" smtClean="0"/>
              <a:t> </a:t>
            </a:r>
            <a:r>
              <a:rPr lang="en-US" sz="2400" dirty="0" smtClean="0"/>
              <a:t>well</a:t>
            </a:r>
            <a:r>
              <a:rPr lang="en-US" sz="2400" dirty="0"/>
              <a:t>, </a:t>
            </a:r>
            <a:r>
              <a:rPr lang="en-US" sz="2400" dirty="0" smtClean="0"/>
              <a:t>especially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Results</a:t>
            </a:r>
            <a:r>
              <a:rPr lang="en-US" sz="2400" i="1" dirty="0"/>
              <a:t> and </a:t>
            </a:r>
            <a:r>
              <a:rPr lang="en-US" sz="2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Discussion</a:t>
            </a:r>
            <a:r>
              <a:rPr lang="en-US" sz="2400" i="1" dirty="0"/>
              <a:t> </a:t>
            </a:r>
            <a:r>
              <a:rPr lang="en-US" sz="2400" dirty="0"/>
              <a:t>section, sometimes called </a:t>
            </a:r>
            <a:r>
              <a:rPr lang="en-US" sz="2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Findings </a:t>
            </a:r>
            <a:r>
              <a:rPr lang="en-US" sz="2400" dirty="0"/>
              <a:t>or simply </a:t>
            </a:r>
            <a:r>
              <a:rPr lang="en-US" sz="2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Results</a:t>
            </a:r>
            <a:r>
              <a:rPr lang="en-US" sz="2400" dirty="0"/>
              <a:t>, is </a:t>
            </a:r>
            <a:r>
              <a:rPr lang="en-US" sz="2400" dirty="0" smtClean="0"/>
              <a:t>an</a:t>
            </a:r>
            <a:r>
              <a:rPr lang="tr-TR" sz="2400" dirty="0" smtClean="0"/>
              <a:t> </a:t>
            </a:r>
            <a:r>
              <a:rPr lang="en-US" sz="2400" dirty="0" smtClean="0"/>
              <a:t>important </a:t>
            </a:r>
            <a:r>
              <a:rPr lang="en-US" sz="2400" dirty="0"/>
              <a:t>skill you will need to </a:t>
            </a:r>
            <a:r>
              <a:rPr lang="en-US" sz="2400" dirty="0" smtClean="0"/>
              <a:t>learn.</a:t>
            </a:r>
            <a:r>
              <a:rPr lang="tr-TR" sz="2400" dirty="0" smtClean="0"/>
              <a:t> </a:t>
            </a:r>
            <a:r>
              <a:rPr lang="en-US" sz="2400" dirty="0" smtClean="0"/>
              <a:t>This </a:t>
            </a:r>
            <a:r>
              <a:rPr lang="en-US" sz="2400" dirty="0"/>
              <a:t>chapter suggests ways to write the Results and Discussion section of </a:t>
            </a:r>
            <a:r>
              <a:rPr lang="en-US" sz="2400" dirty="0" smtClean="0"/>
              <a:t>analytical</a:t>
            </a:r>
            <a:r>
              <a:rPr lang="tr-TR" sz="2400" dirty="0" smtClean="0"/>
              <a:t> </a:t>
            </a:r>
            <a:r>
              <a:rPr lang="en-US" sz="2400" dirty="0" smtClean="0"/>
              <a:t>reports </a:t>
            </a:r>
            <a:r>
              <a:rPr lang="en-US" sz="2400" dirty="0"/>
              <a:t>in effective and convincing ways. To accomplish this, you will need to do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following</a:t>
            </a:r>
            <a:r>
              <a:rPr lang="tr-TR" sz="2400" dirty="0" smtClean="0"/>
              <a:t>: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● Use text and visual aids properly</a:t>
            </a:r>
          </a:p>
          <a:p>
            <a:pPr algn="just"/>
            <a:r>
              <a:rPr lang="tr-TR" sz="2400" b="1" dirty="0">
                <a:solidFill>
                  <a:srgbClr val="FFFF00"/>
                </a:solidFill>
              </a:rPr>
              <a:t>● </a:t>
            </a:r>
            <a:r>
              <a:rPr lang="tr-TR" sz="2400" b="1" dirty="0" err="1">
                <a:solidFill>
                  <a:srgbClr val="FFFF00"/>
                </a:solidFill>
              </a:rPr>
              <a:t>Interpret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results</a:t>
            </a:r>
            <a:endParaRPr lang="tr-TR" sz="2400" b="1" dirty="0">
              <a:solidFill>
                <a:srgbClr val="FFFF00"/>
              </a:solidFill>
            </a:endParaRPr>
          </a:p>
          <a:p>
            <a:pPr algn="just"/>
            <a:r>
              <a:rPr lang="tr-TR" sz="2400" b="1" dirty="0">
                <a:solidFill>
                  <a:srgbClr val="FFFF00"/>
                </a:solidFill>
              </a:rPr>
              <a:t>● </a:t>
            </a:r>
            <a:r>
              <a:rPr lang="tr-TR" sz="2400" b="1" dirty="0" err="1">
                <a:solidFill>
                  <a:srgbClr val="FFFF00"/>
                </a:solidFill>
              </a:rPr>
              <a:t>Use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headings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and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sub-headings</a:t>
            </a:r>
            <a:endParaRPr lang="tr-TR" sz="2400" b="1" dirty="0">
              <a:solidFill>
                <a:srgbClr val="FFFF00"/>
              </a:solidFill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● Use language of reporting appropriately</a:t>
            </a:r>
          </a:p>
          <a:p>
            <a:pPr algn="just"/>
            <a:r>
              <a:rPr lang="en-US" sz="2400" b="1" dirty="0">
                <a:solidFill>
                  <a:srgbClr val="FFFF00"/>
                </a:solidFill>
              </a:rPr>
              <a:t>● Refer to </a:t>
            </a:r>
            <a:r>
              <a:rPr lang="en-US" sz="2400" b="1" dirty="0" smtClean="0">
                <a:solidFill>
                  <a:srgbClr val="FFFF00"/>
                </a:solidFill>
              </a:rPr>
              <a:t>figures </a:t>
            </a:r>
            <a:r>
              <a:rPr lang="en-US" sz="2400" b="1" dirty="0">
                <a:solidFill>
                  <a:srgbClr val="FFFF00"/>
                </a:solidFill>
              </a:rPr>
              <a:t>correctly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4440" y="234888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There are two types of headings: </a:t>
            </a:r>
            <a:r>
              <a:rPr lang="en-US" sz="3200" i="1" dirty="0"/>
              <a:t>talking </a:t>
            </a:r>
            <a:r>
              <a:rPr lang="en-US" sz="3200" dirty="0"/>
              <a:t>and </a:t>
            </a:r>
            <a:r>
              <a:rPr lang="en-US" sz="3200" i="1" dirty="0"/>
              <a:t>topic </a:t>
            </a:r>
            <a:r>
              <a:rPr lang="en-US" sz="3200" dirty="0"/>
              <a:t>headings. </a:t>
            </a:r>
            <a:r>
              <a:rPr lang="en-US" sz="3200" b="1" i="1" dirty="0">
                <a:solidFill>
                  <a:srgbClr val="CCFFCC"/>
                </a:solidFill>
              </a:rPr>
              <a:t>Talking headings</a:t>
            </a:r>
            <a:r>
              <a:rPr lang="en-US" sz="3200" i="1" dirty="0"/>
              <a:t> </a:t>
            </a:r>
            <a:r>
              <a:rPr lang="en-US" sz="3200" dirty="0" smtClean="0"/>
              <a:t>present</a:t>
            </a:r>
            <a:r>
              <a:rPr lang="tr-TR" sz="3200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certain point of view </a:t>
            </a:r>
            <a:r>
              <a:rPr lang="en-US" sz="3200" dirty="0" smtClean="0"/>
              <a:t>whilst</a:t>
            </a:r>
            <a:r>
              <a:rPr lang="en-US" sz="1200" dirty="0" smtClean="0"/>
              <a:t>(</a:t>
            </a:r>
            <a:r>
              <a:rPr lang="en-US" sz="1200" dirty="0" err="1" smtClean="0"/>
              <a:t>iken</a:t>
            </a:r>
            <a:r>
              <a:rPr lang="en-US" sz="1200" dirty="0" smtClean="0"/>
              <a:t>)</a:t>
            </a:r>
            <a:r>
              <a:rPr lang="en-US" sz="3200" b="1" i="1" dirty="0" smtClean="0">
                <a:solidFill>
                  <a:srgbClr val="FFFF00"/>
                </a:solidFill>
              </a:rPr>
              <a:t>topic </a:t>
            </a:r>
            <a:r>
              <a:rPr lang="en-US" sz="3200" b="1" i="1" dirty="0">
                <a:solidFill>
                  <a:srgbClr val="FFFF00"/>
                </a:solidFill>
              </a:rPr>
              <a:t>headings</a:t>
            </a:r>
            <a:r>
              <a:rPr lang="en-US" sz="3200" dirty="0"/>
              <a:t> list </a:t>
            </a:r>
            <a:r>
              <a:rPr lang="en-US" sz="3200" dirty="0" smtClean="0"/>
              <a:t>only</a:t>
            </a:r>
            <a:r>
              <a:rPr lang="tr-TR" sz="32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topic to be discussed.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2780928"/>
            <a:ext cx="7213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i="1" dirty="0" err="1">
                <a:solidFill>
                  <a:srgbClr val="FFFF00"/>
                </a:solidFill>
              </a:rPr>
              <a:t>Keep</a:t>
            </a:r>
            <a:r>
              <a:rPr lang="tr-TR" sz="4000" b="1" i="1" dirty="0">
                <a:solidFill>
                  <a:srgbClr val="FFFF00"/>
                </a:solidFill>
              </a:rPr>
              <a:t> </a:t>
            </a:r>
            <a:r>
              <a:rPr lang="tr-TR" sz="4000" b="1" i="1" dirty="0" err="1">
                <a:solidFill>
                  <a:srgbClr val="FFFF00"/>
                </a:solidFill>
              </a:rPr>
              <a:t>your</a:t>
            </a:r>
            <a:r>
              <a:rPr lang="tr-TR" sz="4000" b="1" i="1" dirty="0">
                <a:solidFill>
                  <a:srgbClr val="FFFF00"/>
                </a:solidFill>
              </a:rPr>
              <a:t> </a:t>
            </a:r>
            <a:r>
              <a:rPr lang="tr-TR" sz="4000" b="1" i="1" dirty="0" err="1">
                <a:solidFill>
                  <a:srgbClr val="FFFF00"/>
                </a:solidFill>
              </a:rPr>
              <a:t>headings</a:t>
            </a:r>
            <a:r>
              <a:rPr lang="tr-TR" sz="4000" b="1" i="1" dirty="0">
                <a:solidFill>
                  <a:srgbClr val="FFFF00"/>
                </a:solidFill>
              </a:rPr>
              <a:t> </a:t>
            </a:r>
            <a:r>
              <a:rPr lang="tr-TR" sz="4000" b="1" i="1" dirty="0" err="1">
                <a:solidFill>
                  <a:srgbClr val="FFFF00"/>
                </a:solidFill>
              </a:rPr>
              <a:t>parallel</a:t>
            </a:r>
            <a:endParaRPr lang="tr-T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78092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Remember also to keep headings of the same level under the same section parallel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2669646"/>
            <a:ext cx="779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1" dirty="0" err="1">
                <a:solidFill>
                  <a:srgbClr val="FFFF00"/>
                </a:solidFill>
              </a:rPr>
              <a:t>Number</a:t>
            </a:r>
            <a:r>
              <a:rPr lang="tr-TR" sz="3600" b="1" i="1" dirty="0">
                <a:solidFill>
                  <a:srgbClr val="FFFF00"/>
                </a:solidFill>
              </a:rPr>
              <a:t> </a:t>
            </a:r>
            <a:r>
              <a:rPr lang="tr-TR" sz="3600" b="1" i="1" dirty="0" err="1">
                <a:solidFill>
                  <a:srgbClr val="FFFF00"/>
                </a:solidFill>
              </a:rPr>
              <a:t>your</a:t>
            </a:r>
            <a:r>
              <a:rPr lang="tr-TR" sz="3600" b="1" i="1" dirty="0">
                <a:solidFill>
                  <a:srgbClr val="FFFF00"/>
                </a:solidFill>
              </a:rPr>
              <a:t> </a:t>
            </a:r>
            <a:r>
              <a:rPr lang="tr-TR" sz="3600" b="1" i="1" dirty="0" err="1">
                <a:solidFill>
                  <a:srgbClr val="FFFF00"/>
                </a:solidFill>
              </a:rPr>
              <a:t>sections</a:t>
            </a:r>
            <a:r>
              <a:rPr lang="tr-TR" sz="3600" b="1" i="1" dirty="0">
                <a:solidFill>
                  <a:srgbClr val="FFFF00"/>
                </a:solidFill>
              </a:rPr>
              <a:t> </a:t>
            </a:r>
            <a:r>
              <a:rPr lang="tr-TR" sz="3600" b="1" i="1" dirty="0" err="1">
                <a:solidFill>
                  <a:srgbClr val="FFFF00"/>
                </a:solidFill>
              </a:rPr>
              <a:t>consistently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2538" r="19347" b="17262"/>
          <a:stretch/>
        </p:blipFill>
        <p:spPr bwMode="auto">
          <a:xfrm>
            <a:off x="-1" y="1329489"/>
            <a:ext cx="9144001" cy="44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924944"/>
            <a:ext cx="237626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The End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266018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66018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2708920"/>
            <a:ext cx="751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Use Text and Visual Aids Properly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69295" y="119268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the Results section, you are expected to </a:t>
            </a:r>
            <a:r>
              <a:rPr lang="en-US" sz="2400" dirty="0" smtClean="0"/>
              <a:t>present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data in words with the help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tables</a:t>
            </a:r>
            <a:r>
              <a:rPr lang="en-US" sz="2400" dirty="0"/>
              <a:t>, charts and graphs to make your data clear and easy to understand. However,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should </a:t>
            </a:r>
            <a:r>
              <a:rPr lang="en-US" sz="2400" dirty="0"/>
              <a:t>remember that you </a:t>
            </a:r>
            <a:r>
              <a:rPr lang="en-US" sz="2400" b="1" dirty="0"/>
              <a:t>write </a:t>
            </a:r>
            <a:r>
              <a:rPr lang="en-US" sz="2400" dirty="0"/>
              <a:t>a report; you do not </a:t>
            </a:r>
            <a:r>
              <a:rPr lang="en-US" sz="2400" b="1" dirty="0"/>
              <a:t>draw </a:t>
            </a:r>
            <a:r>
              <a:rPr lang="en-US" sz="2400" dirty="0"/>
              <a:t>a report. The text is </a:t>
            </a:r>
            <a:r>
              <a:rPr lang="en-US" sz="2400" dirty="0" smtClean="0"/>
              <a:t>primary.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graphics support the text.</a:t>
            </a:r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669295" y="4614227"/>
            <a:ext cx="784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Findings</a:t>
            </a:r>
            <a:r>
              <a:rPr lang="tr-TR" sz="2400" dirty="0" smtClean="0"/>
              <a:t>, </a:t>
            </a:r>
            <a:r>
              <a:rPr lang="tr-TR" sz="2400" dirty="0" smtClean="0"/>
              <a:t>sholud</a:t>
            </a:r>
            <a:r>
              <a:rPr lang="tr-TR" sz="2400" dirty="0" smtClean="0"/>
              <a:t> start </a:t>
            </a:r>
            <a:r>
              <a:rPr lang="tr-TR" sz="2400" dirty="0" smtClean="0"/>
              <a:t>with</a:t>
            </a:r>
            <a:r>
              <a:rPr lang="tr-TR" sz="2400" dirty="0" smtClean="0"/>
              <a:t> </a:t>
            </a:r>
            <a:r>
              <a:rPr lang="tr-TR" sz="2400" dirty="0" smtClean="0"/>
              <a:t>information</a:t>
            </a:r>
            <a:r>
              <a:rPr lang="tr-TR" sz="2400" dirty="0" smtClean="0"/>
              <a:t> </a:t>
            </a:r>
            <a:r>
              <a:rPr lang="tr-TR" sz="2400" dirty="0" smtClean="0"/>
              <a:t>that</a:t>
            </a:r>
            <a:r>
              <a:rPr lang="tr-TR" sz="2400" dirty="0" smtClean="0"/>
              <a:t> can be </a:t>
            </a:r>
            <a:r>
              <a:rPr lang="tr-TR" sz="2400" dirty="0" err="1" smtClean="0"/>
              <a:t>concidered</a:t>
            </a:r>
            <a:r>
              <a:rPr lang="tr-TR" sz="2400" dirty="0" smtClean="0"/>
              <a:t> </a:t>
            </a:r>
            <a:r>
              <a:rPr lang="tr-TR" sz="2400" dirty="0" smtClean="0"/>
              <a:t>as </a:t>
            </a:r>
            <a:r>
              <a:rPr lang="tr-TR" sz="2400" dirty="0" err="1" smtClean="0"/>
              <a:t>extention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previous</a:t>
            </a:r>
            <a:r>
              <a:rPr lang="tr-TR" sz="2400" dirty="0" smtClean="0"/>
              <a:t> </a:t>
            </a:r>
            <a:r>
              <a:rPr lang="tr-TR" sz="2400" dirty="0" err="1" smtClean="0"/>
              <a:t>titles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thsisfun.com/data/images/pie-chart-movi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3"/>
            <a:ext cx="4114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sonoise.files.wordpress.com/2009/12/pie-chart-exampl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"/>
            <a:ext cx="4139951" cy="299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aytung.com/fotos/buyukikramiye2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" y="3789040"/>
            <a:ext cx="408975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technet.microsoft.com/dynimg/IC403523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8527"/>
            <a:ext cx="3905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572000" y="34290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rgbClr val="FFFF00"/>
                </a:solidFill>
              </a:rPr>
              <a:t>Pai</a:t>
            </a:r>
            <a:r>
              <a:rPr lang="tr-TR" sz="3600" b="1" dirty="0" smtClean="0">
                <a:solidFill>
                  <a:srgbClr val="FFFF00"/>
                </a:solidFill>
              </a:rPr>
              <a:t> Chart </a:t>
            </a:r>
            <a:r>
              <a:rPr lang="tr-TR" sz="3600" b="1" dirty="0" err="1" smtClean="0">
                <a:solidFill>
                  <a:srgbClr val="FFFF00"/>
                </a:solidFill>
              </a:rPr>
              <a:t>Grafics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thsisfun.com/data/images/bar-chart-exampl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7" y="185915"/>
            <a:ext cx="4248150" cy="27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books/en/2/20/BarChartExampleHorizontal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47" y="188640"/>
            <a:ext cx="43268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statistikmerkezi.com/makale/sp1_dosyalar/image06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7" y="3789040"/>
            <a:ext cx="420052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technet.microsoft.com/dynimg/IC403532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42" y="3789040"/>
            <a:ext cx="4591050" cy="29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059832" y="303382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Bar </a:t>
            </a:r>
            <a:r>
              <a:rPr lang="tr-TR" sz="3600" dirty="0" err="1" smtClean="0">
                <a:solidFill>
                  <a:srgbClr val="FFFF00"/>
                </a:solidFill>
              </a:rPr>
              <a:t>Grafics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16099" r="9196" b="9127"/>
          <a:stretch/>
        </p:blipFill>
        <p:spPr bwMode="auto">
          <a:xfrm>
            <a:off x="0" y="836712"/>
            <a:ext cx="9144000" cy="5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59427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7424" r="32733" b="11707"/>
          <a:stretch/>
        </p:blipFill>
        <p:spPr bwMode="auto">
          <a:xfrm>
            <a:off x="683568" y="908720"/>
            <a:ext cx="7649028" cy="51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37501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23728" y="2852936"/>
            <a:ext cx="4459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err="1">
                <a:solidFill>
                  <a:srgbClr val="FFFF00"/>
                </a:solidFill>
              </a:rPr>
              <a:t>Interpret</a:t>
            </a:r>
            <a:r>
              <a:rPr lang="tr-TR" sz="4400" b="1" i="1" dirty="0">
                <a:solidFill>
                  <a:srgbClr val="FFFF00"/>
                </a:solidFill>
              </a:rPr>
              <a:t> </a:t>
            </a:r>
            <a:r>
              <a:rPr lang="tr-TR" sz="4400" b="1" i="1" dirty="0" err="1">
                <a:solidFill>
                  <a:srgbClr val="FFFF00"/>
                </a:solidFill>
              </a:rPr>
              <a:t>Results</a:t>
            </a:r>
            <a:endParaRPr lang="tr-T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35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</TotalTime>
  <Words>380</Words>
  <Application>Microsoft Macintosh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Canlı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deneme</cp:lastModifiedBy>
  <cp:revision>13</cp:revision>
  <dcterms:created xsi:type="dcterms:W3CDTF">2013-09-29T13:51:47Z</dcterms:created>
  <dcterms:modified xsi:type="dcterms:W3CDTF">2013-12-11T13:22:46Z</dcterms:modified>
</cp:coreProperties>
</file>