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3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3720DD-5B6D-40BF-8493-A6B52D484E6B}" type="datetimeFigureOut">
              <a:rPr lang="tr-TR" smtClean="0"/>
              <a:t>05.10.2013</a:t>
            </a:fld>
            <a:endParaRPr lang="tr-TR" dirty="0"/>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dirty="0"/>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02176B-0E47-46AC-8F43-DAB4B8A37D06}" type="slidenum">
              <a:rPr lang="tr-TR" smtClean="0"/>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A23720DD-5B6D-40BF-8493-A6B52D484E6B}" type="datetimeFigureOut">
              <a:rPr lang="tr-TR" smtClean="0"/>
              <a:t>05.10.2013</a:t>
            </a:fld>
            <a:endParaRPr lang="tr-TR" dirty="0"/>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dirty="0"/>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3720DD-5B6D-40BF-8493-A6B52D484E6B}" type="datetimeFigureOut">
              <a:rPr lang="tr-TR" smtClean="0"/>
              <a:t>05.10.2013</a:t>
            </a:fld>
            <a:endParaRPr lang="tr-TR" dirty="0"/>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dirty="0"/>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F302176B-0E47-46AC-8F43-DAB4B8A37D06}" type="slidenum">
              <a:rPr lang="tr-TR" smtClean="0"/>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8" name="Altbilgi Yer Tutucusu 7"/>
          <p:cNvSpPr>
            <a:spLocks noGrp="1"/>
          </p:cNvSpPr>
          <p:nvPr>
            <p:ph type="ftr" sz="quarter" idx="11"/>
          </p:nvPr>
        </p:nvSpPr>
        <p:spPr/>
        <p:txBody>
          <a:bodyPr/>
          <a:lstStyle>
            <a:extLst/>
          </a:lstStyle>
          <a:p>
            <a:endParaRPr lang="tr-TR" dirty="0"/>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4" name="Altbilgi Yer Tutucusu 3"/>
          <p:cNvSpPr>
            <a:spLocks noGrp="1"/>
          </p:cNvSpPr>
          <p:nvPr>
            <p:ph type="ftr" sz="quarter" idx="11"/>
          </p:nvPr>
        </p:nvSpPr>
        <p:spPr/>
        <p:txBody>
          <a:bodyPr/>
          <a:lstStyle>
            <a:extLst/>
          </a:lstStyle>
          <a:p>
            <a:endParaRPr lang="tr-TR" dirty="0"/>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A23720DD-5B6D-40BF-8493-A6B52D484E6B}" type="datetimeFigureOut">
              <a:rPr lang="tr-TR" smtClean="0"/>
              <a:t>05.10.2013</a:t>
            </a:fld>
            <a:endParaRPr lang="tr-TR" dirty="0"/>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dirty="0"/>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05.10.2013</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dirty="0"/>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dirty="0"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3720DD-5B6D-40BF-8493-A6B52D484E6B}" type="datetimeFigureOut">
              <a:rPr lang="tr-TR" smtClean="0"/>
              <a:t>05.10.2013</a:t>
            </a:fld>
            <a:endParaRPr lang="tr-TR" dirty="0"/>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dirty="0"/>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oBqNAU9Hk5zwwM&amp;tbnid=Zi3MSfT0JSx6vM:&amp;ved=0CAgQjRwwAA&amp;url=http://phuketieltsclinic.blogspot.com/2013/03/ielts-writing-argument-essay-conclusion.html&amp;ei=pVhJUs3rNMiGswanm4GADQ&amp;psig=AFQjCNGa5VLFAQPoZNAHD85F1wSCoY-Hqw&amp;ust=1380624933923831" TargetMode="Externa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PLOi8f9CTNAs0M&amp;tbnid=c75C2gWlh4SyRM:&amp;ved=0CAgQjRwwAA&amp;url=http://bloglaz.com/2013/05/29/cam-vazoda-cicek-modelleri/&amp;ei=UaJKUsmDJsHZswb1wIGoAg&amp;psig=AFQjCNE53FD64aGrinwsqwr8MTpzkyfWww&amp;ust=1380709329707465" TargetMode="Externa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05842" y="2924944"/>
            <a:ext cx="4519186" cy="707886"/>
          </a:xfrm>
          <a:prstGeom prst="rect">
            <a:avLst/>
          </a:prstGeom>
        </p:spPr>
        <p:txBody>
          <a:bodyPr wrap="none">
            <a:spAutoFit/>
          </a:bodyPr>
          <a:lstStyle/>
          <a:p>
            <a:r>
              <a:rPr lang="en-US" sz="4000" b="1" dirty="0">
                <a:solidFill>
                  <a:srgbClr val="92D050"/>
                </a:solidFill>
              </a:rPr>
              <a:t>About conclusions</a:t>
            </a:r>
            <a:endParaRPr lang="tr-TR" sz="4000" dirty="0">
              <a:solidFill>
                <a:srgbClr val="92D050"/>
              </a:solidFill>
            </a:endParaRPr>
          </a:p>
        </p:txBody>
      </p:sp>
      <p:pic>
        <p:nvPicPr>
          <p:cNvPr id="1026" name="Picture 2" descr="http://3.bp.blogspot.com/-Z3ZwQ5BU4Gg/UTgGJuNIqBI/AAAAAAAABK8/v8fuxzk5-JY/s1600/conclusion-introduction-starter-plenary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277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03769"/>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379685"/>
            <a:ext cx="5976664" cy="6370975"/>
          </a:xfrm>
          <a:prstGeom prst="rect">
            <a:avLst/>
          </a:prstGeom>
        </p:spPr>
        <p:txBody>
          <a:bodyPr wrap="square">
            <a:spAutoFit/>
          </a:bodyPr>
          <a:lstStyle/>
          <a:p>
            <a:pPr algn="just"/>
            <a:r>
              <a:rPr lang="en-US" sz="2400" dirty="0">
                <a:solidFill>
                  <a:srgbClr val="FFFF00"/>
                </a:solidFill>
              </a:rPr>
              <a:t>Introductions and conclusions can be the most difficult parts of papers to write. While the body is often easier to write, it needs a frame around it. An introduction and conclusion frame your thoughts and bridge your ideas for the reader</a:t>
            </a:r>
            <a:r>
              <a:rPr lang="en-US" sz="2400" dirty="0" smtClean="0">
                <a:solidFill>
                  <a:srgbClr val="FFFF00"/>
                </a:solidFill>
              </a:rPr>
              <a:t>.</a:t>
            </a:r>
            <a:endParaRPr lang="tr-TR" sz="2400" dirty="0" smtClean="0">
              <a:solidFill>
                <a:srgbClr val="FFFF00"/>
              </a:solidFill>
            </a:endParaRPr>
          </a:p>
          <a:p>
            <a:pPr algn="just"/>
            <a:endParaRPr lang="tr-TR" sz="2400" dirty="0">
              <a:solidFill>
                <a:srgbClr val="FFFF00"/>
              </a:solidFill>
            </a:endParaRPr>
          </a:p>
          <a:p>
            <a:pPr algn="just"/>
            <a:r>
              <a:rPr lang="en-US" sz="2400" dirty="0">
                <a:solidFill>
                  <a:srgbClr val="FFFF00"/>
                </a:solidFill>
              </a:rPr>
              <a:t>Just as your introduction acts as a bridge that transports your readers from their own lives into the “place” of your analysis, your conclusion can provide a bridge to help your readers make the transition back to their daily lives. Such a conclusion will help them see why all your analysis and information should matter to them after they put the paper down.</a:t>
            </a:r>
            <a:endParaRPr lang="tr-TR" sz="2400" dirty="0">
              <a:solidFill>
                <a:srgbClr val="FFFF00"/>
              </a:solidFill>
            </a:endParaRPr>
          </a:p>
        </p:txBody>
      </p:sp>
      <p:pic>
        <p:nvPicPr>
          <p:cNvPr id="1026" name="Picture 2" descr="http://ts3.mm.bing.net/th?id=H.4567621606771214&amp;w=112&amp;h=155&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71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08323" y="302359"/>
            <a:ext cx="5904656" cy="6494085"/>
          </a:xfrm>
          <a:prstGeom prst="rect">
            <a:avLst/>
          </a:prstGeom>
        </p:spPr>
        <p:txBody>
          <a:bodyPr wrap="square">
            <a:spAutoFit/>
          </a:bodyPr>
          <a:lstStyle/>
          <a:p>
            <a:pPr algn="just"/>
            <a:r>
              <a:rPr lang="en-US" sz="3200" dirty="0">
                <a:solidFill>
                  <a:srgbClr val="FFFF00"/>
                </a:solidFill>
              </a:rPr>
              <a:t>The conclusion allows you to have the final say on the issues you have raised in your paper, to summarize your thoughts, to demonstrate the importance of your ideas, and to propel your reader to a new view of the subject. </a:t>
            </a:r>
            <a:endParaRPr lang="tr-TR" sz="3200" dirty="0" smtClean="0">
              <a:solidFill>
                <a:srgbClr val="FFFF00"/>
              </a:solidFill>
            </a:endParaRPr>
          </a:p>
          <a:p>
            <a:pPr algn="just"/>
            <a:endParaRPr lang="tr-TR" sz="3200" dirty="0">
              <a:solidFill>
                <a:srgbClr val="FFFF00"/>
              </a:solidFill>
            </a:endParaRPr>
          </a:p>
          <a:p>
            <a:pPr algn="just"/>
            <a:r>
              <a:rPr lang="en-US" sz="3200" dirty="0" smtClean="0">
                <a:solidFill>
                  <a:srgbClr val="FFFF00"/>
                </a:solidFill>
              </a:rPr>
              <a:t>It </a:t>
            </a:r>
            <a:r>
              <a:rPr lang="en-US" sz="3200" dirty="0">
                <a:solidFill>
                  <a:srgbClr val="FFFF00"/>
                </a:solidFill>
              </a:rPr>
              <a:t>is also your opportunity to make a good final </a:t>
            </a:r>
            <a:r>
              <a:rPr lang="en-US" sz="3200" dirty="0" smtClean="0">
                <a:solidFill>
                  <a:srgbClr val="FFFF00"/>
                </a:solidFill>
              </a:rPr>
              <a:t>impression</a:t>
            </a:r>
            <a:r>
              <a:rPr lang="tr-TR" sz="1000" dirty="0" smtClean="0">
                <a:solidFill>
                  <a:srgbClr val="FFFF00"/>
                </a:solidFill>
              </a:rPr>
              <a:t>(izlenim)</a:t>
            </a:r>
            <a:r>
              <a:rPr lang="en-US" sz="3200" dirty="0" smtClean="0">
                <a:solidFill>
                  <a:srgbClr val="FFFF00"/>
                </a:solidFill>
              </a:rPr>
              <a:t>and </a:t>
            </a:r>
            <a:r>
              <a:rPr lang="en-US" sz="3200" dirty="0">
                <a:solidFill>
                  <a:srgbClr val="FFFF00"/>
                </a:solidFill>
              </a:rPr>
              <a:t>to end on a positive note.</a:t>
            </a:r>
            <a:endParaRPr lang="tr-TR" sz="3200" dirty="0">
              <a:solidFill>
                <a:srgbClr val="FFFF00"/>
              </a:solidFill>
            </a:endParaRPr>
          </a:p>
        </p:txBody>
      </p:sp>
      <p:pic>
        <p:nvPicPr>
          <p:cNvPr id="2050" name="Picture 2" descr="http://bloglaz.com/wp-content/uploads/2013/05/cicek-desenleri.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8940"/>
            <a:ext cx="2699792" cy="679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491880" y="836712"/>
            <a:ext cx="4320480" cy="5693866"/>
          </a:xfrm>
          <a:prstGeom prst="rect">
            <a:avLst/>
          </a:prstGeom>
          <a:noFill/>
        </p:spPr>
        <p:txBody>
          <a:bodyPr wrap="square" rtlCol="0">
            <a:spAutoFit/>
          </a:bodyPr>
          <a:lstStyle/>
          <a:p>
            <a:pPr algn="just"/>
            <a:r>
              <a:rPr lang="en-US" sz="2800" dirty="0" smtClean="0">
                <a:solidFill>
                  <a:schemeClr val="accent6">
                    <a:lumMod val="60000"/>
                    <a:lumOff val="40000"/>
                  </a:schemeClr>
                </a:solidFill>
              </a:rPr>
              <a:t>You may have many findings, results and conclusions. When you present each one of them you must have ask your self: </a:t>
            </a:r>
            <a:r>
              <a:rPr lang="en-US" sz="2800" dirty="0" smtClean="0">
                <a:solidFill>
                  <a:srgbClr val="FFFF00"/>
                </a:solidFill>
              </a:rPr>
              <a:t>SO WHAT?  </a:t>
            </a:r>
            <a:r>
              <a:rPr lang="en-US" sz="2800" dirty="0" smtClean="0">
                <a:solidFill>
                  <a:schemeClr val="accent6">
                    <a:lumMod val="60000"/>
                    <a:lumOff val="40000"/>
                  </a:schemeClr>
                </a:solidFill>
              </a:rPr>
              <a:t>Then ad your own contribution. Then ask again </a:t>
            </a:r>
            <a:r>
              <a:rPr lang="en-US" sz="2800" dirty="0" smtClean="0">
                <a:solidFill>
                  <a:srgbClr val="FFFF00"/>
                </a:solidFill>
              </a:rPr>
              <a:t>WHY SHOULD ANYBODY CARE? </a:t>
            </a:r>
            <a:r>
              <a:rPr lang="en-US" sz="2800" dirty="0" smtClean="0">
                <a:solidFill>
                  <a:schemeClr val="accent6">
                    <a:lumMod val="60000"/>
                    <a:lumOff val="40000"/>
                  </a:schemeClr>
                </a:solidFill>
              </a:rPr>
              <a:t>Then again answer. </a:t>
            </a:r>
          </a:p>
          <a:p>
            <a:pPr algn="just"/>
            <a:endParaRPr lang="en-US" sz="2800" dirty="0">
              <a:solidFill>
                <a:schemeClr val="accent6">
                  <a:lumMod val="60000"/>
                  <a:lumOff val="40000"/>
                </a:schemeClr>
              </a:solidFill>
            </a:endParaRPr>
          </a:p>
          <a:p>
            <a:pPr algn="just"/>
            <a:r>
              <a:rPr lang="en-US" sz="2800" dirty="0" smtClean="0">
                <a:solidFill>
                  <a:schemeClr val="bg1">
                    <a:lumMod val="95000"/>
                  </a:schemeClr>
                </a:solidFill>
              </a:rPr>
              <a:t>Do not use footnotes as much as possible.</a:t>
            </a:r>
            <a:endParaRPr lang="en-US" sz="2800" dirty="0">
              <a:solidFill>
                <a:schemeClr val="bg1">
                  <a:lumMod val="95000"/>
                </a:schemeClr>
              </a:solidFill>
            </a:endParaRPr>
          </a:p>
        </p:txBody>
      </p:sp>
      <p:pic>
        <p:nvPicPr>
          <p:cNvPr id="2050" name="Picture 2" descr="http://www.simresim.com/resim/cicek-resimleri/cicek-1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19348"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99792" y="404664"/>
            <a:ext cx="6444208" cy="6124754"/>
          </a:xfrm>
          <a:prstGeom prst="rect">
            <a:avLst/>
          </a:prstGeom>
        </p:spPr>
        <p:txBody>
          <a:bodyPr wrap="square">
            <a:spAutoFit/>
          </a:bodyPr>
          <a:lstStyle/>
          <a:p>
            <a:pPr lvl="0" algn="just"/>
            <a:r>
              <a:rPr lang="en-US" sz="2800" dirty="0">
                <a:solidFill>
                  <a:srgbClr val="FFFF00"/>
                </a:solidFill>
              </a:rPr>
              <a:t>Return to the theme or themes in the introduction. This strategy brings the reader full circle. </a:t>
            </a:r>
            <a:endParaRPr lang="en-US" sz="2800" dirty="0" smtClean="0">
              <a:solidFill>
                <a:srgbClr val="FFFF00"/>
              </a:solidFill>
            </a:endParaRPr>
          </a:p>
          <a:p>
            <a:pPr lvl="0" algn="just"/>
            <a:endParaRPr lang="en-US" sz="2800" dirty="0">
              <a:solidFill>
                <a:srgbClr val="FFFF00"/>
              </a:solidFill>
            </a:endParaRPr>
          </a:p>
          <a:p>
            <a:pPr lvl="0" algn="just"/>
            <a:r>
              <a:rPr lang="en-US" sz="2800" dirty="0" smtClean="0">
                <a:solidFill>
                  <a:srgbClr val="FFFF00"/>
                </a:solidFill>
              </a:rPr>
              <a:t>For </a:t>
            </a:r>
            <a:r>
              <a:rPr lang="en-US" sz="2800" dirty="0">
                <a:solidFill>
                  <a:srgbClr val="FFFF00"/>
                </a:solidFill>
              </a:rPr>
              <a:t>example, if you begin by describing a scenario, you can end with the same scenario as proof that your essay is helpful in creating a new understanding. </a:t>
            </a:r>
            <a:endParaRPr lang="en-US" sz="2800" dirty="0" smtClean="0">
              <a:solidFill>
                <a:srgbClr val="FFFF00"/>
              </a:solidFill>
            </a:endParaRPr>
          </a:p>
          <a:p>
            <a:pPr lvl="0" algn="just"/>
            <a:endParaRPr lang="en-US" sz="2800" dirty="0">
              <a:solidFill>
                <a:srgbClr val="FFFF00"/>
              </a:solidFill>
            </a:endParaRPr>
          </a:p>
          <a:p>
            <a:pPr lvl="0" algn="just"/>
            <a:r>
              <a:rPr lang="en-US" sz="2800" dirty="0" smtClean="0">
                <a:solidFill>
                  <a:srgbClr val="FFFF00"/>
                </a:solidFill>
              </a:rPr>
              <a:t>You </a:t>
            </a:r>
            <a:r>
              <a:rPr lang="en-US" sz="2800" dirty="0">
                <a:solidFill>
                  <a:srgbClr val="FFFF00"/>
                </a:solidFill>
              </a:rPr>
              <a:t>may also refer to the introductory paragraph by using key words or parallel concepts and images that you also used in the introduction.</a:t>
            </a:r>
            <a:endParaRPr lang="tr-TR" sz="2800" dirty="0">
              <a:solidFill>
                <a:srgbClr val="FFFF00"/>
              </a:solidFill>
            </a:endParaRPr>
          </a:p>
        </p:txBody>
      </p:sp>
      <p:pic>
        <p:nvPicPr>
          <p:cNvPr id="1026" name="Picture 2" descr="http://4.bp.blogspot.com/-U5YAn4Bv-gg/T5fOCV9fEoI/AAAAAAAAA0w/Qh3R5YV8TVU/s1600/alevli_cicek_43849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2"/>
            <a:ext cx="2493017" cy="685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71800" y="0"/>
            <a:ext cx="6192688" cy="6555641"/>
          </a:xfrm>
          <a:prstGeom prst="rect">
            <a:avLst/>
          </a:prstGeom>
        </p:spPr>
        <p:txBody>
          <a:bodyPr wrap="square">
            <a:spAutoFit/>
          </a:bodyPr>
          <a:lstStyle/>
          <a:p>
            <a:pPr algn="ctr"/>
            <a:r>
              <a:rPr lang="tr-TR" sz="2800" b="1" cap="all" dirty="0" err="1">
                <a:solidFill>
                  <a:srgbClr val="FFFF00"/>
                </a:solidFill>
              </a:rPr>
              <a:t>The</a:t>
            </a:r>
            <a:r>
              <a:rPr lang="tr-TR" sz="2800" b="1" cap="all" dirty="0">
                <a:solidFill>
                  <a:srgbClr val="FFFF00"/>
                </a:solidFill>
              </a:rPr>
              <a:t> </a:t>
            </a:r>
            <a:r>
              <a:rPr lang="tr-TR" sz="2800" b="1" cap="all" dirty="0" err="1">
                <a:solidFill>
                  <a:srgbClr val="FFFF00"/>
                </a:solidFill>
              </a:rPr>
              <a:t>Purpose</a:t>
            </a:r>
            <a:r>
              <a:rPr lang="tr-TR" sz="2800" b="1" cap="all" dirty="0">
                <a:solidFill>
                  <a:srgbClr val="FFFF00"/>
                </a:solidFill>
              </a:rPr>
              <a:t> of a </a:t>
            </a:r>
            <a:r>
              <a:rPr lang="tr-TR" sz="2800" b="1" cap="all" dirty="0" err="1" smtClean="0">
                <a:solidFill>
                  <a:srgbClr val="FFFF00"/>
                </a:solidFill>
              </a:rPr>
              <a:t>Conclusion</a:t>
            </a:r>
            <a:endParaRPr lang="en-US" sz="2800" b="1" cap="all" dirty="0" smtClean="0">
              <a:solidFill>
                <a:srgbClr val="FFFF00"/>
              </a:solidFill>
            </a:endParaRPr>
          </a:p>
          <a:p>
            <a:pPr algn="just"/>
            <a:endParaRPr lang="tr-TR" sz="2800" dirty="0">
              <a:solidFill>
                <a:srgbClr val="FFFF00"/>
              </a:solidFill>
            </a:endParaRPr>
          </a:p>
          <a:p>
            <a:pPr algn="just"/>
            <a:r>
              <a:rPr lang="tr-TR" sz="2800" dirty="0" err="1">
                <a:solidFill>
                  <a:srgbClr val="FFFF00"/>
                </a:solidFill>
              </a:rPr>
              <a:t>The</a:t>
            </a:r>
            <a:r>
              <a:rPr lang="tr-TR" sz="2800" dirty="0">
                <a:solidFill>
                  <a:srgbClr val="FFFF00"/>
                </a:solidFill>
              </a:rPr>
              <a:t> </a:t>
            </a:r>
            <a:r>
              <a:rPr lang="tr-TR" sz="2800" dirty="0" err="1">
                <a:solidFill>
                  <a:srgbClr val="FFFF00"/>
                </a:solidFill>
              </a:rPr>
              <a:t>purpose</a:t>
            </a:r>
            <a:r>
              <a:rPr lang="tr-TR" sz="2800" dirty="0">
                <a:solidFill>
                  <a:srgbClr val="FFFF00"/>
                </a:solidFill>
              </a:rPr>
              <a:t> of a </a:t>
            </a:r>
            <a:r>
              <a:rPr lang="tr-TR" sz="2800" dirty="0" err="1">
                <a:solidFill>
                  <a:srgbClr val="FFFF00"/>
                </a:solidFill>
              </a:rPr>
              <a:t>conclusion</a:t>
            </a:r>
            <a:r>
              <a:rPr lang="tr-TR" sz="2800" dirty="0">
                <a:solidFill>
                  <a:srgbClr val="FFFF00"/>
                </a:solidFill>
              </a:rPr>
              <a:t> is </a:t>
            </a:r>
            <a:r>
              <a:rPr lang="tr-TR" sz="2800" dirty="0" err="1">
                <a:solidFill>
                  <a:srgbClr val="FFFF00"/>
                </a:solidFill>
              </a:rPr>
              <a:t>to</a:t>
            </a:r>
            <a:r>
              <a:rPr lang="tr-TR" sz="2800" dirty="0">
                <a:solidFill>
                  <a:srgbClr val="FFFF00"/>
                </a:solidFill>
              </a:rPr>
              <a:t> </a:t>
            </a:r>
            <a:r>
              <a:rPr lang="tr-TR" sz="2800" dirty="0" err="1">
                <a:solidFill>
                  <a:srgbClr val="FFFF00"/>
                </a:solidFill>
              </a:rPr>
              <a:t>tie</a:t>
            </a:r>
            <a:r>
              <a:rPr lang="tr-TR" sz="2800" dirty="0">
                <a:solidFill>
                  <a:srgbClr val="FFFF00"/>
                </a:solidFill>
              </a:rPr>
              <a:t> </a:t>
            </a:r>
            <a:r>
              <a:rPr lang="tr-TR" sz="2800" dirty="0" err="1">
                <a:solidFill>
                  <a:srgbClr val="FFFF00"/>
                </a:solidFill>
              </a:rPr>
              <a:t>together</a:t>
            </a:r>
            <a:r>
              <a:rPr lang="tr-TR" sz="2800" dirty="0">
                <a:solidFill>
                  <a:srgbClr val="FFFF00"/>
                </a:solidFill>
              </a:rPr>
              <a:t>, </a:t>
            </a:r>
            <a:r>
              <a:rPr lang="tr-TR" sz="2800" dirty="0" err="1">
                <a:solidFill>
                  <a:srgbClr val="FFFF00"/>
                </a:solidFill>
              </a:rPr>
              <a:t>or</a:t>
            </a:r>
            <a:r>
              <a:rPr lang="tr-TR" sz="2800" dirty="0">
                <a:solidFill>
                  <a:srgbClr val="FFFF00"/>
                </a:solidFill>
              </a:rPr>
              <a:t> </a:t>
            </a:r>
            <a:r>
              <a:rPr lang="tr-TR" sz="2800" dirty="0" err="1">
                <a:solidFill>
                  <a:srgbClr val="FFFF00"/>
                </a:solidFill>
              </a:rPr>
              <a:t>integrate</a:t>
            </a:r>
            <a:r>
              <a:rPr lang="tr-TR" sz="2800" dirty="0">
                <a:solidFill>
                  <a:srgbClr val="FFFF00"/>
                </a:solidFill>
              </a:rPr>
              <a:t> </a:t>
            </a:r>
            <a:r>
              <a:rPr lang="tr-TR" sz="2800" dirty="0" err="1">
                <a:solidFill>
                  <a:srgbClr val="FFFF00"/>
                </a:solidFill>
              </a:rPr>
              <a:t>the</a:t>
            </a:r>
            <a:r>
              <a:rPr lang="tr-TR" sz="2800" dirty="0">
                <a:solidFill>
                  <a:srgbClr val="FFFF00"/>
                </a:solidFill>
              </a:rPr>
              <a:t> </a:t>
            </a:r>
            <a:r>
              <a:rPr lang="tr-TR" sz="2800" dirty="0" err="1">
                <a:solidFill>
                  <a:srgbClr val="FFFF00"/>
                </a:solidFill>
              </a:rPr>
              <a:t>various</a:t>
            </a:r>
            <a:r>
              <a:rPr lang="tr-TR" sz="2800" dirty="0">
                <a:solidFill>
                  <a:srgbClr val="FFFF00"/>
                </a:solidFill>
              </a:rPr>
              <a:t> </a:t>
            </a:r>
            <a:r>
              <a:rPr lang="tr-TR" sz="2800" dirty="0" err="1">
                <a:solidFill>
                  <a:srgbClr val="FFFF00"/>
                </a:solidFill>
              </a:rPr>
              <a:t>issues</a:t>
            </a:r>
            <a:r>
              <a:rPr lang="tr-TR" sz="2800" dirty="0">
                <a:solidFill>
                  <a:srgbClr val="FFFF00"/>
                </a:solidFill>
              </a:rPr>
              <a:t>, </a:t>
            </a:r>
            <a:r>
              <a:rPr lang="tr-TR" sz="2800" dirty="0" err="1">
                <a:solidFill>
                  <a:srgbClr val="FFFF00"/>
                </a:solidFill>
              </a:rPr>
              <a:t>research</a:t>
            </a:r>
            <a:r>
              <a:rPr lang="tr-TR" sz="2800" dirty="0">
                <a:solidFill>
                  <a:srgbClr val="FFFF00"/>
                </a:solidFill>
              </a:rPr>
              <a:t>, </a:t>
            </a:r>
            <a:r>
              <a:rPr lang="tr-TR" sz="2800" dirty="0" err="1">
                <a:solidFill>
                  <a:srgbClr val="FFFF00"/>
                </a:solidFill>
              </a:rPr>
              <a:t>etc</a:t>
            </a:r>
            <a:r>
              <a:rPr lang="tr-TR" sz="2800" dirty="0">
                <a:solidFill>
                  <a:srgbClr val="FFFF00"/>
                </a:solidFill>
              </a:rPr>
              <a:t>., </a:t>
            </a:r>
            <a:r>
              <a:rPr lang="tr-TR" sz="2800" dirty="0" err="1">
                <a:solidFill>
                  <a:srgbClr val="FFFF00"/>
                </a:solidFill>
              </a:rPr>
              <a:t>covered</a:t>
            </a:r>
            <a:r>
              <a:rPr lang="tr-TR" sz="2800" dirty="0">
                <a:solidFill>
                  <a:srgbClr val="FFFF00"/>
                </a:solidFill>
              </a:rPr>
              <a:t> in </a:t>
            </a:r>
            <a:r>
              <a:rPr lang="tr-TR" sz="2800" dirty="0" err="1">
                <a:solidFill>
                  <a:srgbClr val="FFFF00"/>
                </a:solidFill>
              </a:rPr>
              <a:t>the</a:t>
            </a:r>
            <a:r>
              <a:rPr lang="tr-TR" sz="2800" dirty="0">
                <a:solidFill>
                  <a:srgbClr val="FFFF00"/>
                </a:solidFill>
              </a:rPr>
              <a:t> body of </a:t>
            </a:r>
            <a:r>
              <a:rPr lang="tr-TR" sz="2800" dirty="0" err="1">
                <a:solidFill>
                  <a:srgbClr val="FFFF00"/>
                </a:solidFill>
              </a:rPr>
              <a:t>the</a:t>
            </a:r>
            <a:r>
              <a:rPr lang="tr-TR" sz="2800" dirty="0">
                <a:solidFill>
                  <a:srgbClr val="FFFF00"/>
                </a:solidFill>
              </a:rPr>
              <a:t> </a:t>
            </a:r>
            <a:r>
              <a:rPr lang="tr-TR" sz="2800" dirty="0" err="1">
                <a:solidFill>
                  <a:srgbClr val="FFFF00"/>
                </a:solidFill>
              </a:rPr>
              <a:t>paper</a:t>
            </a:r>
            <a:r>
              <a:rPr lang="tr-TR" sz="2800" dirty="0">
                <a:solidFill>
                  <a:srgbClr val="FFFF00"/>
                </a:solidFill>
              </a:rPr>
              <a:t>, </a:t>
            </a:r>
            <a:r>
              <a:rPr lang="tr-TR" sz="2800" dirty="0" err="1">
                <a:solidFill>
                  <a:srgbClr val="FFFF00"/>
                </a:solidFill>
              </a:rPr>
              <a:t>and</a:t>
            </a:r>
            <a:r>
              <a:rPr lang="tr-TR" sz="2800" dirty="0">
                <a:solidFill>
                  <a:srgbClr val="FFFF00"/>
                </a:solidFill>
              </a:rPr>
              <a:t> </a:t>
            </a:r>
            <a:r>
              <a:rPr lang="tr-TR" sz="2800" dirty="0" err="1">
                <a:solidFill>
                  <a:srgbClr val="FFFF00"/>
                </a:solidFill>
              </a:rPr>
              <a:t>to</a:t>
            </a:r>
            <a:r>
              <a:rPr lang="tr-TR" sz="2800" dirty="0">
                <a:solidFill>
                  <a:srgbClr val="FFFF00"/>
                </a:solidFill>
              </a:rPr>
              <a:t> </a:t>
            </a:r>
            <a:r>
              <a:rPr lang="tr-TR" sz="2800" dirty="0" err="1">
                <a:solidFill>
                  <a:srgbClr val="FFFF00"/>
                </a:solidFill>
              </a:rPr>
              <a:t>make</a:t>
            </a:r>
            <a:r>
              <a:rPr lang="tr-TR" sz="2800" dirty="0">
                <a:solidFill>
                  <a:srgbClr val="FFFF00"/>
                </a:solidFill>
              </a:rPr>
              <a:t> </a:t>
            </a:r>
            <a:r>
              <a:rPr lang="tr-TR" sz="2800" dirty="0" err="1">
                <a:solidFill>
                  <a:srgbClr val="FFFF00"/>
                </a:solidFill>
              </a:rPr>
              <a:t>comments</a:t>
            </a:r>
            <a:r>
              <a:rPr lang="tr-TR" sz="2800" dirty="0">
                <a:solidFill>
                  <a:srgbClr val="FFFF00"/>
                </a:solidFill>
              </a:rPr>
              <a:t> </a:t>
            </a:r>
            <a:r>
              <a:rPr lang="tr-TR" sz="2800" dirty="0" err="1">
                <a:solidFill>
                  <a:srgbClr val="FFFF00"/>
                </a:solidFill>
              </a:rPr>
              <a:t>upon</a:t>
            </a:r>
            <a:r>
              <a:rPr lang="tr-TR" sz="2800" dirty="0">
                <a:solidFill>
                  <a:srgbClr val="FFFF00"/>
                </a:solidFill>
              </a:rPr>
              <a:t> </a:t>
            </a:r>
            <a:r>
              <a:rPr lang="tr-TR" sz="2800" dirty="0" err="1">
                <a:solidFill>
                  <a:srgbClr val="FFFF00"/>
                </a:solidFill>
              </a:rPr>
              <a:t>the</a:t>
            </a:r>
            <a:r>
              <a:rPr lang="tr-TR" sz="2800" dirty="0">
                <a:solidFill>
                  <a:srgbClr val="FFFF00"/>
                </a:solidFill>
              </a:rPr>
              <a:t> </a:t>
            </a:r>
            <a:r>
              <a:rPr lang="tr-TR" sz="2800" dirty="0" err="1">
                <a:solidFill>
                  <a:srgbClr val="FFFF00"/>
                </a:solidFill>
              </a:rPr>
              <a:t>meaning</a:t>
            </a:r>
            <a:r>
              <a:rPr lang="tr-TR" sz="2800" dirty="0">
                <a:solidFill>
                  <a:srgbClr val="FFFF00"/>
                </a:solidFill>
              </a:rPr>
              <a:t> of </a:t>
            </a:r>
            <a:r>
              <a:rPr lang="tr-TR" sz="2800" dirty="0" err="1">
                <a:solidFill>
                  <a:srgbClr val="FFFF00"/>
                </a:solidFill>
              </a:rPr>
              <a:t>all</a:t>
            </a:r>
            <a:r>
              <a:rPr lang="tr-TR" sz="2800" dirty="0">
                <a:solidFill>
                  <a:srgbClr val="FFFF00"/>
                </a:solidFill>
              </a:rPr>
              <a:t> of it. </a:t>
            </a:r>
            <a:endParaRPr lang="en-US" sz="2800" dirty="0" smtClean="0">
              <a:solidFill>
                <a:srgbClr val="FFFF00"/>
              </a:solidFill>
            </a:endParaRPr>
          </a:p>
          <a:p>
            <a:pPr algn="just"/>
            <a:endParaRPr lang="en-US" sz="2800" dirty="0">
              <a:solidFill>
                <a:srgbClr val="FFFF00"/>
              </a:solidFill>
            </a:endParaRPr>
          </a:p>
          <a:p>
            <a:pPr algn="just"/>
            <a:r>
              <a:rPr lang="tr-TR" sz="2800" dirty="0" err="1" smtClean="0">
                <a:solidFill>
                  <a:srgbClr val="FFFF00"/>
                </a:solidFill>
              </a:rPr>
              <a:t>This</a:t>
            </a:r>
            <a:r>
              <a:rPr lang="tr-TR" sz="2800" dirty="0" smtClean="0">
                <a:solidFill>
                  <a:srgbClr val="FFFF00"/>
                </a:solidFill>
              </a:rPr>
              <a:t> </a:t>
            </a:r>
            <a:r>
              <a:rPr lang="tr-TR" sz="2800" dirty="0" err="1">
                <a:solidFill>
                  <a:srgbClr val="FFFF00"/>
                </a:solidFill>
              </a:rPr>
              <a:t>includes</a:t>
            </a:r>
            <a:r>
              <a:rPr lang="tr-TR" sz="2800" dirty="0">
                <a:solidFill>
                  <a:srgbClr val="FFFF00"/>
                </a:solidFill>
              </a:rPr>
              <a:t> </a:t>
            </a:r>
            <a:r>
              <a:rPr lang="tr-TR" sz="2800" dirty="0" err="1">
                <a:solidFill>
                  <a:srgbClr val="FFFF00"/>
                </a:solidFill>
              </a:rPr>
              <a:t>noting</a:t>
            </a:r>
            <a:r>
              <a:rPr lang="tr-TR" sz="2800" dirty="0">
                <a:solidFill>
                  <a:srgbClr val="FFFF00"/>
                </a:solidFill>
              </a:rPr>
              <a:t> </a:t>
            </a:r>
            <a:r>
              <a:rPr lang="tr-TR" sz="2800" dirty="0" err="1">
                <a:solidFill>
                  <a:srgbClr val="FFFF00"/>
                </a:solidFill>
              </a:rPr>
              <a:t>any</a:t>
            </a:r>
            <a:r>
              <a:rPr lang="tr-TR" sz="2800" dirty="0">
                <a:solidFill>
                  <a:srgbClr val="FFFF00"/>
                </a:solidFill>
              </a:rPr>
              <a:t> </a:t>
            </a:r>
            <a:r>
              <a:rPr lang="tr-TR" sz="2800" dirty="0" err="1" smtClean="0">
                <a:solidFill>
                  <a:srgbClr val="FFFF00"/>
                </a:solidFill>
              </a:rPr>
              <a:t>implications</a:t>
            </a:r>
            <a:r>
              <a:rPr lang="tr-TR" sz="1000" dirty="0" smtClean="0">
                <a:solidFill>
                  <a:srgbClr val="FFFF00"/>
                </a:solidFill>
              </a:rPr>
              <a:t>(etkili)</a:t>
            </a:r>
            <a:r>
              <a:rPr lang="tr-TR" sz="2800" dirty="0" err="1" smtClean="0">
                <a:solidFill>
                  <a:srgbClr val="FFFF00"/>
                </a:solidFill>
              </a:rPr>
              <a:t>resulting</a:t>
            </a:r>
            <a:r>
              <a:rPr lang="tr-TR" sz="2800" dirty="0" smtClean="0">
                <a:solidFill>
                  <a:srgbClr val="FFFF00"/>
                </a:solidFill>
              </a:rPr>
              <a:t> </a:t>
            </a:r>
            <a:r>
              <a:rPr lang="tr-TR" sz="2800" dirty="0" err="1">
                <a:solidFill>
                  <a:srgbClr val="FFFF00"/>
                </a:solidFill>
              </a:rPr>
              <a:t>from</a:t>
            </a:r>
            <a:r>
              <a:rPr lang="tr-TR" sz="2800" dirty="0">
                <a:solidFill>
                  <a:srgbClr val="FFFF00"/>
                </a:solidFill>
              </a:rPr>
              <a:t> </a:t>
            </a:r>
            <a:r>
              <a:rPr lang="tr-TR" sz="2800" dirty="0" err="1">
                <a:solidFill>
                  <a:srgbClr val="FFFF00"/>
                </a:solidFill>
              </a:rPr>
              <a:t>your</a:t>
            </a:r>
            <a:r>
              <a:rPr lang="tr-TR" sz="2800" dirty="0">
                <a:solidFill>
                  <a:srgbClr val="FFFF00"/>
                </a:solidFill>
              </a:rPr>
              <a:t> </a:t>
            </a:r>
            <a:r>
              <a:rPr lang="tr-TR" sz="2800" dirty="0" err="1">
                <a:solidFill>
                  <a:srgbClr val="FFFF00"/>
                </a:solidFill>
              </a:rPr>
              <a:t>discussion</a:t>
            </a:r>
            <a:r>
              <a:rPr lang="tr-TR" sz="2800" dirty="0">
                <a:solidFill>
                  <a:srgbClr val="FFFF00"/>
                </a:solidFill>
              </a:rPr>
              <a:t> of </a:t>
            </a:r>
            <a:r>
              <a:rPr lang="tr-TR" sz="2800" dirty="0" err="1">
                <a:solidFill>
                  <a:srgbClr val="FFFF00"/>
                </a:solidFill>
              </a:rPr>
              <a:t>the</a:t>
            </a:r>
            <a:r>
              <a:rPr lang="tr-TR" sz="2800" dirty="0">
                <a:solidFill>
                  <a:srgbClr val="FFFF00"/>
                </a:solidFill>
              </a:rPr>
              <a:t> </a:t>
            </a:r>
            <a:r>
              <a:rPr lang="tr-TR" sz="2800" dirty="0" err="1">
                <a:solidFill>
                  <a:srgbClr val="FFFF00"/>
                </a:solidFill>
              </a:rPr>
              <a:t>topic</a:t>
            </a:r>
            <a:r>
              <a:rPr lang="tr-TR" sz="2800" dirty="0">
                <a:solidFill>
                  <a:srgbClr val="FFFF00"/>
                </a:solidFill>
              </a:rPr>
              <a:t>, as </a:t>
            </a:r>
            <a:r>
              <a:rPr lang="tr-TR" sz="2800" dirty="0" err="1">
                <a:solidFill>
                  <a:srgbClr val="FFFF00"/>
                </a:solidFill>
              </a:rPr>
              <a:t>well</a:t>
            </a:r>
            <a:r>
              <a:rPr lang="tr-TR" sz="2800" dirty="0">
                <a:solidFill>
                  <a:srgbClr val="FFFF00"/>
                </a:solidFill>
              </a:rPr>
              <a:t> as </a:t>
            </a:r>
            <a:r>
              <a:rPr lang="tr-TR" sz="2800" dirty="0" err="1">
                <a:solidFill>
                  <a:srgbClr val="FFFF00"/>
                </a:solidFill>
              </a:rPr>
              <a:t>recommendations</a:t>
            </a:r>
            <a:r>
              <a:rPr lang="tr-TR" sz="2800" dirty="0">
                <a:solidFill>
                  <a:srgbClr val="FFFF00"/>
                </a:solidFill>
              </a:rPr>
              <a:t>, </a:t>
            </a:r>
            <a:r>
              <a:rPr lang="tr-TR" sz="2800" dirty="0" err="1">
                <a:solidFill>
                  <a:srgbClr val="FFFF00"/>
                </a:solidFill>
              </a:rPr>
              <a:t>forecasting</a:t>
            </a:r>
            <a:r>
              <a:rPr lang="tr-TR" sz="2800" dirty="0">
                <a:solidFill>
                  <a:srgbClr val="FFFF00"/>
                </a:solidFill>
              </a:rPr>
              <a:t> </a:t>
            </a:r>
            <a:r>
              <a:rPr lang="tr-TR" sz="2800" dirty="0" err="1">
                <a:solidFill>
                  <a:srgbClr val="FFFF00"/>
                </a:solidFill>
              </a:rPr>
              <a:t>future</a:t>
            </a:r>
            <a:r>
              <a:rPr lang="tr-TR" sz="2800" dirty="0">
                <a:solidFill>
                  <a:srgbClr val="FFFF00"/>
                </a:solidFill>
              </a:rPr>
              <a:t> </a:t>
            </a:r>
            <a:r>
              <a:rPr lang="tr-TR" sz="2800" dirty="0" err="1">
                <a:solidFill>
                  <a:srgbClr val="FFFF00"/>
                </a:solidFill>
              </a:rPr>
              <a:t>trends</a:t>
            </a:r>
            <a:r>
              <a:rPr lang="tr-TR" sz="2800" dirty="0">
                <a:solidFill>
                  <a:srgbClr val="FFFF00"/>
                </a:solidFill>
              </a:rPr>
              <a:t>, </a:t>
            </a:r>
            <a:r>
              <a:rPr lang="tr-TR" sz="2800" dirty="0" err="1">
                <a:solidFill>
                  <a:srgbClr val="FFFF00"/>
                </a:solidFill>
              </a:rPr>
              <a:t>and</a:t>
            </a:r>
            <a:r>
              <a:rPr lang="tr-TR" sz="2800" dirty="0">
                <a:solidFill>
                  <a:srgbClr val="FFFF00"/>
                </a:solidFill>
              </a:rPr>
              <a:t> </a:t>
            </a:r>
            <a:r>
              <a:rPr lang="tr-TR" sz="2800" dirty="0" err="1">
                <a:solidFill>
                  <a:srgbClr val="FFFF00"/>
                </a:solidFill>
              </a:rPr>
              <a:t>the</a:t>
            </a:r>
            <a:r>
              <a:rPr lang="tr-TR" sz="2800" dirty="0">
                <a:solidFill>
                  <a:srgbClr val="FFFF00"/>
                </a:solidFill>
              </a:rPr>
              <a:t> </a:t>
            </a:r>
            <a:r>
              <a:rPr lang="tr-TR" sz="2800" dirty="0" err="1">
                <a:solidFill>
                  <a:srgbClr val="FFFF00"/>
                </a:solidFill>
              </a:rPr>
              <a:t>need</a:t>
            </a:r>
            <a:r>
              <a:rPr lang="tr-TR" sz="2800" dirty="0">
                <a:solidFill>
                  <a:srgbClr val="FFFF00"/>
                </a:solidFill>
              </a:rPr>
              <a:t> </a:t>
            </a:r>
            <a:r>
              <a:rPr lang="tr-TR" sz="2800" dirty="0" err="1">
                <a:solidFill>
                  <a:srgbClr val="FFFF00"/>
                </a:solidFill>
              </a:rPr>
              <a:t>for</a:t>
            </a:r>
            <a:r>
              <a:rPr lang="tr-TR" sz="2800" dirty="0">
                <a:solidFill>
                  <a:srgbClr val="FFFF00"/>
                </a:solidFill>
              </a:rPr>
              <a:t> </a:t>
            </a:r>
            <a:r>
              <a:rPr lang="tr-TR" sz="2800" dirty="0" err="1">
                <a:solidFill>
                  <a:srgbClr val="FFFF00"/>
                </a:solidFill>
              </a:rPr>
              <a:t>further</a:t>
            </a:r>
            <a:r>
              <a:rPr lang="tr-TR" sz="2800" dirty="0">
                <a:solidFill>
                  <a:srgbClr val="FFFF00"/>
                </a:solidFill>
              </a:rPr>
              <a:t> </a:t>
            </a:r>
            <a:r>
              <a:rPr lang="tr-TR" sz="2800" dirty="0" err="1">
                <a:solidFill>
                  <a:srgbClr val="FFFF00"/>
                </a:solidFill>
              </a:rPr>
              <a:t>research</a:t>
            </a:r>
            <a:r>
              <a:rPr lang="tr-TR" sz="2800" dirty="0">
                <a:solidFill>
                  <a:srgbClr val="FFFF00"/>
                </a:solidFill>
              </a:rPr>
              <a:t>.</a:t>
            </a:r>
          </a:p>
        </p:txBody>
      </p:sp>
      <p:pic>
        <p:nvPicPr>
          <p:cNvPr id="3076" name="Picture 4" descr="http://www.hdwallpapers.in/walls/flowers_n_birds_hd-wide.jpg"/>
          <p:cNvPicPr>
            <a:picLocks noChangeAspect="1" noChangeArrowheads="1"/>
          </p:cNvPicPr>
          <p:nvPr/>
        </p:nvPicPr>
        <p:blipFill rotWithShape="1">
          <a:blip r:embed="rId2">
            <a:extLst>
              <a:ext uri="{28A0092B-C50C-407E-A947-70E740481C1C}">
                <a14:useLocalDpi xmlns:a14="http://schemas.microsoft.com/office/drawing/2010/main" val="0"/>
              </a:ext>
            </a:extLst>
          </a:blip>
          <a:srcRect r="52636"/>
          <a:stretch/>
        </p:blipFill>
        <p:spPr bwMode="auto">
          <a:xfrm>
            <a:off x="0" y="0"/>
            <a:ext cx="2771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14255" y="-1"/>
            <a:ext cx="6372200" cy="5786199"/>
          </a:xfrm>
          <a:prstGeom prst="rect">
            <a:avLst/>
          </a:prstGeom>
        </p:spPr>
        <p:txBody>
          <a:bodyPr wrap="square">
            <a:spAutoFit/>
          </a:bodyPr>
          <a:lstStyle/>
          <a:p>
            <a:pPr algn="just"/>
            <a:r>
              <a:rPr lang="tr-TR" sz="4000" dirty="0" smtClean="0">
                <a:solidFill>
                  <a:srgbClr val="FFFF00"/>
                </a:solidFill>
              </a:rPr>
              <a:t>    </a:t>
            </a:r>
            <a:r>
              <a:rPr lang="tr-TR" sz="4000" dirty="0" err="1" smtClean="0">
                <a:solidFill>
                  <a:srgbClr val="FFFF00"/>
                </a:solidFill>
              </a:rPr>
              <a:t>The</a:t>
            </a:r>
            <a:r>
              <a:rPr lang="tr-TR" sz="4000" dirty="0" smtClean="0">
                <a:solidFill>
                  <a:srgbClr val="FFFF00"/>
                </a:solidFill>
              </a:rPr>
              <a:t> </a:t>
            </a:r>
            <a:r>
              <a:rPr lang="tr-TR" sz="4000" dirty="0" err="1">
                <a:solidFill>
                  <a:srgbClr val="FFFF00"/>
                </a:solidFill>
              </a:rPr>
              <a:t>conclusion</a:t>
            </a:r>
            <a:r>
              <a:rPr lang="tr-TR" sz="4000" dirty="0">
                <a:solidFill>
                  <a:srgbClr val="FFFF00"/>
                </a:solidFill>
              </a:rPr>
              <a:t> </a:t>
            </a:r>
            <a:r>
              <a:rPr lang="tr-TR" sz="4000" dirty="0" err="1">
                <a:solidFill>
                  <a:srgbClr val="FFFF00"/>
                </a:solidFill>
              </a:rPr>
              <a:t>should</a:t>
            </a:r>
            <a:r>
              <a:rPr lang="tr-TR" sz="4000" dirty="0" smtClean="0">
                <a:solidFill>
                  <a:srgbClr val="FFFF00"/>
                </a:solidFill>
              </a:rPr>
              <a:t>:</a:t>
            </a:r>
          </a:p>
          <a:p>
            <a:pPr algn="just"/>
            <a:endParaRPr lang="tr-TR" dirty="0">
              <a:solidFill>
                <a:srgbClr val="FFFF00"/>
              </a:solidFill>
            </a:endParaRPr>
          </a:p>
          <a:p>
            <a:pPr marL="342900" lvl="0" indent="-342900" algn="just">
              <a:buAutoNum type="arabicPeriod"/>
            </a:pPr>
            <a:r>
              <a:rPr lang="tr-TR" sz="2400" dirty="0" smtClean="0">
                <a:solidFill>
                  <a:srgbClr val="FFFF00"/>
                </a:solidFill>
              </a:rPr>
              <a:t>be </a:t>
            </a:r>
            <a:r>
              <a:rPr lang="tr-TR" sz="2400" dirty="0">
                <a:solidFill>
                  <a:srgbClr val="FFFF00"/>
                </a:solidFill>
              </a:rPr>
              <a:t>a </a:t>
            </a:r>
            <a:r>
              <a:rPr lang="tr-TR" sz="2400" dirty="0" err="1">
                <a:solidFill>
                  <a:srgbClr val="FFFF00"/>
                </a:solidFill>
              </a:rPr>
              <a:t>logical</a:t>
            </a:r>
            <a:r>
              <a:rPr lang="tr-TR" sz="2400" dirty="0">
                <a:solidFill>
                  <a:srgbClr val="FFFF00"/>
                </a:solidFill>
              </a:rPr>
              <a:t> </a:t>
            </a:r>
            <a:r>
              <a:rPr lang="tr-TR" sz="2400" dirty="0" err="1">
                <a:solidFill>
                  <a:srgbClr val="FFFF00"/>
                </a:solidFill>
              </a:rPr>
              <a:t>ending</a:t>
            </a:r>
            <a:r>
              <a:rPr lang="tr-TR" sz="2400" dirty="0">
                <a:solidFill>
                  <a:srgbClr val="FFFF00"/>
                </a:solidFill>
              </a:rPr>
              <a:t> </a:t>
            </a:r>
            <a:r>
              <a:rPr lang="tr-TR" sz="2400" dirty="0" err="1">
                <a:solidFill>
                  <a:srgbClr val="FFFF00"/>
                </a:solidFill>
              </a:rPr>
              <a:t>to</a:t>
            </a:r>
            <a:r>
              <a:rPr lang="tr-TR" sz="2400" dirty="0">
                <a:solidFill>
                  <a:srgbClr val="FFFF00"/>
                </a:solidFill>
              </a:rPr>
              <a:t> </a:t>
            </a:r>
            <a:r>
              <a:rPr lang="tr-TR" sz="2400" dirty="0" err="1">
                <a:solidFill>
                  <a:srgbClr val="FFFF00"/>
                </a:solidFill>
              </a:rPr>
              <a:t>what</a:t>
            </a:r>
            <a:r>
              <a:rPr lang="tr-TR" sz="2400" dirty="0">
                <a:solidFill>
                  <a:srgbClr val="FFFF00"/>
                </a:solidFill>
              </a:rPr>
              <a:t> has </a:t>
            </a:r>
            <a:r>
              <a:rPr lang="tr-TR" sz="2400" dirty="0" err="1">
                <a:solidFill>
                  <a:srgbClr val="FFFF00"/>
                </a:solidFill>
              </a:rPr>
              <a:t>been</a:t>
            </a:r>
            <a:r>
              <a:rPr lang="tr-TR" sz="2400" dirty="0">
                <a:solidFill>
                  <a:srgbClr val="FFFF00"/>
                </a:solidFill>
              </a:rPr>
              <a:t> </a:t>
            </a:r>
            <a:r>
              <a:rPr lang="tr-TR" sz="2400" dirty="0" err="1">
                <a:solidFill>
                  <a:srgbClr val="FFFF00"/>
                </a:solidFill>
              </a:rPr>
              <a:t>previously</a:t>
            </a:r>
            <a:r>
              <a:rPr lang="tr-TR" sz="2400" dirty="0">
                <a:solidFill>
                  <a:srgbClr val="FFFF00"/>
                </a:solidFill>
              </a:rPr>
              <a:t> </a:t>
            </a:r>
            <a:r>
              <a:rPr lang="tr-TR" sz="2400" dirty="0" err="1">
                <a:solidFill>
                  <a:srgbClr val="FFFF00"/>
                </a:solidFill>
              </a:rPr>
              <a:t>been</a:t>
            </a:r>
            <a:r>
              <a:rPr lang="tr-TR" sz="2400" dirty="0">
                <a:solidFill>
                  <a:srgbClr val="FFFF00"/>
                </a:solidFill>
              </a:rPr>
              <a:t> </a:t>
            </a:r>
            <a:r>
              <a:rPr lang="tr-TR" sz="2400" dirty="0" err="1">
                <a:solidFill>
                  <a:srgbClr val="FFFF00"/>
                </a:solidFill>
              </a:rPr>
              <a:t>discussed</a:t>
            </a:r>
            <a:r>
              <a:rPr lang="tr-TR" sz="2400" dirty="0" smtClean="0">
                <a:solidFill>
                  <a:srgbClr val="FFFF00"/>
                </a:solidFill>
              </a:rPr>
              <a:t>. </a:t>
            </a:r>
            <a:r>
              <a:rPr lang="tr-TR" sz="2400" dirty="0" err="1">
                <a:solidFill>
                  <a:srgbClr val="FFFF00"/>
                </a:solidFill>
              </a:rPr>
              <a:t>This</a:t>
            </a:r>
            <a:r>
              <a:rPr lang="tr-TR" sz="2400" dirty="0">
                <a:solidFill>
                  <a:srgbClr val="FFFF00"/>
                </a:solidFill>
              </a:rPr>
              <a:t> </a:t>
            </a:r>
            <a:r>
              <a:rPr lang="tr-TR" sz="2400" dirty="0" err="1">
                <a:solidFill>
                  <a:srgbClr val="FFFF00"/>
                </a:solidFill>
              </a:rPr>
              <a:t>gives</a:t>
            </a:r>
            <a:r>
              <a:rPr lang="tr-TR" sz="2400" dirty="0">
                <a:solidFill>
                  <a:srgbClr val="FFFF00"/>
                </a:solidFill>
              </a:rPr>
              <a:t> </a:t>
            </a:r>
            <a:r>
              <a:rPr lang="tr-TR" sz="2400" dirty="0" err="1">
                <a:solidFill>
                  <a:srgbClr val="FFFF00"/>
                </a:solidFill>
              </a:rPr>
              <a:t>your</a:t>
            </a:r>
            <a:r>
              <a:rPr lang="tr-TR" sz="2400" dirty="0">
                <a:solidFill>
                  <a:srgbClr val="FFFF00"/>
                </a:solidFill>
              </a:rPr>
              <a:t> </a:t>
            </a:r>
            <a:r>
              <a:rPr lang="tr-TR" sz="2400" dirty="0" err="1">
                <a:solidFill>
                  <a:srgbClr val="FFFF00"/>
                </a:solidFill>
              </a:rPr>
              <a:t>essay</a:t>
            </a:r>
            <a:r>
              <a:rPr lang="tr-TR" sz="2400" dirty="0">
                <a:solidFill>
                  <a:srgbClr val="FFFF00"/>
                </a:solidFill>
              </a:rPr>
              <a:t> a sense of </a:t>
            </a:r>
            <a:r>
              <a:rPr lang="tr-TR" sz="2400" dirty="0" err="1">
                <a:solidFill>
                  <a:srgbClr val="FFFF00"/>
                </a:solidFill>
              </a:rPr>
              <a:t>unity</a:t>
            </a:r>
            <a:r>
              <a:rPr lang="tr-TR" sz="2400" dirty="0">
                <a:solidFill>
                  <a:srgbClr val="FFFF00"/>
                </a:solidFill>
              </a:rPr>
              <a:t>. </a:t>
            </a:r>
          </a:p>
          <a:p>
            <a:pPr marL="342900" lvl="0" indent="-342900" algn="just">
              <a:buAutoNum type="arabicPeriod"/>
            </a:pPr>
            <a:r>
              <a:rPr lang="tr-TR" sz="2400" dirty="0" err="1" smtClean="0">
                <a:solidFill>
                  <a:srgbClr val="FFFF00"/>
                </a:solidFill>
              </a:rPr>
              <a:t>never</a:t>
            </a:r>
            <a:r>
              <a:rPr lang="tr-TR" sz="2400" dirty="0" smtClean="0">
                <a:solidFill>
                  <a:srgbClr val="FFFF00"/>
                </a:solidFill>
              </a:rPr>
              <a:t> </a:t>
            </a:r>
            <a:r>
              <a:rPr lang="tr-TR" sz="2400" dirty="0" err="1">
                <a:solidFill>
                  <a:srgbClr val="FFFF00"/>
                </a:solidFill>
              </a:rPr>
              <a:t>contain</a:t>
            </a:r>
            <a:r>
              <a:rPr lang="tr-TR" sz="2400" dirty="0">
                <a:solidFill>
                  <a:srgbClr val="FFFF00"/>
                </a:solidFill>
              </a:rPr>
              <a:t> </a:t>
            </a:r>
            <a:r>
              <a:rPr lang="tr-TR" sz="2400" dirty="0" err="1">
                <a:solidFill>
                  <a:srgbClr val="FFFF00"/>
                </a:solidFill>
              </a:rPr>
              <a:t>any</a:t>
            </a:r>
            <a:r>
              <a:rPr lang="tr-TR" sz="2400" dirty="0">
                <a:solidFill>
                  <a:srgbClr val="FFFF00"/>
                </a:solidFill>
              </a:rPr>
              <a:t> </a:t>
            </a:r>
            <a:r>
              <a:rPr lang="tr-TR" sz="2400" dirty="0" err="1">
                <a:solidFill>
                  <a:srgbClr val="FFFF00"/>
                </a:solidFill>
              </a:rPr>
              <a:t>new</a:t>
            </a:r>
            <a:r>
              <a:rPr lang="tr-TR" sz="2400" dirty="0">
                <a:solidFill>
                  <a:srgbClr val="FFFF00"/>
                </a:solidFill>
              </a:rPr>
              <a:t> </a:t>
            </a:r>
            <a:r>
              <a:rPr lang="tr-TR" sz="2400" dirty="0" err="1">
                <a:solidFill>
                  <a:srgbClr val="FFFF00"/>
                </a:solidFill>
              </a:rPr>
              <a:t>information</a:t>
            </a:r>
            <a:r>
              <a:rPr lang="tr-TR" sz="2400" dirty="0">
                <a:solidFill>
                  <a:srgbClr val="FFFF00"/>
                </a:solidFill>
              </a:rPr>
              <a:t>. </a:t>
            </a:r>
            <a:endParaRPr lang="tr-TR" sz="2400" dirty="0" smtClean="0">
              <a:solidFill>
                <a:srgbClr val="FFFF00"/>
              </a:solidFill>
            </a:endParaRPr>
          </a:p>
          <a:p>
            <a:pPr marL="342900" lvl="0" indent="-342900" algn="just">
              <a:buAutoNum type="arabicPeriod"/>
            </a:pPr>
            <a:r>
              <a:rPr lang="tr-TR" sz="2400" dirty="0" err="1" smtClean="0">
                <a:solidFill>
                  <a:srgbClr val="FFFF00"/>
                </a:solidFill>
              </a:rPr>
              <a:t>usually</a:t>
            </a:r>
            <a:r>
              <a:rPr lang="tr-TR" sz="2400" dirty="0" smtClean="0">
                <a:solidFill>
                  <a:srgbClr val="FFFF00"/>
                </a:solidFill>
              </a:rPr>
              <a:t> </a:t>
            </a:r>
            <a:r>
              <a:rPr lang="tr-TR" sz="2400" dirty="0">
                <a:solidFill>
                  <a:srgbClr val="FFFF00"/>
                </a:solidFill>
              </a:rPr>
              <a:t>be </a:t>
            </a:r>
            <a:r>
              <a:rPr lang="tr-TR" sz="2400" dirty="0" err="1">
                <a:solidFill>
                  <a:srgbClr val="FFFF00"/>
                </a:solidFill>
              </a:rPr>
              <a:t>only</a:t>
            </a:r>
            <a:r>
              <a:rPr lang="tr-TR" sz="2400" dirty="0">
                <a:solidFill>
                  <a:srgbClr val="FFFF00"/>
                </a:solidFill>
              </a:rPr>
              <a:t> a </a:t>
            </a:r>
            <a:r>
              <a:rPr lang="tr-TR" sz="2400" dirty="0" err="1">
                <a:solidFill>
                  <a:srgbClr val="FFFF00"/>
                </a:solidFill>
              </a:rPr>
              <a:t>paragraph</a:t>
            </a:r>
            <a:r>
              <a:rPr lang="tr-TR" sz="2400" dirty="0">
                <a:solidFill>
                  <a:srgbClr val="FFFF00"/>
                </a:solidFill>
              </a:rPr>
              <a:t> in </a:t>
            </a:r>
            <a:r>
              <a:rPr lang="tr-TR" sz="2400" dirty="0" err="1">
                <a:solidFill>
                  <a:srgbClr val="FFFF00"/>
                </a:solidFill>
              </a:rPr>
              <a:t>length</a:t>
            </a:r>
            <a:r>
              <a:rPr lang="tr-TR" sz="2400" dirty="0">
                <a:solidFill>
                  <a:srgbClr val="FFFF00"/>
                </a:solidFill>
              </a:rPr>
              <a:t>, but in an </a:t>
            </a:r>
            <a:r>
              <a:rPr lang="tr-TR" sz="2400" dirty="0" err="1">
                <a:solidFill>
                  <a:srgbClr val="FFFF00"/>
                </a:solidFill>
              </a:rPr>
              <a:t>extended</a:t>
            </a:r>
            <a:r>
              <a:rPr lang="tr-TR" sz="2400" dirty="0">
                <a:solidFill>
                  <a:srgbClr val="FFFF00"/>
                </a:solidFill>
              </a:rPr>
              <a:t> </a:t>
            </a:r>
            <a:r>
              <a:rPr lang="tr-TR" sz="2400" dirty="0" err="1">
                <a:solidFill>
                  <a:srgbClr val="FFFF00"/>
                </a:solidFill>
              </a:rPr>
              <a:t>essay</a:t>
            </a:r>
            <a:r>
              <a:rPr lang="tr-TR" sz="2400" dirty="0">
                <a:solidFill>
                  <a:srgbClr val="FFFF00"/>
                </a:solidFill>
              </a:rPr>
              <a:t> (3000+ </a:t>
            </a:r>
            <a:r>
              <a:rPr lang="tr-TR" sz="2400" dirty="0" err="1">
                <a:solidFill>
                  <a:srgbClr val="FFFF00"/>
                </a:solidFill>
              </a:rPr>
              <a:t>words</a:t>
            </a:r>
            <a:r>
              <a:rPr lang="tr-TR" sz="2400" dirty="0">
                <a:solidFill>
                  <a:srgbClr val="FFFF00"/>
                </a:solidFill>
              </a:rPr>
              <a:t>) it </a:t>
            </a:r>
            <a:r>
              <a:rPr lang="tr-TR" sz="2400" dirty="0" err="1">
                <a:solidFill>
                  <a:srgbClr val="FFFF00"/>
                </a:solidFill>
              </a:rPr>
              <a:t>may</a:t>
            </a:r>
            <a:r>
              <a:rPr lang="tr-TR" sz="2400" dirty="0">
                <a:solidFill>
                  <a:srgbClr val="FFFF00"/>
                </a:solidFill>
              </a:rPr>
              <a:t> be </a:t>
            </a:r>
            <a:r>
              <a:rPr lang="tr-TR" sz="2400" dirty="0" err="1">
                <a:solidFill>
                  <a:srgbClr val="FFFF00"/>
                </a:solidFill>
              </a:rPr>
              <a:t>better</a:t>
            </a:r>
            <a:r>
              <a:rPr lang="tr-TR" sz="2400" dirty="0">
                <a:solidFill>
                  <a:srgbClr val="FFFF00"/>
                </a:solidFill>
              </a:rPr>
              <a:t> </a:t>
            </a:r>
            <a:r>
              <a:rPr lang="tr-TR" sz="2400" dirty="0" err="1">
                <a:solidFill>
                  <a:srgbClr val="FFFF00"/>
                </a:solidFill>
              </a:rPr>
              <a:t>to</a:t>
            </a:r>
            <a:r>
              <a:rPr lang="tr-TR" sz="2400" dirty="0">
                <a:solidFill>
                  <a:srgbClr val="FFFF00"/>
                </a:solidFill>
              </a:rPr>
              <a:t> </a:t>
            </a:r>
            <a:r>
              <a:rPr lang="tr-TR" sz="2400" dirty="0" err="1">
                <a:solidFill>
                  <a:srgbClr val="FFFF00"/>
                </a:solidFill>
              </a:rPr>
              <a:t>have</a:t>
            </a:r>
            <a:r>
              <a:rPr lang="tr-TR" sz="2400" dirty="0">
                <a:solidFill>
                  <a:srgbClr val="FFFF00"/>
                </a:solidFill>
              </a:rPr>
              <a:t> </a:t>
            </a:r>
            <a:r>
              <a:rPr lang="tr-TR" sz="2400" dirty="0" err="1">
                <a:solidFill>
                  <a:srgbClr val="FFFF00"/>
                </a:solidFill>
              </a:rPr>
              <a:t>two</a:t>
            </a:r>
            <a:r>
              <a:rPr lang="tr-TR" sz="2400" dirty="0">
                <a:solidFill>
                  <a:srgbClr val="FFFF00"/>
                </a:solidFill>
              </a:rPr>
              <a:t> </a:t>
            </a:r>
            <a:r>
              <a:rPr lang="tr-TR" sz="2400" dirty="0" err="1">
                <a:solidFill>
                  <a:srgbClr val="FFFF00"/>
                </a:solidFill>
              </a:rPr>
              <a:t>or</a:t>
            </a:r>
            <a:r>
              <a:rPr lang="tr-TR" sz="2400" dirty="0">
                <a:solidFill>
                  <a:srgbClr val="FFFF00"/>
                </a:solidFill>
              </a:rPr>
              <a:t> </a:t>
            </a:r>
            <a:r>
              <a:rPr lang="tr-TR" sz="2400" dirty="0" err="1">
                <a:solidFill>
                  <a:srgbClr val="FFFF00"/>
                </a:solidFill>
              </a:rPr>
              <a:t>three</a:t>
            </a:r>
            <a:r>
              <a:rPr lang="tr-TR" sz="2400" dirty="0">
                <a:solidFill>
                  <a:srgbClr val="FFFF00"/>
                </a:solidFill>
              </a:rPr>
              <a:t> </a:t>
            </a:r>
            <a:r>
              <a:rPr lang="tr-TR" sz="2400" dirty="0" err="1">
                <a:solidFill>
                  <a:srgbClr val="FFFF00"/>
                </a:solidFill>
              </a:rPr>
              <a:t>paragraphs</a:t>
            </a:r>
            <a:r>
              <a:rPr lang="tr-TR" sz="2400" dirty="0">
                <a:solidFill>
                  <a:srgbClr val="FFFF00"/>
                </a:solidFill>
              </a:rPr>
              <a:t> </a:t>
            </a:r>
            <a:r>
              <a:rPr lang="tr-TR" sz="2400" dirty="0" err="1">
                <a:solidFill>
                  <a:srgbClr val="FFFF00"/>
                </a:solidFill>
              </a:rPr>
              <a:t>to</a:t>
            </a:r>
            <a:r>
              <a:rPr lang="tr-TR" sz="2400" dirty="0">
                <a:solidFill>
                  <a:srgbClr val="FFFF00"/>
                </a:solidFill>
              </a:rPr>
              <a:t> </a:t>
            </a:r>
            <a:r>
              <a:rPr lang="tr-TR" sz="2400" dirty="0" err="1">
                <a:solidFill>
                  <a:srgbClr val="FFFF00"/>
                </a:solidFill>
              </a:rPr>
              <a:t>pull</a:t>
            </a:r>
            <a:r>
              <a:rPr lang="tr-TR" sz="2400" dirty="0">
                <a:solidFill>
                  <a:srgbClr val="FFFF00"/>
                </a:solidFill>
              </a:rPr>
              <a:t> </a:t>
            </a:r>
            <a:r>
              <a:rPr lang="tr-TR" sz="2400" dirty="0" err="1">
                <a:solidFill>
                  <a:srgbClr val="FFFF00"/>
                </a:solidFill>
              </a:rPr>
              <a:t>together</a:t>
            </a:r>
            <a:r>
              <a:rPr lang="tr-TR" sz="2400" dirty="0">
                <a:solidFill>
                  <a:srgbClr val="FFFF00"/>
                </a:solidFill>
              </a:rPr>
              <a:t> </a:t>
            </a:r>
            <a:r>
              <a:rPr lang="tr-TR" sz="2400" dirty="0" err="1">
                <a:solidFill>
                  <a:srgbClr val="FFFF00"/>
                </a:solidFill>
              </a:rPr>
              <a:t>the</a:t>
            </a:r>
            <a:r>
              <a:rPr lang="tr-TR" sz="2400" dirty="0">
                <a:solidFill>
                  <a:srgbClr val="FFFF00"/>
                </a:solidFill>
              </a:rPr>
              <a:t> </a:t>
            </a:r>
            <a:r>
              <a:rPr lang="tr-TR" sz="2400" dirty="0" err="1">
                <a:solidFill>
                  <a:srgbClr val="FFFF00"/>
                </a:solidFill>
              </a:rPr>
              <a:t>different</a:t>
            </a:r>
            <a:r>
              <a:rPr lang="tr-TR" sz="2400" dirty="0">
                <a:solidFill>
                  <a:srgbClr val="FFFF00"/>
                </a:solidFill>
              </a:rPr>
              <a:t> </a:t>
            </a:r>
            <a:r>
              <a:rPr lang="tr-TR" sz="2400" dirty="0" err="1">
                <a:solidFill>
                  <a:srgbClr val="FFFF00"/>
                </a:solidFill>
              </a:rPr>
              <a:t>parts</a:t>
            </a:r>
            <a:r>
              <a:rPr lang="tr-TR" sz="2400" dirty="0">
                <a:solidFill>
                  <a:srgbClr val="FFFF00"/>
                </a:solidFill>
              </a:rPr>
              <a:t> of </a:t>
            </a:r>
            <a:r>
              <a:rPr lang="tr-TR" sz="2400" dirty="0" err="1">
                <a:solidFill>
                  <a:srgbClr val="FFFF00"/>
                </a:solidFill>
              </a:rPr>
              <a:t>the</a:t>
            </a:r>
            <a:r>
              <a:rPr lang="tr-TR" sz="2400" dirty="0">
                <a:solidFill>
                  <a:srgbClr val="FFFF00"/>
                </a:solidFill>
              </a:rPr>
              <a:t> </a:t>
            </a:r>
            <a:r>
              <a:rPr lang="tr-TR" sz="2400" dirty="0" err="1">
                <a:solidFill>
                  <a:srgbClr val="FFFF00"/>
                </a:solidFill>
              </a:rPr>
              <a:t>essay</a:t>
            </a:r>
            <a:r>
              <a:rPr lang="tr-TR" sz="2400" dirty="0">
                <a:solidFill>
                  <a:srgbClr val="FFFF00"/>
                </a:solidFill>
              </a:rPr>
              <a:t>. </a:t>
            </a:r>
            <a:endParaRPr lang="tr-TR" sz="2400" dirty="0" smtClean="0">
              <a:solidFill>
                <a:srgbClr val="FFFF00"/>
              </a:solidFill>
            </a:endParaRPr>
          </a:p>
          <a:p>
            <a:pPr marL="342900" lvl="0" indent="-342900" algn="just">
              <a:buAutoNum type="arabicPeriod"/>
            </a:pPr>
            <a:r>
              <a:rPr lang="tr-TR" sz="2400" dirty="0" err="1" smtClean="0">
                <a:solidFill>
                  <a:srgbClr val="FFFF00"/>
                </a:solidFill>
              </a:rPr>
              <a:t>add</a:t>
            </a:r>
            <a:r>
              <a:rPr lang="tr-TR" sz="2400" dirty="0" smtClean="0">
                <a:solidFill>
                  <a:srgbClr val="FFFF00"/>
                </a:solidFill>
              </a:rPr>
              <a:t> </a:t>
            </a:r>
            <a:r>
              <a:rPr lang="tr-TR" sz="2400" dirty="0" err="1">
                <a:solidFill>
                  <a:srgbClr val="FFFF00"/>
                </a:solidFill>
              </a:rPr>
              <a:t>to</a:t>
            </a:r>
            <a:r>
              <a:rPr lang="tr-TR" sz="2400" dirty="0">
                <a:solidFill>
                  <a:srgbClr val="FFFF00"/>
                </a:solidFill>
              </a:rPr>
              <a:t> </a:t>
            </a:r>
            <a:r>
              <a:rPr lang="tr-TR" sz="2400" dirty="0" err="1">
                <a:solidFill>
                  <a:srgbClr val="FFFF00"/>
                </a:solidFill>
              </a:rPr>
              <a:t>the</a:t>
            </a:r>
            <a:r>
              <a:rPr lang="tr-TR" sz="2400" dirty="0">
                <a:solidFill>
                  <a:srgbClr val="FFFF00"/>
                </a:solidFill>
              </a:rPr>
              <a:t> </a:t>
            </a:r>
            <a:r>
              <a:rPr lang="tr-TR" sz="2400" dirty="0" err="1">
                <a:solidFill>
                  <a:srgbClr val="FFFF00"/>
                </a:solidFill>
              </a:rPr>
              <a:t>overall</a:t>
            </a:r>
            <a:r>
              <a:rPr lang="tr-TR" sz="2400" dirty="0">
                <a:solidFill>
                  <a:srgbClr val="FFFF00"/>
                </a:solidFill>
              </a:rPr>
              <a:t> </a:t>
            </a:r>
            <a:r>
              <a:rPr lang="tr-TR" sz="2400" dirty="0" err="1">
                <a:solidFill>
                  <a:srgbClr val="FFFF00"/>
                </a:solidFill>
              </a:rPr>
              <a:t>quality</a:t>
            </a:r>
            <a:r>
              <a:rPr lang="tr-TR" sz="2400" dirty="0">
                <a:solidFill>
                  <a:srgbClr val="FFFF00"/>
                </a:solidFill>
              </a:rPr>
              <a:t> </a:t>
            </a:r>
            <a:r>
              <a:rPr lang="tr-TR" sz="2400" dirty="0" err="1">
                <a:solidFill>
                  <a:srgbClr val="FFFF00"/>
                </a:solidFill>
              </a:rPr>
              <a:t>and</a:t>
            </a:r>
            <a:r>
              <a:rPr lang="tr-TR" sz="2400" dirty="0">
                <a:solidFill>
                  <a:srgbClr val="FFFF00"/>
                </a:solidFill>
              </a:rPr>
              <a:t> </a:t>
            </a:r>
            <a:r>
              <a:rPr lang="tr-TR" sz="2400" dirty="0" err="1">
                <a:solidFill>
                  <a:srgbClr val="FFFF00"/>
                </a:solidFill>
              </a:rPr>
              <a:t>impact</a:t>
            </a:r>
            <a:r>
              <a:rPr lang="tr-TR" sz="2400" dirty="0">
                <a:solidFill>
                  <a:srgbClr val="FFFF00"/>
                </a:solidFill>
              </a:rPr>
              <a:t> of </a:t>
            </a:r>
            <a:r>
              <a:rPr lang="tr-TR" sz="2400" dirty="0" err="1">
                <a:solidFill>
                  <a:srgbClr val="FFFF00"/>
                </a:solidFill>
              </a:rPr>
              <a:t>the</a:t>
            </a:r>
            <a:r>
              <a:rPr lang="tr-TR" sz="2400" dirty="0">
                <a:solidFill>
                  <a:srgbClr val="FFFF00"/>
                </a:solidFill>
              </a:rPr>
              <a:t> </a:t>
            </a:r>
            <a:r>
              <a:rPr lang="tr-TR" sz="2400" dirty="0" err="1">
                <a:solidFill>
                  <a:srgbClr val="FFFF00"/>
                </a:solidFill>
              </a:rPr>
              <a:t>essay</a:t>
            </a:r>
            <a:r>
              <a:rPr lang="tr-TR" sz="2400" dirty="0">
                <a:solidFill>
                  <a:srgbClr val="FFFF00"/>
                </a:solidFill>
              </a:rPr>
              <a:t>. </a:t>
            </a:r>
            <a:r>
              <a:rPr lang="tr-TR" sz="2400" dirty="0" err="1">
                <a:solidFill>
                  <a:srgbClr val="FFFF00"/>
                </a:solidFill>
              </a:rPr>
              <a:t>This</a:t>
            </a:r>
            <a:r>
              <a:rPr lang="tr-TR" sz="2400" dirty="0">
                <a:solidFill>
                  <a:srgbClr val="FFFF00"/>
                </a:solidFill>
              </a:rPr>
              <a:t> is </a:t>
            </a:r>
            <a:r>
              <a:rPr lang="tr-TR" sz="2400" dirty="0" err="1">
                <a:solidFill>
                  <a:srgbClr val="FFFF00"/>
                </a:solidFill>
              </a:rPr>
              <a:t>your</a:t>
            </a:r>
            <a:r>
              <a:rPr lang="tr-TR" sz="2400" dirty="0">
                <a:solidFill>
                  <a:srgbClr val="FFFF00"/>
                </a:solidFill>
              </a:rPr>
              <a:t> final </a:t>
            </a:r>
            <a:r>
              <a:rPr lang="tr-TR" sz="2400" dirty="0" err="1">
                <a:solidFill>
                  <a:srgbClr val="FFFF00"/>
                </a:solidFill>
              </a:rPr>
              <a:t>statement</a:t>
            </a:r>
            <a:r>
              <a:rPr lang="tr-TR" sz="2400" dirty="0">
                <a:solidFill>
                  <a:srgbClr val="FFFF00"/>
                </a:solidFill>
              </a:rPr>
              <a:t> </a:t>
            </a:r>
            <a:r>
              <a:rPr lang="tr-TR" sz="2400" dirty="0" err="1">
                <a:solidFill>
                  <a:srgbClr val="FFFF00"/>
                </a:solidFill>
              </a:rPr>
              <a:t>about</a:t>
            </a:r>
            <a:r>
              <a:rPr lang="tr-TR" sz="2400" dirty="0">
                <a:solidFill>
                  <a:srgbClr val="FFFF00"/>
                </a:solidFill>
              </a:rPr>
              <a:t> </a:t>
            </a:r>
            <a:r>
              <a:rPr lang="tr-TR" sz="2400" dirty="0" err="1">
                <a:solidFill>
                  <a:srgbClr val="FFFF00"/>
                </a:solidFill>
              </a:rPr>
              <a:t>this</a:t>
            </a:r>
            <a:r>
              <a:rPr lang="tr-TR" sz="2400" dirty="0">
                <a:solidFill>
                  <a:srgbClr val="FFFF00"/>
                </a:solidFill>
              </a:rPr>
              <a:t> </a:t>
            </a:r>
            <a:r>
              <a:rPr lang="tr-TR" sz="2400" dirty="0" err="1">
                <a:solidFill>
                  <a:srgbClr val="FFFF00"/>
                </a:solidFill>
              </a:rPr>
              <a:t>topic</a:t>
            </a:r>
            <a:r>
              <a:rPr lang="tr-TR" sz="2400" dirty="0">
                <a:solidFill>
                  <a:srgbClr val="FFFF00"/>
                </a:solidFill>
              </a:rPr>
              <a:t>; </a:t>
            </a:r>
            <a:r>
              <a:rPr lang="tr-TR" sz="2400" dirty="0" err="1">
                <a:solidFill>
                  <a:srgbClr val="FFFF00"/>
                </a:solidFill>
              </a:rPr>
              <a:t>thus</a:t>
            </a:r>
            <a:r>
              <a:rPr lang="tr-TR" sz="2400" dirty="0">
                <a:solidFill>
                  <a:srgbClr val="FFFF00"/>
                </a:solidFill>
              </a:rPr>
              <a:t> it can </a:t>
            </a:r>
            <a:r>
              <a:rPr lang="tr-TR" sz="2400" dirty="0" err="1">
                <a:solidFill>
                  <a:srgbClr val="FFFF00"/>
                </a:solidFill>
              </a:rPr>
              <a:t>make</a:t>
            </a:r>
            <a:r>
              <a:rPr lang="tr-TR" sz="2400" dirty="0">
                <a:solidFill>
                  <a:srgbClr val="FFFF00"/>
                </a:solidFill>
              </a:rPr>
              <a:t> a </a:t>
            </a:r>
            <a:r>
              <a:rPr lang="tr-TR" sz="2400" dirty="0" err="1">
                <a:solidFill>
                  <a:srgbClr val="FFFF00"/>
                </a:solidFill>
              </a:rPr>
              <a:t>great</a:t>
            </a:r>
            <a:r>
              <a:rPr lang="tr-TR" sz="2400" dirty="0">
                <a:solidFill>
                  <a:srgbClr val="FFFF00"/>
                </a:solidFill>
              </a:rPr>
              <a:t> </a:t>
            </a:r>
            <a:r>
              <a:rPr lang="tr-TR" sz="2400" dirty="0" err="1">
                <a:solidFill>
                  <a:srgbClr val="FFFF00"/>
                </a:solidFill>
              </a:rPr>
              <a:t>impact</a:t>
            </a:r>
            <a:r>
              <a:rPr lang="tr-TR" sz="2400" dirty="0">
                <a:solidFill>
                  <a:srgbClr val="FFFF00"/>
                </a:solidFill>
              </a:rPr>
              <a:t> on </a:t>
            </a:r>
            <a:r>
              <a:rPr lang="tr-TR" sz="2400" dirty="0" err="1">
                <a:solidFill>
                  <a:srgbClr val="FFFF00"/>
                </a:solidFill>
              </a:rPr>
              <a:t>the</a:t>
            </a:r>
            <a:r>
              <a:rPr lang="tr-TR" sz="2400" dirty="0">
                <a:solidFill>
                  <a:srgbClr val="FFFF00"/>
                </a:solidFill>
              </a:rPr>
              <a:t> </a:t>
            </a:r>
            <a:r>
              <a:rPr lang="tr-TR" sz="2400" dirty="0" err="1">
                <a:solidFill>
                  <a:srgbClr val="FFFF00"/>
                </a:solidFill>
              </a:rPr>
              <a:t>reader</a:t>
            </a:r>
            <a:r>
              <a:rPr lang="tr-TR" sz="2400" dirty="0">
                <a:solidFill>
                  <a:srgbClr val="FFFF00"/>
                </a:solidFill>
              </a:rPr>
              <a:t>.</a:t>
            </a:r>
          </a:p>
        </p:txBody>
      </p:sp>
      <p:pic>
        <p:nvPicPr>
          <p:cNvPr id="4098" name="Picture 2" descr="http://www.resimlerx.com/galeri/Cicek_Resimleri/mavi-cicek.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03" r="35924"/>
          <a:stretch/>
        </p:blipFill>
        <p:spPr bwMode="auto">
          <a:xfrm>
            <a:off x="-108520" y="-1"/>
            <a:ext cx="2922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27784" y="692696"/>
            <a:ext cx="6678488" cy="4093428"/>
          </a:xfrm>
          <a:prstGeom prst="rect">
            <a:avLst/>
          </a:prstGeom>
        </p:spPr>
        <p:txBody>
          <a:bodyPr wrap="square">
            <a:spAutoFit/>
          </a:bodyPr>
          <a:lstStyle/>
          <a:p>
            <a:pPr algn="just"/>
            <a:r>
              <a:rPr lang="tr-TR" sz="4000" dirty="0" err="1">
                <a:solidFill>
                  <a:srgbClr val="FFFF00"/>
                </a:solidFill>
              </a:rPr>
              <a:t>The</a:t>
            </a:r>
            <a:r>
              <a:rPr lang="tr-TR" sz="4000" dirty="0">
                <a:solidFill>
                  <a:srgbClr val="FFFF00"/>
                </a:solidFill>
              </a:rPr>
              <a:t> </a:t>
            </a:r>
            <a:r>
              <a:rPr lang="tr-TR" sz="4000" dirty="0" err="1">
                <a:solidFill>
                  <a:srgbClr val="FFFF00"/>
                </a:solidFill>
              </a:rPr>
              <a:t>conclusion</a:t>
            </a:r>
            <a:r>
              <a:rPr lang="tr-TR" sz="4000" dirty="0">
                <a:solidFill>
                  <a:srgbClr val="FFFF00"/>
                </a:solidFill>
              </a:rPr>
              <a:t> </a:t>
            </a:r>
            <a:r>
              <a:rPr lang="tr-TR" sz="4000" dirty="0" err="1">
                <a:solidFill>
                  <a:srgbClr val="FFFF00"/>
                </a:solidFill>
              </a:rPr>
              <a:t>should</a:t>
            </a:r>
            <a:r>
              <a:rPr lang="tr-TR" sz="4000" dirty="0">
                <a:solidFill>
                  <a:srgbClr val="FFFF00"/>
                </a:solidFill>
              </a:rPr>
              <a:t> not</a:t>
            </a:r>
            <a:r>
              <a:rPr lang="tr-TR" sz="4000" dirty="0" smtClean="0">
                <a:solidFill>
                  <a:srgbClr val="FFFF00"/>
                </a:solidFill>
              </a:rPr>
              <a:t>:</a:t>
            </a:r>
          </a:p>
          <a:p>
            <a:pPr algn="just"/>
            <a:endParaRPr lang="tr-TR" sz="4000" dirty="0">
              <a:solidFill>
                <a:srgbClr val="FFFF00"/>
              </a:solidFill>
            </a:endParaRPr>
          </a:p>
          <a:p>
            <a:pPr lvl="0" algn="just"/>
            <a:r>
              <a:rPr lang="tr-TR" sz="3600" dirty="0" smtClean="0">
                <a:solidFill>
                  <a:srgbClr val="FFFF00"/>
                </a:solidFill>
              </a:rPr>
              <a:t>* </a:t>
            </a:r>
            <a:r>
              <a:rPr lang="tr-TR" sz="3600" dirty="0" err="1" smtClean="0">
                <a:solidFill>
                  <a:srgbClr val="FFFF00"/>
                </a:solidFill>
              </a:rPr>
              <a:t>just</a:t>
            </a:r>
            <a:r>
              <a:rPr lang="tr-TR" sz="3600" dirty="0" smtClean="0">
                <a:solidFill>
                  <a:srgbClr val="FFFF00"/>
                </a:solidFill>
              </a:rPr>
              <a:t> </a:t>
            </a:r>
            <a:r>
              <a:rPr lang="tr-TR" sz="3600" dirty="0" err="1">
                <a:solidFill>
                  <a:srgbClr val="FFFF00"/>
                </a:solidFill>
              </a:rPr>
              <a:t>sum</a:t>
            </a:r>
            <a:r>
              <a:rPr lang="tr-TR" sz="3600" dirty="0">
                <a:solidFill>
                  <a:srgbClr val="FFFF00"/>
                </a:solidFill>
              </a:rPr>
              <a:t> </a:t>
            </a:r>
            <a:r>
              <a:rPr lang="tr-TR" sz="3600" dirty="0" err="1">
                <a:solidFill>
                  <a:srgbClr val="FFFF00"/>
                </a:solidFill>
              </a:rPr>
              <a:t>up</a:t>
            </a:r>
            <a:endParaRPr lang="tr-TR" sz="3600" dirty="0">
              <a:solidFill>
                <a:srgbClr val="FFFF00"/>
              </a:solidFill>
            </a:endParaRPr>
          </a:p>
          <a:p>
            <a:pPr lvl="0" algn="just"/>
            <a:r>
              <a:rPr lang="tr-TR" sz="3600" dirty="0" smtClean="0">
                <a:solidFill>
                  <a:srgbClr val="FFFF00"/>
                </a:solidFill>
              </a:rPr>
              <a:t>* </a:t>
            </a:r>
            <a:r>
              <a:rPr lang="tr-TR" sz="3600" dirty="0" err="1" smtClean="0">
                <a:solidFill>
                  <a:srgbClr val="FFFF00"/>
                </a:solidFill>
              </a:rPr>
              <a:t>end</a:t>
            </a:r>
            <a:r>
              <a:rPr lang="tr-TR" sz="3600" dirty="0" smtClean="0">
                <a:solidFill>
                  <a:srgbClr val="FFFF00"/>
                </a:solidFill>
              </a:rPr>
              <a:t> </a:t>
            </a:r>
            <a:r>
              <a:rPr lang="tr-TR" sz="3600" dirty="0" err="1">
                <a:solidFill>
                  <a:srgbClr val="FFFF00"/>
                </a:solidFill>
              </a:rPr>
              <a:t>with</a:t>
            </a:r>
            <a:r>
              <a:rPr lang="tr-TR" sz="3600" dirty="0">
                <a:solidFill>
                  <a:srgbClr val="FFFF00"/>
                </a:solidFill>
              </a:rPr>
              <a:t> a </a:t>
            </a:r>
            <a:r>
              <a:rPr lang="tr-TR" sz="3600" dirty="0" err="1">
                <a:solidFill>
                  <a:srgbClr val="FFFF00"/>
                </a:solidFill>
              </a:rPr>
              <a:t>long</a:t>
            </a:r>
            <a:r>
              <a:rPr lang="tr-TR" sz="3600" dirty="0">
                <a:solidFill>
                  <a:srgbClr val="FFFF00"/>
                </a:solidFill>
              </a:rPr>
              <a:t> </a:t>
            </a:r>
            <a:r>
              <a:rPr lang="tr-TR" sz="3600" dirty="0" err="1">
                <a:solidFill>
                  <a:srgbClr val="FFFF00"/>
                </a:solidFill>
              </a:rPr>
              <a:t>quotation</a:t>
            </a:r>
            <a:endParaRPr lang="tr-TR" sz="3600" dirty="0">
              <a:solidFill>
                <a:srgbClr val="FFFF00"/>
              </a:solidFill>
            </a:endParaRPr>
          </a:p>
          <a:p>
            <a:pPr lvl="0" algn="just"/>
            <a:r>
              <a:rPr lang="tr-TR" sz="3600" dirty="0" smtClean="0">
                <a:solidFill>
                  <a:srgbClr val="FFFF00"/>
                </a:solidFill>
              </a:rPr>
              <a:t>* </a:t>
            </a:r>
            <a:r>
              <a:rPr lang="tr-TR" sz="3600" dirty="0" err="1" smtClean="0">
                <a:solidFill>
                  <a:srgbClr val="FFFF00"/>
                </a:solidFill>
              </a:rPr>
              <a:t>focus</a:t>
            </a:r>
            <a:r>
              <a:rPr lang="tr-TR" sz="3600" dirty="0" smtClean="0">
                <a:solidFill>
                  <a:srgbClr val="FFFF00"/>
                </a:solidFill>
              </a:rPr>
              <a:t> </a:t>
            </a:r>
            <a:r>
              <a:rPr lang="tr-TR" sz="3600" dirty="0" err="1">
                <a:solidFill>
                  <a:srgbClr val="FFFF00"/>
                </a:solidFill>
              </a:rPr>
              <a:t>merely</a:t>
            </a:r>
            <a:r>
              <a:rPr lang="tr-TR" sz="3600" dirty="0">
                <a:solidFill>
                  <a:srgbClr val="FFFF00"/>
                </a:solidFill>
              </a:rPr>
              <a:t> on a </a:t>
            </a:r>
            <a:r>
              <a:rPr lang="tr-TR" sz="3600" dirty="0" err="1">
                <a:solidFill>
                  <a:srgbClr val="FFFF00"/>
                </a:solidFill>
              </a:rPr>
              <a:t>minor</a:t>
            </a:r>
            <a:r>
              <a:rPr lang="tr-TR" sz="3600" dirty="0">
                <a:solidFill>
                  <a:srgbClr val="FFFF00"/>
                </a:solidFill>
              </a:rPr>
              <a:t> </a:t>
            </a:r>
            <a:r>
              <a:rPr lang="tr-TR" sz="3600" dirty="0" err="1">
                <a:solidFill>
                  <a:srgbClr val="FFFF00"/>
                </a:solidFill>
              </a:rPr>
              <a:t>point</a:t>
            </a:r>
            <a:r>
              <a:rPr lang="tr-TR" sz="3600" dirty="0">
                <a:solidFill>
                  <a:srgbClr val="FFFF00"/>
                </a:solidFill>
              </a:rPr>
              <a:t> </a:t>
            </a:r>
            <a:r>
              <a:rPr lang="tr-TR" sz="3600" dirty="0" smtClean="0">
                <a:solidFill>
                  <a:srgbClr val="FFFF00"/>
                </a:solidFill>
              </a:rPr>
              <a:t>  	in </a:t>
            </a:r>
            <a:r>
              <a:rPr lang="tr-TR" sz="3600" dirty="0" err="1">
                <a:solidFill>
                  <a:srgbClr val="FFFF00"/>
                </a:solidFill>
              </a:rPr>
              <a:t>your</a:t>
            </a:r>
            <a:r>
              <a:rPr lang="tr-TR" sz="3600" dirty="0">
                <a:solidFill>
                  <a:srgbClr val="FFFF00"/>
                </a:solidFill>
              </a:rPr>
              <a:t> </a:t>
            </a:r>
            <a:r>
              <a:rPr lang="tr-TR" sz="3600" dirty="0" err="1">
                <a:solidFill>
                  <a:srgbClr val="FFFF00"/>
                </a:solidFill>
              </a:rPr>
              <a:t>argument</a:t>
            </a:r>
            <a:endParaRPr lang="tr-TR" sz="3600" dirty="0">
              <a:solidFill>
                <a:srgbClr val="FFFF00"/>
              </a:solidFill>
            </a:endParaRPr>
          </a:p>
          <a:p>
            <a:pPr lvl="0" algn="just"/>
            <a:r>
              <a:rPr lang="tr-TR" sz="3600" dirty="0" smtClean="0">
                <a:solidFill>
                  <a:srgbClr val="FFFF00"/>
                </a:solidFill>
              </a:rPr>
              <a:t>* </a:t>
            </a:r>
            <a:r>
              <a:rPr lang="tr-TR" sz="3600" dirty="0" err="1" smtClean="0">
                <a:solidFill>
                  <a:srgbClr val="FFFF00"/>
                </a:solidFill>
              </a:rPr>
              <a:t>introduce</a:t>
            </a:r>
            <a:r>
              <a:rPr lang="tr-TR" sz="3600" dirty="0" smtClean="0">
                <a:solidFill>
                  <a:srgbClr val="FFFF00"/>
                </a:solidFill>
              </a:rPr>
              <a:t> </a:t>
            </a:r>
            <a:r>
              <a:rPr lang="tr-TR" sz="3600" dirty="0" err="1">
                <a:solidFill>
                  <a:srgbClr val="FFFF00"/>
                </a:solidFill>
              </a:rPr>
              <a:t>new</a:t>
            </a:r>
            <a:r>
              <a:rPr lang="tr-TR" sz="3600" dirty="0">
                <a:solidFill>
                  <a:srgbClr val="FFFF00"/>
                </a:solidFill>
              </a:rPr>
              <a:t> </a:t>
            </a:r>
            <a:r>
              <a:rPr lang="tr-TR" sz="3600" dirty="0" err="1">
                <a:solidFill>
                  <a:srgbClr val="FFFF00"/>
                </a:solidFill>
              </a:rPr>
              <a:t>material</a:t>
            </a:r>
            <a:endParaRPr lang="tr-TR" sz="3600" dirty="0">
              <a:solidFill>
                <a:srgbClr val="FFFF00"/>
              </a:solidFill>
            </a:endParaRPr>
          </a:p>
        </p:txBody>
      </p:sp>
      <p:pic>
        <p:nvPicPr>
          <p:cNvPr id="5122" name="Picture 2" descr="http://masaustuduvarkagitlari.com/resimler/resimleri/guzel-cicek-resimleri.jpg"/>
          <p:cNvPicPr>
            <a:picLocks noChangeAspect="1" noChangeArrowheads="1"/>
          </p:cNvPicPr>
          <p:nvPr/>
        </p:nvPicPr>
        <p:blipFill rotWithShape="1">
          <a:blip r:embed="rId2">
            <a:extLst>
              <a:ext uri="{28A0092B-C50C-407E-A947-70E740481C1C}">
                <a14:useLocalDpi xmlns:a14="http://schemas.microsoft.com/office/drawing/2010/main" val="0"/>
              </a:ext>
            </a:extLst>
          </a:blip>
          <a:srcRect r="41347"/>
          <a:stretch/>
        </p:blipFill>
        <p:spPr bwMode="auto">
          <a:xfrm>
            <a:off x="63501" y="8384"/>
            <a:ext cx="2564284" cy="684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917130"/>
      </p:ext>
    </p:extLst>
  </p:cSld>
  <p:clrMapOvr>
    <a:masterClrMapping/>
  </p:clrMapOvr>
  <p:transition xmlns:p14="http://schemas.microsoft.com/office/powerpoint/2010/main" spd="slow">
    <p:strips dir="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464</TotalTime>
  <Words>436</Words>
  <Application>Microsoft Macintosh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Zengin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deneme</cp:lastModifiedBy>
  <cp:revision>20</cp:revision>
  <dcterms:created xsi:type="dcterms:W3CDTF">2013-09-29T16:04:30Z</dcterms:created>
  <dcterms:modified xsi:type="dcterms:W3CDTF">2013-10-05T20:23:00Z</dcterms:modified>
</cp:coreProperties>
</file>