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3.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0"/>
  </p:notesMasterIdLst>
  <p:sldIdLst>
    <p:sldId id="256" r:id="rId2"/>
    <p:sldId id="259" r:id="rId3"/>
    <p:sldId id="260" r:id="rId4"/>
    <p:sldId id="261" r:id="rId5"/>
    <p:sldId id="331" r:id="rId6"/>
    <p:sldId id="262" r:id="rId7"/>
    <p:sldId id="368" r:id="rId8"/>
    <p:sldId id="263" r:id="rId9"/>
    <p:sldId id="264" r:id="rId10"/>
    <p:sldId id="266" r:id="rId11"/>
    <p:sldId id="267" r:id="rId12"/>
    <p:sldId id="268" r:id="rId13"/>
    <p:sldId id="269" r:id="rId14"/>
    <p:sldId id="270" r:id="rId15"/>
    <p:sldId id="271" r:id="rId16"/>
    <p:sldId id="332" r:id="rId17"/>
    <p:sldId id="272" r:id="rId18"/>
    <p:sldId id="273" r:id="rId19"/>
    <p:sldId id="333" r:id="rId20"/>
    <p:sldId id="274" r:id="rId21"/>
    <p:sldId id="275" r:id="rId22"/>
    <p:sldId id="278" r:id="rId23"/>
    <p:sldId id="279" r:id="rId24"/>
    <p:sldId id="280" r:id="rId25"/>
    <p:sldId id="281" r:id="rId26"/>
    <p:sldId id="282" r:id="rId27"/>
    <p:sldId id="283" r:id="rId28"/>
    <p:sldId id="284" r:id="rId29"/>
    <p:sldId id="285" r:id="rId30"/>
    <p:sldId id="286" r:id="rId31"/>
    <p:sldId id="287" r:id="rId32"/>
    <p:sldId id="289" r:id="rId33"/>
    <p:sldId id="334" r:id="rId34"/>
    <p:sldId id="290" r:id="rId35"/>
    <p:sldId id="291" r:id="rId36"/>
    <p:sldId id="292" r:id="rId37"/>
    <p:sldId id="335" r:id="rId38"/>
    <p:sldId id="293" r:id="rId39"/>
    <p:sldId id="294" r:id="rId40"/>
    <p:sldId id="336" r:id="rId41"/>
    <p:sldId id="295" r:id="rId42"/>
    <p:sldId id="337" r:id="rId43"/>
    <p:sldId id="296" r:id="rId44"/>
    <p:sldId id="298" r:id="rId45"/>
    <p:sldId id="297" r:id="rId46"/>
    <p:sldId id="338" r:id="rId47"/>
    <p:sldId id="299" r:id="rId48"/>
    <p:sldId id="300" r:id="rId49"/>
    <p:sldId id="339" r:id="rId50"/>
    <p:sldId id="411" r:id="rId51"/>
    <p:sldId id="301" r:id="rId52"/>
    <p:sldId id="369" r:id="rId53"/>
    <p:sldId id="302" r:id="rId54"/>
    <p:sldId id="303" r:id="rId55"/>
    <p:sldId id="304" r:id="rId56"/>
    <p:sldId id="307" r:id="rId57"/>
    <p:sldId id="305" r:id="rId58"/>
    <p:sldId id="306" r:id="rId59"/>
    <p:sldId id="308" r:id="rId60"/>
    <p:sldId id="309" r:id="rId61"/>
    <p:sldId id="310" r:id="rId62"/>
    <p:sldId id="311" r:id="rId63"/>
    <p:sldId id="312" r:id="rId64"/>
    <p:sldId id="313" r:id="rId65"/>
    <p:sldId id="314" r:id="rId66"/>
    <p:sldId id="370" r:id="rId67"/>
    <p:sldId id="315" r:id="rId68"/>
    <p:sldId id="316" r:id="rId69"/>
    <p:sldId id="318" r:id="rId70"/>
    <p:sldId id="319" r:id="rId71"/>
    <p:sldId id="320" r:id="rId72"/>
    <p:sldId id="321" r:id="rId73"/>
    <p:sldId id="322" r:id="rId74"/>
    <p:sldId id="340" r:id="rId75"/>
    <p:sldId id="341" r:id="rId76"/>
    <p:sldId id="342" r:id="rId77"/>
    <p:sldId id="323" r:id="rId78"/>
    <p:sldId id="325" r:id="rId79"/>
    <p:sldId id="258"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9" r:id="rId93"/>
    <p:sldId id="358" r:id="rId94"/>
    <p:sldId id="360" r:id="rId95"/>
    <p:sldId id="361" r:id="rId96"/>
    <p:sldId id="362" r:id="rId97"/>
    <p:sldId id="363" r:id="rId98"/>
    <p:sldId id="364" r:id="rId99"/>
    <p:sldId id="365" r:id="rId100"/>
    <p:sldId id="366" r:id="rId101"/>
    <p:sldId id="367" r:id="rId102"/>
    <p:sldId id="371" r:id="rId103"/>
    <p:sldId id="373" r:id="rId104"/>
    <p:sldId id="374" r:id="rId105"/>
    <p:sldId id="372" r:id="rId106"/>
    <p:sldId id="375" r:id="rId107"/>
    <p:sldId id="376" r:id="rId108"/>
    <p:sldId id="377" r:id="rId109"/>
    <p:sldId id="378" r:id="rId110"/>
    <p:sldId id="379" r:id="rId111"/>
    <p:sldId id="380" r:id="rId112"/>
    <p:sldId id="381" r:id="rId113"/>
    <p:sldId id="382" r:id="rId114"/>
    <p:sldId id="383" r:id="rId115"/>
    <p:sldId id="384" r:id="rId116"/>
    <p:sldId id="409" r:id="rId117"/>
    <p:sldId id="385" r:id="rId118"/>
    <p:sldId id="386" r:id="rId119"/>
    <p:sldId id="387" r:id="rId120"/>
    <p:sldId id="388" r:id="rId121"/>
    <p:sldId id="389" r:id="rId122"/>
    <p:sldId id="390" r:id="rId123"/>
    <p:sldId id="393" r:id="rId124"/>
    <p:sldId id="394" r:id="rId125"/>
    <p:sldId id="395" r:id="rId126"/>
    <p:sldId id="396" r:id="rId127"/>
    <p:sldId id="397" r:id="rId128"/>
    <p:sldId id="398" r:id="rId129"/>
    <p:sldId id="399" r:id="rId130"/>
    <p:sldId id="400" r:id="rId131"/>
    <p:sldId id="401" r:id="rId132"/>
    <p:sldId id="402" r:id="rId133"/>
    <p:sldId id="403" r:id="rId134"/>
    <p:sldId id="404" r:id="rId135"/>
    <p:sldId id="405" r:id="rId136"/>
    <p:sldId id="406" r:id="rId137"/>
    <p:sldId id="407" r:id="rId138"/>
    <p:sldId id="408"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1456" y="-9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7" d="100"/>
          <a:sy n="67" d="100"/>
        </p:scale>
        <p:origin x="-206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printerSettings" Target="printerSettings/printerSettings1.bin"/><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5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C17376-7719-C345-B263-3EA527F64D1B}" type="datetimeFigureOut">
              <a:rPr lang="en-US" smtClean="0"/>
              <a:t>20.01.2014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9130DF-25E0-EF44-A8F3-ACED52FA09B3}" type="slidenum">
              <a:rPr lang="en-US" smtClean="0"/>
              <a:t>‹#›</a:t>
            </a:fld>
            <a:endParaRPr lang="en-US"/>
          </a:p>
        </p:txBody>
      </p:sp>
    </p:spTree>
    <p:extLst>
      <p:ext uri="{BB962C8B-B14F-4D97-AF65-F5344CB8AC3E}">
        <p14:creationId xmlns:p14="http://schemas.microsoft.com/office/powerpoint/2010/main" val="16545975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9130DF-25E0-EF44-A8F3-ACED52FA09B3}" type="slidenum">
              <a:rPr lang="en-US" smtClean="0"/>
              <a:t>66</a:t>
            </a:fld>
            <a:endParaRPr lang="en-US"/>
          </a:p>
        </p:txBody>
      </p:sp>
    </p:spTree>
    <p:extLst>
      <p:ext uri="{BB962C8B-B14F-4D97-AF65-F5344CB8AC3E}">
        <p14:creationId xmlns:p14="http://schemas.microsoft.com/office/powerpoint/2010/main" val="392809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9130DF-25E0-EF44-A8F3-ACED52FA09B3}" type="slidenum">
              <a:rPr lang="en-US" smtClean="0"/>
              <a:t>97</a:t>
            </a:fld>
            <a:endParaRPr lang="en-US"/>
          </a:p>
        </p:txBody>
      </p:sp>
    </p:spTree>
    <p:extLst>
      <p:ext uri="{BB962C8B-B14F-4D97-AF65-F5344CB8AC3E}">
        <p14:creationId xmlns:p14="http://schemas.microsoft.com/office/powerpoint/2010/main" val="154253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130DF-25E0-EF44-A8F3-ACED52FA09B3}" type="slidenum">
              <a:rPr lang="en-US" smtClean="0"/>
              <a:t>118</a:t>
            </a:fld>
            <a:endParaRPr lang="en-US"/>
          </a:p>
        </p:txBody>
      </p:sp>
    </p:spTree>
    <p:extLst>
      <p:ext uri="{BB962C8B-B14F-4D97-AF65-F5344CB8AC3E}">
        <p14:creationId xmlns:p14="http://schemas.microsoft.com/office/powerpoint/2010/main" val="312166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tr-TR"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dirty="0"/>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t>20.01.2014</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tr-TR"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B449D725-AF79-4FB6-8D02-83EAC61E3211}" type="datetimeFigureOut">
              <a:rPr lang="en-US" smtClean="0"/>
              <a:t>20.01.2014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a:t>
            </a:fld>
            <a:endParaRPr lang="en-US"/>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7pPr marL="2743200" indent="-457200">
              <a:defRPr/>
            </a:lvl7pPr>
            <a:lvl8pPr marL="2743200" indent="-457200">
              <a:defRPr/>
            </a:lvl8pPr>
            <a:lvl9pPr marL="2743200" indent="-457200">
              <a:defRPr/>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20.01.2014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tr-TR"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lvl5pPr>
              <a:defRPr/>
            </a:lvl5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20.01.2014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t>20.01.2014</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20.01.2014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tr-TR"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B449D725-AF79-4FB6-8D02-83EAC61E3211}" type="datetimeFigureOut">
              <a:rPr lang="en-US" smtClean="0"/>
              <a:t>20.01.2014</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076629CB-7937-4506-A327-ACF88B95BB03}" type="slidenum">
              <a:rPr lang="en-US" smtClean="0"/>
              <a:t>‹#›</a:t>
            </a:fld>
            <a:endParaRPr lang="en-US"/>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tr-TR"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tr-TR"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B449D725-AF79-4FB6-8D02-83EAC61E3211}" type="datetimeFigureOut">
              <a:rPr lang="en-US" smtClean="0"/>
              <a:t>20.01.2014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tr-TR"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dirty="0"/>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marL="2290763" indent="-461963">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dirty="0"/>
          </a:p>
        </p:txBody>
      </p:sp>
      <p:sp>
        <p:nvSpPr>
          <p:cNvPr id="5" name="Date Placeholder 4"/>
          <p:cNvSpPr>
            <a:spLocks noGrp="1"/>
          </p:cNvSpPr>
          <p:nvPr>
            <p:ph type="dt" sz="half" idx="10"/>
          </p:nvPr>
        </p:nvSpPr>
        <p:spPr/>
        <p:txBody>
          <a:bodyPr/>
          <a:lstStyle/>
          <a:p>
            <a:fld id="{B449D725-AF79-4FB6-8D02-83EAC61E3211}" type="datetimeFigureOut">
              <a:rPr lang="en-US" smtClean="0"/>
              <a:t>20.01.2014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tr-TR"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dirty="0"/>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dirty="0"/>
          </a:p>
        </p:txBody>
      </p:sp>
      <p:sp>
        <p:nvSpPr>
          <p:cNvPr id="7" name="Date Placeholder 6"/>
          <p:cNvSpPr>
            <a:spLocks noGrp="1"/>
          </p:cNvSpPr>
          <p:nvPr>
            <p:ph type="dt" sz="half" idx="10"/>
          </p:nvPr>
        </p:nvSpPr>
        <p:spPr/>
        <p:txBody>
          <a:bodyPr/>
          <a:lstStyle/>
          <a:p>
            <a:fld id="{B449D725-AF79-4FB6-8D02-83EAC61E3211}" type="datetimeFigureOut">
              <a:rPr lang="en-US" smtClean="0"/>
              <a:t>20.01.2014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6629CB-7937-4506-A327-ACF88B95BB03}" type="slidenum">
              <a:rPr lang="en-US" smtClean="0"/>
              <a:t>‹#›</a:t>
            </a:fld>
            <a:endParaRPr lang="en-US"/>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a:p>
        </p:txBody>
      </p:sp>
      <p:sp>
        <p:nvSpPr>
          <p:cNvPr id="3" name="Date Placeholder 2"/>
          <p:cNvSpPr>
            <a:spLocks noGrp="1"/>
          </p:cNvSpPr>
          <p:nvPr>
            <p:ph type="dt" sz="half" idx="10"/>
          </p:nvPr>
        </p:nvSpPr>
        <p:spPr/>
        <p:txBody>
          <a:bodyPr/>
          <a:lstStyle/>
          <a:p>
            <a:fld id="{B449D725-AF79-4FB6-8D02-83EAC61E3211}" type="datetimeFigureOut">
              <a:rPr lang="en-US" smtClean="0"/>
              <a:t>20.01.2014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9D725-AF79-4FB6-8D02-83EAC61E3211}" type="datetimeFigureOut">
              <a:rPr lang="en-US" smtClean="0"/>
              <a:t>20.01.2014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tr-TR"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dirty="0"/>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B449D725-AF79-4FB6-8D02-83EAC61E3211}" type="datetimeFigureOut">
              <a:rPr lang="en-US" smtClean="0"/>
              <a:t>20.01.2014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tr-TR"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dirty="0"/>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B449D725-AF79-4FB6-8D02-83EAC61E3211}" type="datetimeFigureOut">
              <a:rPr lang="en-US" smtClean="0"/>
              <a:t>20.01.2014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076629CB-7937-4506-A327-ACF88B95BB0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32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51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76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95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 Id="rId3" Type="http://schemas.openxmlformats.org/officeDocument/2006/relationships/image" Target="../media/image5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9.emf"/><Relationship Id="rId5" Type="http://schemas.openxmlformats.org/officeDocument/2006/relationships/oleObject" Target="../embeddings/oleObject2.bin"/><Relationship Id="rId6" Type="http://schemas.openxmlformats.org/officeDocument/2006/relationships/image" Target="../media/image60.emf"/><Relationship Id="rId7" Type="http://schemas.openxmlformats.org/officeDocument/2006/relationships/oleObject" Target="../embeddings/oleObject3.bin"/><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59.emf"/><Relationship Id="rId5" Type="http://schemas.openxmlformats.org/officeDocument/2006/relationships/image" Target="../media/image61.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59.emf"/><Relationship Id="rId5" Type="http://schemas.openxmlformats.org/officeDocument/2006/relationships/oleObject" Target="../embeddings/oleObject6.bin"/><Relationship Id="rId6" Type="http://schemas.openxmlformats.org/officeDocument/2006/relationships/oleObject" Target="../embeddings/oleObject7.bin"/><Relationship Id="rId7" Type="http://schemas.openxmlformats.org/officeDocument/2006/relationships/image" Target="../media/image62.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8.bin"/><Relationship Id="rId5" Type="http://schemas.openxmlformats.org/officeDocument/2006/relationships/image" Target="../media/image64.emf"/><Relationship Id="rId6" Type="http://schemas.openxmlformats.org/officeDocument/2006/relationships/oleObject" Target="../embeddings/oleObject9.bin"/><Relationship Id="rId7" Type="http://schemas.openxmlformats.org/officeDocument/2006/relationships/image" Target="../media/image59.e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65.emf"/><Relationship Id="rId5" Type="http://schemas.openxmlformats.org/officeDocument/2006/relationships/image" Target="../media/image66.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67.emf"/><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68.emf"/><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gi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5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2699" y="2726505"/>
            <a:ext cx="4502931" cy="1015663"/>
          </a:xfrm>
          <a:prstGeom prst="rect">
            <a:avLst/>
          </a:prstGeom>
          <a:noFill/>
        </p:spPr>
        <p:txBody>
          <a:bodyPr wrap="square" rtlCol="0">
            <a:spAutoFit/>
          </a:bodyPr>
          <a:lstStyle/>
          <a:p>
            <a:r>
              <a:rPr lang="en-US" sz="6000" dirty="0" smtClean="0">
                <a:solidFill>
                  <a:schemeClr val="bg1"/>
                </a:solidFill>
              </a:rPr>
              <a:t>SAMPLING</a:t>
            </a:r>
            <a:endParaRPr lang="en-US" sz="6000" dirty="0">
              <a:solidFill>
                <a:schemeClr val="bg1"/>
              </a:solidFill>
            </a:endParaRPr>
          </a:p>
        </p:txBody>
      </p:sp>
    </p:spTree>
    <p:extLst>
      <p:ext uri="{BB962C8B-B14F-4D97-AF65-F5344CB8AC3E}">
        <p14:creationId xmlns:p14="http://schemas.microsoft.com/office/powerpoint/2010/main" val="39964435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
                                            <p:txEl>
                                              <p:pRg st="0" end="0"/>
                                            </p:txEl>
                                          </p:spTgt>
                                        </p:tgtEl>
                                        <p:attrNameLst>
                                          <p:attrName>ppt_w</p:attrName>
                                        </p:attrNameLst>
                                      </p:cBhvr>
                                    </p:anim>
                                    <p:anim by="(#ppt_w*0.50)" calcmode="lin" valueType="num">
                                      <p:cBhvr>
                                        <p:cTn id="8" dur="500" decel="50000" autoRev="1" fill="hold">
                                          <p:stCondLst>
                                            <p:cond delay="0"/>
                                          </p:stCondLst>
                                        </p:cTn>
                                        <p:tgtEl>
                                          <p:spTgt spid="4">
                                            <p:txEl>
                                              <p:pRg st="0" end="0"/>
                                            </p:txEl>
                                          </p:spTgt>
                                        </p:tgtEl>
                                        <p:attrNameLst>
                                          <p:attrName>ppt_x</p:attrName>
                                        </p:attrNameLst>
                                      </p:cBhvr>
                                    </p:anim>
                                    <p:anim from="(-#ppt_h/2)" to="(#ppt_y)" calcmode="lin" valueType="num">
                                      <p:cBhvr>
                                        <p:cTn id="9" dur="1000" fill="hold">
                                          <p:stCondLst>
                                            <p:cond delay="0"/>
                                          </p:stCondLst>
                                        </p:cTn>
                                        <p:tgtEl>
                                          <p:spTgt spid="4">
                                            <p:txEl>
                                              <p:pRg st="0" end="0"/>
                                            </p:txEl>
                                          </p:spTgt>
                                        </p:tgtEl>
                                        <p:attrNameLst>
                                          <p:attrName>ppt_y</p:attrName>
                                        </p:attrNameLst>
                                      </p:cBhvr>
                                    </p:anim>
                                    <p:animRot by="21600000">
                                      <p:cBhvr>
                                        <p:cTn id="10" dur="1000" fill="hold">
                                          <p:stCondLst>
                                            <p:cond delay="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16 at 17.27.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629" y="181450"/>
            <a:ext cx="4546600" cy="6273800"/>
          </a:xfrm>
          <a:prstGeom prst="rect">
            <a:avLst/>
          </a:prstGeom>
        </p:spPr>
      </p:pic>
      <p:sp>
        <p:nvSpPr>
          <p:cNvPr id="3" name="TextBox 2"/>
          <p:cNvSpPr txBox="1"/>
          <p:nvPr/>
        </p:nvSpPr>
        <p:spPr>
          <a:xfrm>
            <a:off x="3216379" y="2292873"/>
            <a:ext cx="2672068" cy="369332"/>
          </a:xfrm>
          <a:prstGeom prst="rect">
            <a:avLst/>
          </a:prstGeom>
          <a:noFill/>
        </p:spPr>
        <p:txBody>
          <a:bodyPr wrap="square" rtlCol="0">
            <a:spAutoFit/>
          </a:bodyPr>
          <a:lstStyle/>
          <a:p>
            <a:endParaRPr lang="en-US" dirty="0"/>
          </a:p>
        </p:txBody>
      </p:sp>
      <p:sp>
        <p:nvSpPr>
          <p:cNvPr id="4" name="Right Arrow 3"/>
          <p:cNvSpPr/>
          <p:nvPr/>
        </p:nvSpPr>
        <p:spPr>
          <a:xfrm>
            <a:off x="560804" y="676317"/>
            <a:ext cx="1913333" cy="2474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Arrow 4"/>
          <p:cNvSpPr/>
          <p:nvPr/>
        </p:nvSpPr>
        <p:spPr>
          <a:xfrm>
            <a:off x="544310" y="1768960"/>
            <a:ext cx="1913333" cy="2474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ight Arrow 5"/>
          <p:cNvSpPr/>
          <p:nvPr/>
        </p:nvSpPr>
        <p:spPr>
          <a:xfrm>
            <a:off x="544310" y="2686583"/>
            <a:ext cx="1913333" cy="2474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ight Arrow 6"/>
          <p:cNvSpPr/>
          <p:nvPr/>
        </p:nvSpPr>
        <p:spPr>
          <a:xfrm>
            <a:off x="544310" y="3739804"/>
            <a:ext cx="1913333" cy="2474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ight Arrow 7"/>
          <p:cNvSpPr/>
          <p:nvPr/>
        </p:nvSpPr>
        <p:spPr>
          <a:xfrm>
            <a:off x="544310" y="4749970"/>
            <a:ext cx="1913333" cy="2474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p:cNvSpPr/>
          <p:nvPr/>
        </p:nvSpPr>
        <p:spPr>
          <a:xfrm>
            <a:off x="544310" y="5809622"/>
            <a:ext cx="1913333" cy="2474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
                                        <p:tgtEl>
                                          <p:spTgt spid="6"/>
                                        </p:tgtEl>
                                      </p:cBhvr>
                                    </p:animEffect>
                                    <p:anim calcmode="lin" valueType="num">
                                      <p:cBhvr>
                                        <p:cTn id="26" dur="400" fill="hold"/>
                                        <p:tgtEl>
                                          <p:spTgt spid="6"/>
                                        </p:tgtEl>
                                        <p:attrNameLst>
                                          <p:attrName>ppt_x</p:attrName>
                                        </p:attrNameLst>
                                      </p:cBhvr>
                                      <p:tavLst>
                                        <p:tav tm="0">
                                          <p:val>
                                            <p:strVal val="#ppt_x"/>
                                          </p:val>
                                        </p:tav>
                                        <p:tav tm="100000">
                                          <p:val>
                                            <p:strVal val="#ppt_x"/>
                                          </p:val>
                                        </p:tav>
                                      </p:tavLst>
                                    </p:anim>
                                    <p:anim calcmode="lin" valueType="num">
                                      <p:cBhvr>
                                        <p:cTn id="27" dur="400" fill="hold"/>
                                        <p:tgtEl>
                                          <p:spTgt spid="6"/>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
                                        <p:tgtEl>
                                          <p:spTgt spid="7"/>
                                        </p:tgtEl>
                                      </p:cBhvr>
                                    </p:animEffect>
                                    <p:anim calcmode="lin" valueType="num">
                                      <p:cBhvr>
                                        <p:cTn id="35" dur="400" fill="hold"/>
                                        <p:tgtEl>
                                          <p:spTgt spid="7"/>
                                        </p:tgtEl>
                                        <p:attrNameLst>
                                          <p:attrName>ppt_x</p:attrName>
                                        </p:attrNameLst>
                                      </p:cBhvr>
                                      <p:tavLst>
                                        <p:tav tm="0">
                                          <p:val>
                                            <p:strVal val="#ppt_x"/>
                                          </p:val>
                                        </p:tav>
                                        <p:tav tm="100000">
                                          <p:val>
                                            <p:strVal val="#ppt_x"/>
                                          </p:val>
                                        </p:tav>
                                      </p:tavLst>
                                    </p:anim>
                                    <p:anim calcmode="lin" valueType="num">
                                      <p:cBhvr>
                                        <p:cTn id="36" dur="400" fill="hold"/>
                                        <p:tgtEl>
                                          <p:spTgt spid="7"/>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
                                        <p:tgtEl>
                                          <p:spTgt spid="8"/>
                                        </p:tgtEl>
                                      </p:cBhvr>
                                    </p:animEffect>
                                    <p:anim calcmode="lin" valueType="num">
                                      <p:cBhvr>
                                        <p:cTn id="44" dur="400" fill="hold"/>
                                        <p:tgtEl>
                                          <p:spTgt spid="8"/>
                                        </p:tgtEl>
                                        <p:attrNameLst>
                                          <p:attrName>ppt_x</p:attrName>
                                        </p:attrNameLst>
                                      </p:cBhvr>
                                      <p:tavLst>
                                        <p:tav tm="0">
                                          <p:val>
                                            <p:strVal val="#ppt_x"/>
                                          </p:val>
                                        </p:tav>
                                        <p:tav tm="100000">
                                          <p:val>
                                            <p:strVal val="#ppt_x"/>
                                          </p:val>
                                        </p:tav>
                                      </p:tavLst>
                                    </p:anim>
                                    <p:anim calcmode="lin" valueType="num">
                                      <p:cBhvr>
                                        <p:cTn id="45" dur="400" fill="hold"/>
                                        <p:tgtEl>
                                          <p:spTgt spid="8"/>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
                                        <p:tgtEl>
                                          <p:spTgt spid="9"/>
                                        </p:tgtEl>
                                      </p:cBhvr>
                                    </p:animEffect>
                                    <p:anim calcmode="lin" valueType="num">
                                      <p:cBhvr>
                                        <p:cTn id="53" dur="400" fill="hold"/>
                                        <p:tgtEl>
                                          <p:spTgt spid="9"/>
                                        </p:tgtEl>
                                        <p:attrNameLst>
                                          <p:attrName>ppt_x</p:attrName>
                                        </p:attrNameLst>
                                      </p:cBhvr>
                                      <p:tavLst>
                                        <p:tav tm="0">
                                          <p:val>
                                            <p:strVal val="#ppt_x"/>
                                          </p:val>
                                        </p:tav>
                                        <p:tav tm="100000">
                                          <p:val>
                                            <p:strVal val="#ppt_x"/>
                                          </p:val>
                                        </p:tav>
                                      </p:tavLst>
                                    </p:anim>
                                    <p:anim calcmode="lin" valueType="num">
                                      <p:cBhvr>
                                        <p:cTn id="54" dur="400" fill="hold"/>
                                        <p:tgtEl>
                                          <p:spTgt spid="9"/>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01 at 17.44.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394332"/>
          </a:xfrm>
          <a:prstGeom prst="rect">
            <a:avLst/>
          </a:prstGeom>
        </p:spPr>
      </p:pic>
      <p:pic>
        <p:nvPicPr>
          <p:cNvPr id="3" name="Picture 2" descr="Screen Shot 2014-01-01 at 20.19.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7128"/>
            <a:ext cx="9144000" cy="2660872"/>
          </a:xfrm>
          <a:prstGeom prst="rect">
            <a:avLst/>
          </a:prstGeom>
        </p:spPr>
      </p:pic>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224" y="918843"/>
            <a:ext cx="8778025" cy="5509200"/>
          </a:xfrm>
          <a:prstGeom prst="rect">
            <a:avLst/>
          </a:prstGeom>
        </p:spPr>
        <p:txBody>
          <a:bodyPr wrap="square">
            <a:spAutoFit/>
          </a:bodyPr>
          <a:lstStyle/>
          <a:p>
            <a:pPr algn="just"/>
            <a:r>
              <a:rPr lang="en-US" sz="3200" dirty="0">
                <a:solidFill>
                  <a:srgbClr val="302C24"/>
                </a:solidFill>
              </a:rPr>
              <a:t>The standardized normal distribution is a specific normal curve that has several characteristics</a:t>
            </a:r>
            <a:r>
              <a:rPr lang="en-US" sz="3200" dirty="0" smtClean="0">
                <a:solidFill>
                  <a:srgbClr val="302C24"/>
                </a:solidFill>
              </a:rPr>
              <a:t>:</a:t>
            </a:r>
          </a:p>
          <a:p>
            <a:pPr algn="just"/>
            <a:endParaRPr lang="en-US" sz="3200" dirty="0"/>
          </a:p>
          <a:p>
            <a:pPr marL="514350" indent="-514350" algn="just">
              <a:buAutoNum type="arabicPeriod"/>
            </a:pPr>
            <a:r>
              <a:rPr lang="en-US" sz="3200" dirty="0" smtClean="0"/>
              <a:t>It </a:t>
            </a:r>
            <a:r>
              <a:rPr lang="en-US" sz="3200" dirty="0"/>
              <a:t>is symmetrical about its mean; the tails on both sides are equal</a:t>
            </a:r>
            <a:r>
              <a:rPr lang="en-US" sz="3200" dirty="0" smtClean="0"/>
              <a:t>.</a:t>
            </a:r>
          </a:p>
          <a:p>
            <a:pPr algn="just"/>
            <a:endParaRPr lang="en-US" sz="3200" dirty="0"/>
          </a:p>
          <a:p>
            <a:pPr algn="just"/>
            <a:r>
              <a:rPr lang="en-US" sz="3200" dirty="0"/>
              <a:t>2. The mode identifies the normal curve’s highest point, which is also the mean and median, </a:t>
            </a:r>
            <a:r>
              <a:rPr lang="en-US" sz="3200" dirty="0" smtClean="0"/>
              <a:t>and the </a:t>
            </a:r>
            <a:r>
              <a:rPr lang="en-US" sz="3200" dirty="0"/>
              <a:t>vertical line about which this normal curve is symmetrical</a:t>
            </a:r>
            <a:r>
              <a:rPr lang="en-US" sz="3200" dirty="0" smtClean="0"/>
              <a:t>.</a:t>
            </a:r>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p:cTn id="15"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p:cTn id="23"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087" y="1693697"/>
            <a:ext cx="8691913" cy="3539430"/>
          </a:xfrm>
          <a:prstGeom prst="rect">
            <a:avLst/>
          </a:prstGeom>
        </p:spPr>
        <p:txBody>
          <a:bodyPr wrap="square">
            <a:spAutoFit/>
          </a:bodyPr>
          <a:lstStyle/>
          <a:p>
            <a:pPr algn="just"/>
            <a:r>
              <a:rPr lang="en-US" sz="3200" dirty="0"/>
              <a:t>3. The normal curve has an infinite number of cases (it is a continuous distribution), and the </a:t>
            </a:r>
            <a:r>
              <a:rPr lang="en-US" sz="3200" dirty="0" smtClean="0"/>
              <a:t>area under </a:t>
            </a:r>
            <a:r>
              <a:rPr lang="en-US" sz="3200" dirty="0"/>
              <a:t>the curve has a probability density equal to 1.0</a:t>
            </a:r>
            <a:r>
              <a:rPr lang="en-US" sz="3200" dirty="0" smtClean="0"/>
              <a:t>.</a:t>
            </a:r>
          </a:p>
          <a:p>
            <a:pPr algn="just"/>
            <a:endParaRPr lang="en-US" sz="3200" dirty="0"/>
          </a:p>
          <a:p>
            <a:pPr algn="just"/>
            <a:r>
              <a:rPr lang="en-US" sz="3200" dirty="0"/>
              <a:t>4. The standardized normal distribution has a mean of 0 and a standard deviation of 1.</a:t>
            </a:r>
          </a:p>
        </p:txBody>
      </p:sp>
    </p:spTree>
    <p:extLst>
      <p:ext uri="{BB962C8B-B14F-4D97-AF65-F5344CB8AC3E}">
        <p14:creationId xmlns:p14="http://schemas.microsoft.com/office/powerpoint/2010/main" val="35469020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3241" y="197186"/>
            <a:ext cx="7230014" cy="646331"/>
          </a:xfrm>
          <a:prstGeom prst="rect">
            <a:avLst/>
          </a:prstGeom>
        </p:spPr>
        <p:txBody>
          <a:bodyPr wrap="none">
            <a:spAutoFit/>
          </a:bodyPr>
          <a:lstStyle/>
          <a:p>
            <a:r>
              <a:rPr lang="en-US" sz="3600" dirty="0" smtClean="0">
                <a:solidFill>
                  <a:srgbClr val="0000FF"/>
                </a:solidFill>
              </a:rPr>
              <a:t>Standardized Normal Distribution </a:t>
            </a:r>
            <a:endParaRPr lang="en-US" sz="3600" dirty="0">
              <a:solidFill>
                <a:srgbClr val="0000FF"/>
              </a:solidFill>
            </a:endParaRPr>
          </a:p>
        </p:txBody>
      </p:sp>
      <p:sp>
        <p:nvSpPr>
          <p:cNvPr id="3" name="Rectangle 2"/>
          <p:cNvSpPr/>
          <p:nvPr/>
        </p:nvSpPr>
        <p:spPr>
          <a:xfrm>
            <a:off x="384307" y="843517"/>
            <a:ext cx="8521590" cy="5016757"/>
          </a:xfrm>
          <a:prstGeom prst="rect">
            <a:avLst/>
          </a:prstGeom>
        </p:spPr>
        <p:txBody>
          <a:bodyPr wrap="square">
            <a:spAutoFit/>
          </a:bodyPr>
          <a:lstStyle/>
          <a:p>
            <a:pPr algn="just"/>
            <a:r>
              <a:rPr lang="en-US" sz="3200" dirty="0"/>
              <a:t>The standardized normal </a:t>
            </a:r>
            <a:r>
              <a:rPr lang="en-US" sz="3200" dirty="0" smtClean="0"/>
              <a:t>distribution </a:t>
            </a:r>
            <a:r>
              <a:rPr lang="en-US" sz="3200" dirty="0"/>
              <a:t>is a purely theoretical probability distribution, but it is the most useful distribution in inferential statistics. </a:t>
            </a:r>
            <a:endParaRPr lang="en-US" sz="3200" dirty="0" smtClean="0"/>
          </a:p>
          <a:p>
            <a:pPr algn="just"/>
            <a:endParaRPr lang="en-US" sz="3200" dirty="0"/>
          </a:p>
          <a:p>
            <a:pPr algn="just"/>
            <a:r>
              <a:rPr lang="en-US" sz="3200" dirty="0" smtClean="0"/>
              <a:t>Statisticians </a:t>
            </a:r>
            <a:r>
              <a:rPr lang="en-US" sz="3200" dirty="0"/>
              <a:t>have spent a great deal of time and effort making it convenient for researchers to find the probability of any portion of the area under the standardized normal distribution. </a:t>
            </a:r>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Scale>
                                      <p:cBhvr>
                                        <p:cTn id="2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2" end="2"/>
                                            </p:txEl>
                                          </p:spTgt>
                                        </p:tgtEl>
                                        <p:attrNameLst>
                                          <p:attrName>ppt_x</p:attrName>
                                          <p:attrName>ppt_y</p:attrName>
                                        </p:attrNameLst>
                                      </p:cBhvr>
                                    </p:animMotion>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852" y="1276953"/>
            <a:ext cx="8559185" cy="4524315"/>
          </a:xfrm>
          <a:prstGeom prst="rect">
            <a:avLst/>
          </a:prstGeom>
        </p:spPr>
        <p:txBody>
          <a:bodyPr wrap="square">
            <a:spAutoFit/>
          </a:bodyPr>
          <a:lstStyle/>
          <a:p>
            <a:pPr algn="just"/>
            <a:r>
              <a:rPr lang="en-US" sz="3200" dirty="0"/>
              <a:t>All we have to do is transform, or </a:t>
            </a:r>
            <a:r>
              <a:rPr lang="en-US" sz="3200" dirty="0" smtClean="0"/>
              <a:t>convert</a:t>
            </a:r>
            <a:r>
              <a:rPr lang="en-US" sz="3200" dirty="0"/>
              <a:t>, the data from other observed normal distributions to the </a:t>
            </a:r>
            <a:r>
              <a:rPr lang="en-US" sz="3200" dirty="0" smtClean="0"/>
              <a:t>standardized </a:t>
            </a:r>
            <a:r>
              <a:rPr lang="en-US" sz="3200" dirty="0"/>
              <a:t>normal curve. </a:t>
            </a:r>
            <a:endParaRPr lang="en-US" sz="3200" dirty="0" smtClean="0"/>
          </a:p>
          <a:p>
            <a:pPr algn="just"/>
            <a:endParaRPr lang="en-US" sz="3200" dirty="0"/>
          </a:p>
          <a:p>
            <a:pPr algn="just"/>
            <a:r>
              <a:rPr lang="en-US" sz="3200" dirty="0" smtClean="0"/>
              <a:t>In </a:t>
            </a:r>
            <a:r>
              <a:rPr lang="en-US" sz="3200" dirty="0"/>
              <a:t>other words, the standardized normal distribution is extremely valuable because we can translate, or transform, any </a:t>
            </a:r>
            <a:r>
              <a:rPr lang="en-US" sz="3200" dirty="0" smtClean="0"/>
              <a:t>normal </a:t>
            </a:r>
            <a:r>
              <a:rPr lang="en-US" sz="3200" dirty="0"/>
              <a:t>variable, X, into the </a:t>
            </a:r>
            <a:r>
              <a:rPr lang="en-US" sz="3200" dirty="0" smtClean="0"/>
              <a:t>standardized </a:t>
            </a:r>
            <a:r>
              <a:rPr lang="fi-FI" sz="3200" dirty="0" err="1" smtClean="0"/>
              <a:t>value</a:t>
            </a:r>
            <a:r>
              <a:rPr lang="fi-FI" sz="3200" dirty="0"/>
              <a:t>, </a:t>
            </a:r>
            <a:r>
              <a:rPr lang="fi-FI" sz="3200" i="1" dirty="0"/>
              <a:t>Z </a:t>
            </a:r>
            <a:endParaRPr lang="fi-FI" sz="3200" dirty="0"/>
          </a:p>
          <a:p>
            <a:pPr algn="just"/>
            <a:endParaRPr lang="en-US" sz="3200" dirty="0"/>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Scale>
                                      <p:cBhvr>
                                        <p:cTn id="15"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xEl>
                                              <p:pRg st="2" end="2"/>
                                            </p:txEl>
                                          </p:spTgt>
                                        </p:tgtEl>
                                        <p:attrNameLst>
                                          <p:attrName>ppt_x</p:attrName>
                                          <p:attrName>ppt_y</p:attrName>
                                        </p:attrNameLst>
                                      </p:cBhvr>
                                    </p:animMotion>
                                    <p:animEffect transition="in" filter="fade">
                                      <p:cBhvr>
                                        <p:cTn id="17"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01 at 17.12.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72" y="1115507"/>
            <a:ext cx="7505700" cy="4305300"/>
          </a:xfrm>
          <a:prstGeom prst="rect">
            <a:avLst/>
          </a:prstGeom>
        </p:spPr>
      </p:pic>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01 at 21.05.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Screen Shot 2014-01-01 at 21.06.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663" y="5097021"/>
            <a:ext cx="3726107" cy="1346200"/>
          </a:xfrm>
          <a:prstGeom prst="rect">
            <a:avLst/>
          </a:prstGeom>
        </p:spPr>
      </p:pic>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9122" y="2752732"/>
            <a:ext cx="6900817"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5400" dirty="0">
                <a:solidFill>
                  <a:srgbClr val="0000FF"/>
                </a:solidFill>
              </a:rPr>
              <a:t>Sample Size</a:t>
            </a:r>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888" y="126599"/>
            <a:ext cx="8137283"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600" dirty="0"/>
              <a:t>Factors in Determining Sample Size for Questions Involving Means</a:t>
            </a:r>
          </a:p>
        </p:txBody>
      </p:sp>
      <p:sp>
        <p:nvSpPr>
          <p:cNvPr id="3" name="Rectangle 2"/>
          <p:cNvSpPr/>
          <p:nvPr/>
        </p:nvSpPr>
        <p:spPr>
          <a:xfrm>
            <a:off x="183798" y="1378291"/>
            <a:ext cx="8793112" cy="5509200"/>
          </a:xfrm>
          <a:prstGeom prst="rect">
            <a:avLst/>
          </a:prstGeom>
        </p:spPr>
        <p:txBody>
          <a:bodyPr wrap="square">
            <a:spAutoFit/>
          </a:bodyPr>
          <a:lstStyle/>
          <a:p>
            <a:pPr algn="just"/>
            <a:r>
              <a:rPr lang="en-US" sz="3200" dirty="0"/>
              <a:t>Three factors are required to specify sample size: </a:t>
            </a:r>
            <a:r>
              <a:rPr lang="en-US" sz="3200" dirty="0" smtClean="0">
                <a:solidFill>
                  <a:srgbClr val="0000FF"/>
                </a:solidFill>
              </a:rPr>
              <a:t>(1) the heterogeneity (i.e., variance) of the population; </a:t>
            </a:r>
            <a:r>
              <a:rPr lang="en-US" sz="3200" dirty="0" smtClean="0">
                <a:solidFill>
                  <a:srgbClr val="800000"/>
                </a:solidFill>
              </a:rPr>
              <a:t>(</a:t>
            </a:r>
            <a:r>
              <a:rPr lang="en-US" sz="3200" dirty="0">
                <a:solidFill>
                  <a:srgbClr val="800000"/>
                </a:solidFill>
              </a:rPr>
              <a:t>2) the magnitude of acceptable </a:t>
            </a:r>
            <a:r>
              <a:rPr lang="en-US" sz="3200" dirty="0" smtClean="0">
                <a:solidFill>
                  <a:srgbClr val="800000"/>
                </a:solidFill>
              </a:rPr>
              <a:t>error;</a:t>
            </a:r>
            <a:r>
              <a:rPr lang="en-US" sz="3200" dirty="0" smtClean="0"/>
              <a:t> and </a:t>
            </a:r>
            <a:r>
              <a:rPr lang="en-US" sz="3200" b="1" dirty="0">
                <a:solidFill>
                  <a:schemeClr val="accent4">
                    <a:lumMod val="60000"/>
                    <a:lumOff val="40000"/>
                  </a:schemeClr>
                </a:solidFill>
              </a:rPr>
              <a:t>(3) the confidence level (i.e., 90 percent, 95 percent, 99 percent)</a:t>
            </a:r>
            <a:r>
              <a:rPr lang="en-US" sz="3200" b="1" dirty="0" smtClean="0">
                <a:solidFill>
                  <a:schemeClr val="accent4">
                    <a:lumMod val="60000"/>
                    <a:lumOff val="40000"/>
                  </a:schemeClr>
                </a:solidFill>
              </a:rPr>
              <a:t>.</a:t>
            </a:r>
          </a:p>
          <a:p>
            <a:pPr algn="just"/>
            <a:endParaRPr lang="en-US" sz="3200" b="1" dirty="0">
              <a:solidFill>
                <a:srgbClr val="008000"/>
              </a:solidFill>
            </a:endParaRPr>
          </a:p>
          <a:p>
            <a:pPr algn="just"/>
            <a:r>
              <a:rPr lang="en-US" sz="3200" dirty="0"/>
              <a:t>The determination of sample size heavily depends on the variability within the sample</a:t>
            </a:r>
            <a:r>
              <a:rPr lang="en-US" sz="3200" dirty="0" smtClean="0"/>
              <a:t>. The </a:t>
            </a:r>
            <a:r>
              <a:rPr lang="en-US" sz="3200" dirty="0"/>
              <a:t>variance, or heterogeneity, of the population is the first necessary bit of information. </a:t>
            </a:r>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Scale>
                                      <p:cBhvr>
                                        <p:cTn id="2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2" end="2"/>
                                            </p:txEl>
                                          </p:spTgt>
                                        </p:tgtEl>
                                        <p:attrNameLst>
                                          <p:attrName>ppt_x</p:attrName>
                                          <p:attrName>ppt_y</p:attrName>
                                        </p:attrNameLst>
                                      </p:cBhvr>
                                    </p:animMotion>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889" y="276549"/>
            <a:ext cx="8421336" cy="6401754"/>
          </a:xfrm>
          <a:prstGeom prst="rect">
            <a:avLst/>
          </a:prstGeom>
        </p:spPr>
        <p:txBody>
          <a:bodyPr wrap="square">
            <a:spAutoFit/>
          </a:bodyPr>
          <a:lstStyle/>
          <a:p>
            <a:pPr algn="just"/>
            <a:r>
              <a:rPr lang="en-US" sz="2800" dirty="0"/>
              <a:t>In statistical terms, this refers to the standard deviation of the population. Only a small sample is required if the population is homogeneous. </a:t>
            </a:r>
            <a:endParaRPr lang="en-US" sz="2800" dirty="0" smtClean="0"/>
          </a:p>
          <a:p>
            <a:pPr algn="just"/>
            <a:endParaRPr lang="en-US" sz="2800" dirty="0"/>
          </a:p>
          <a:p>
            <a:pPr algn="just"/>
            <a:r>
              <a:rPr lang="en-US" sz="2800" dirty="0" smtClean="0"/>
              <a:t>For </a:t>
            </a:r>
            <a:r>
              <a:rPr lang="en-US" sz="2800" dirty="0"/>
              <a:t>example, predicting the average age of college students requires a smaller sample than predicting the average age of people who visit the zoo on a given </a:t>
            </a:r>
            <a:r>
              <a:rPr lang="en-US" sz="2800" dirty="0" smtClean="0"/>
              <a:t>Sunday </a:t>
            </a:r>
            <a:r>
              <a:rPr lang="en-US" sz="2800" dirty="0"/>
              <a:t>afternoon. </a:t>
            </a:r>
            <a:endParaRPr lang="en-US" sz="2800" dirty="0" smtClean="0"/>
          </a:p>
          <a:p>
            <a:pPr algn="just"/>
            <a:endParaRPr lang="en-US" sz="2800" dirty="0"/>
          </a:p>
          <a:p>
            <a:pPr algn="just"/>
            <a:r>
              <a:rPr lang="en-US" sz="2800" dirty="0" smtClean="0"/>
              <a:t>As </a:t>
            </a:r>
            <a:r>
              <a:rPr lang="en-US" sz="2800" dirty="0"/>
              <a:t>heterogeneity increases, so must sample size. Thus, to test the effectiveness of </a:t>
            </a:r>
            <a:r>
              <a:rPr lang="en-US" sz="2800" dirty="0" smtClean="0"/>
              <a:t>an </a:t>
            </a:r>
            <a:r>
              <a:rPr lang="en-US" sz="2800" dirty="0"/>
              <a:t>employee training program, the sample must be large enough to cover the range of employee work experience (for example). </a:t>
            </a:r>
          </a:p>
          <a:p>
            <a:endParaRPr lang="en-US" dirty="0"/>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Scale>
                                      <p:cBhvr>
                                        <p:cTn id="14"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2" end="2"/>
                                            </p:txEl>
                                          </p:spTgt>
                                        </p:tgtEl>
                                        <p:attrNameLst>
                                          <p:attrName>ppt_x</p:attrName>
                                          <p:attrName>ppt_y</p:attrName>
                                        </p:attrNameLst>
                                      </p:cBhvr>
                                    </p:animMotion>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Scale>
                                      <p:cBhvr>
                                        <p:cTn id="21" dur="1000" decel="50000" fill="hold">
                                          <p:stCondLst>
                                            <p:cond delay="0"/>
                                          </p:stCondLst>
                                        </p:cTn>
                                        <p:tgtEl>
                                          <p:spTgt spid="2">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
                                            <p:txEl>
                                              <p:pRg st="4" end="4"/>
                                            </p:txEl>
                                          </p:spTgt>
                                        </p:tgtEl>
                                        <p:attrNameLst>
                                          <p:attrName>ppt_x</p:attrName>
                                          <p:attrName>ppt_y</p:attrName>
                                        </p:attrNameLst>
                                      </p:cBhvr>
                                    </p:animMotion>
                                    <p:animEffect transition="in" filter="fade">
                                      <p:cBhvr>
                                        <p:cTn id="23"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447" y="2425455"/>
            <a:ext cx="8659481" cy="2800766"/>
          </a:xfrm>
          <a:prstGeom prst="rect">
            <a:avLst/>
          </a:prstGeom>
        </p:spPr>
        <p:txBody>
          <a:bodyPr wrap="square">
            <a:spAutoFit/>
          </a:bodyPr>
          <a:lstStyle/>
          <a:p>
            <a:r>
              <a:rPr lang="en-US" sz="4800" i="1" dirty="0">
                <a:solidFill>
                  <a:srgbClr val="000090"/>
                </a:solidFill>
              </a:rPr>
              <a:t>Target population</a:t>
            </a:r>
          </a:p>
          <a:p>
            <a:r>
              <a:rPr lang="en-US" sz="3200" dirty="0"/>
              <a:t>The collection of elements or objects that possess the information sought by the researcher and about which inferences are to be made</a:t>
            </a:r>
            <a:r>
              <a:rPr lang="en-US" sz="3200" dirty="0" smtClean="0"/>
              <a:t>.</a:t>
            </a:r>
            <a:endParaRPr lang="en-US" sz="3200" dirty="0"/>
          </a:p>
        </p:txBody>
      </p:sp>
      <p:sp>
        <p:nvSpPr>
          <p:cNvPr id="3" name="Rectangle 2"/>
          <p:cNvSpPr/>
          <p:nvPr/>
        </p:nvSpPr>
        <p:spPr>
          <a:xfrm>
            <a:off x="893213" y="264289"/>
            <a:ext cx="7123414"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n-US" sz="4000" dirty="0" smtClean="0"/>
              <a:t>1. Define </a:t>
            </a:r>
            <a:r>
              <a:rPr lang="en-US" sz="4000" dirty="0"/>
              <a:t>the target population</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
                                        <p:tgtEl>
                                          <p:spTgt spid="2">
                                            <p:txEl>
                                              <p:pRg st="0" end="0"/>
                                            </p:txEl>
                                          </p:spTgt>
                                        </p:tgtEl>
                                      </p:cBhvr>
                                    </p:animEffect>
                                    <p:anim calcmode="lin" valueType="num">
                                      <p:cBhvr>
                                        <p:cTn id="15"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100"/>
                                        <p:tgtEl>
                                          <p:spTgt spid="2">
                                            <p:txEl>
                                              <p:pRg st="1" end="1"/>
                                            </p:txEl>
                                          </p:spTgt>
                                        </p:tgtEl>
                                      </p:cBhvr>
                                    </p:animEffect>
                                    <p:anim calcmode="lin" valueType="num">
                                      <p:cBhvr>
                                        <p:cTn id="24"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307" y="335845"/>
            <a:ext cx="8759693" cy="5509200"/>
          </a:xfrm>
          <a:prstGeom prst="rect">
            <a:avLst/>
          </a:prstGeom>
        </p:spPr>
        <p:txBody>
          <a:bodyPr wrap="square">
            <a:spAutoFit/>
          </a:bodyPr>
          <a:lstStyle/>
          <a:p>
            <a:pPr algn="just"/>
            <a:r>
              <a:rPr lang="en-US" sz="3200" dirty="0"/>
              <a:t>The </a:t>
            </a:r>
            <a:r>
              <a:rPr lang="en-US" sz="3200" i="1" dirty="0"/>
              <a:t>magnitude of error, </a:t>
            </a:r>
            <a:r>
              <a:rPr lang="en-US" sz="3200" dirty="0"/>
              <a:t>or the confidence interval, is the second necessary bit of information. Defined in statistical terms as </a:t>
            </a:r>
            <a:r>
              <a:rPr lang="en-US" sz="3200" i="1" dirty="0"/>
              <a:t>E</a:t>
            </a:r>
            <a:r>
              <a:rPr lang="en-US" sz="3200" dirty="0"/>
              <a:t>, the magnitude of error indicates how precise the estimate must be. </a:t>
            </a:r>
            <a:endParaRPr lang="en-US" sz="3200" dirty="0" smtClean="0"/>
          </a:p>
          <a:p>
            <a:pPr algn="just"/>
            <a:endParaRPr lang="en-US" sz="3200" dirty="0"/>
          </a:p>
          <a:p>
            <a:pPr algn="just"/>
            <a:r>
              <a:rPr lang="en-US" sz="3200" dirty="0" smtClean="0"/>
              <a:t>It </a:t>
            </a:r>
            <a:r>
              <a:rPr lang="en-US" sz="3200" dirty="0"/>
              <a:t>indicates a certain precision level. From a managerial perspective, the importance of the </a:t>
            </a:r>
            <a:r>
              <a:rPr lang="en-US" sz="3200" dirty="0" smtClean="0"/>
              <a:t>decision </a:t>
            </a:r>
            <a:r>
              <a:rPr lang="en-US" sz="3200" dirty="0"/>
              <a:t>in terms of profitability will influence the researcher’s specifications of the range of error. </a:t>
            </a:r>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Scale>
                                      <p:cBhvr>
                                        <p:cTn id="14"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2" end="2"/>
                                            </p:txEl>
                                          </p:spTgt>
                                        </p:tgtEl>
                                        <p:attrNameLst>
                                          <p:attrName>ppt_x</p:attrName>
                                          <p:attrName>ppt_y</p:attrName>
                                        </p:attrNameLst>
                                      </p:cBhvr>
                                    </p:animMotion>
                                    <p:animEffect transition="in" filter="fade">
                                      <p:cBhvr>
                                        <p:cTn id="16"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672" y="95014"/>
            <a:ext cx="8742984" cy="6494085"/>
          </a:xfrm>
          <a:prstGeom prst="rect">
            <a:avLst/>
          </a:prstGeom>
        </p:spPr>
        <p:txBody>
          <a:bodyPr wrap="square">
            <a:spAutoFit/>
          </a:bodyPr>
          <a:lstStyle/>
          <a:p>
            <a:pPr algn="just"/>
            <a:r>
              <a:rPr lang="en-US" sz="3200" dirty="0"/>
              <a:t>If, for example, favorable results from a test-market sample will result in the construction of a new plant and unfavorable results will dictate not marketing the product, the acceptable range of error probably will be small; the cost of an error would be too great to allow much room for random sampling errors. </a:t>
            </a:r>
            <a:endParaRPr lang="en-US" sz="3200" dirty="0" smtClean="0"/>
          </a:p>
          <a:p>
            <a:pPr algn="just"/>
            <a:endParaRPr lang="en-US" sz="3200" dirty="0"/>
          </a:p>
          <a:p>
            <a:pPr algn="just"/>
            <a:r>
              <a:rPr lang="en-US" sz="3200" dirty="0" smtClean="0"/>
              <a:t>In </a:t>
            </a:r>
            <a:r>
              <a:rPr lang="en-US" sz="3200" dirty="0"/>
              <a:t>other cases, the estimate need not be extremely precise. Allowing an error of </a:t>
            </a:r>
            <a:r>
              <a:rPr lang="en-US" sz="3200" dirty="0" smtClean="0"/>
              <a:t>$</a:t>
            </a:r>
            <a:r>
              <a:rPr lang="en-US" sz="3200" dirty="0"/>
              <a:t>1,000 in total family income instead of </a:t>
            </a:r>
            <a:r>
              <a:rPr lang="en-US" sz="3200" i="1" dirty="0"/>
              <a:t>E </a:t>
            </a:r>
            <a:r>
              <a:rPr lang="en-US" sz="3200" dirty="0" smtClean="0"/>
              <a:t>50% </a:t>
            </a:r>
            <a:r>
              <a:rPr lang="en-US" sz="3200" dirty="0"/>
              <a:t>may be acceptable in most market </a:t>
            </a:r>
            <a:r>
              <a:rPr lang="en-US" sz="3200" dirty="0" smtClean="0"/>
              <a:t>segmentation </a:t>
            </a:r>
            <a:r>
              <a:rPr lang="en-US" sz="3200" dirty="0"/>
              <a:t>studies. </a:t>
            </a:r>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Scale>
                                      <p:cBhvr>
                                        <p:cTn id="14"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2" end="2"/>
                                            </p:txEl>
                                          </p:spTgt>
                                        </p:tgtEl>
                                        <p:attrNameLst>
                                          <p:attrName>ppt_x</p:attrName>
                                          <p:attrName>ppt_y</p:attrName>
                                        </p:attrNameLst>
                                      </p:cBhvr>
                                    </p:animMotion>
                                    <p:animEffect transition="in" filter="fade">
                                      <p:cBhvr>
                                        <p:cTn id="16"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307" y="539354"/>
            <a:ext cx="8521590" cy="5016757"/>
          </a:xfrm>
          <a:prstGeom prst="rect">
            <a:avLst/>
          </a:prstGeom>
        </p:spPr>
        <p:txBody>
          <a:bodyPr wrap="square">
            <a:spAutoFit/>
          </a:bodyPr>
          <a:lstStyle/>
          <a:p>
            <a:pPr algn="just"/>
            <a:r>
              <a:rPr lang="en-US" sz="3200" dirty="0"/>
              <a:t>The third factor of concern is the confidence level. In our examples, as in most business research, we will typically use the 95 percent confidence </a:t>
            </a:r>
            <a:r>
              <a:rPr lang="en-US" sz="3200" dirty="0" smtClean="0"/>
              <a:t>level. </a:t>
            </a:r>
          </a:p>
          <a:p>
            <a:pPr algn="just"/>
            <a:endParaRPr lang="en-US" sz="3200" dirty="0"/>
          </a:p>
          <a:p>
            <a:pPr algn="just"/>
            <a:r>
              <a:rPr lang="en-US" sz="3200" dirty="0" smtClean="0"/>
              <a:t>This</a:t>
            </a:r>
            <a:r>
              <a:rPr lang="en-US" sz="3200" dirty="0"/>
              <a:t>, however, is an </a:t>
            </a:r>
            <a:r>
              <a:rPr lang="en-US" sz="3200" dirty="0" smtClean="0"/>
              <a:t>arbitrary</a:t>
            </a:r>
            <a:r>
              <a:rPr lang="en-US" sz="1400" dirty="0" smtClean="0"/>
              <a:t>(</a:t>
            </a:r>
            <a:r>
              <a:rPr lang="en-US" sz="1400" dirty="0" err="1" smtClean="0"/>
              <a:t>keyfi</a:t>
            </a:r>
            <a:r>
              <a:rPr lang="en-US" sz="1400" dirty="0" smtClean="0"/>
              <a:t>)</a:t>
            </a:r>
            <a:r>
              <a:rPr lang="en-US" sz="3200" dirty="0" smtClean="0"/>
              <a:t>decision </a:t>
            </a:r>
            <a:r>
              <a:rPr lang="en-US" sz="3200" dirty="0"/>
              <a:t>based on </a:t>
            </a:r>
            <a:r>
              <a:rPr lang="en-US" sz="3200" dirty="0" smtClean="0"/>
              <a:t>convention</a:t>
            </a:r>
            <a:r>
              <a:rPr lang="en-US" sz="1400" dirty="0" smtClean="0"/>
              <a:t>(</a:t>
            </a:r>
            <a:r>
              <a:rPr lang="en-US" sz="1400" dirty="0" err="1" smtClean="0"/>
              <a:t>mutabakat</a:t>
            </a:r>
            <a:r>
              <a:rPr lang="en-US" sz="1400" dirty="0" smtClean="0"/>
              <a:t>)</a:t>
            </a:r>
            <a:r>
              <a:rPr lang="en-US" sz="3200" dirty="0" smtClean="0"/>
              <a:t>; </a:t>
            </a:r>
            <a:r>
              <a:rPr lang="en-US" sz="3200" dirty="0"/>
              <a:t>there is nothing sacred about the 0.05 chance level (that is, the probability of 0.05 of the true population parameter being incorrectly estimated).</a:t>
            </a:r>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Scale>
                                      <p:cBhvr>
                                        <p:cTn id="14"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2" end="2"/>
                                            </p:txEl>
                                          </p:spTgt>
                                        </p:tgtEl>
                                        <p:attrNameLst>
                                          <p:attrName>ppt_x</p:attrName>
                                          <p:attrName>ppt_y</p:attrName>
                                        </p:attrNameLst>
                                      </p:cBhvr>
                                    </p:animMotion>
                                    <p:animEffect transition="in" filter="fade">
                                      <p:cBhvr>
                                        <p:cTn id="16"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2159" y="518058"/>
            <a:ext cx="6950944" cy="107721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dirty="0" smtClean="0"/>
              <a:t>Calculating Sample Size in Simple Random Sampling</a:t>
            </a:r>
            <a:endParaRPr lang="en-US" sz="3200" dirty="0"/>
          </a:p>
        </p:txBody>
      </p:sp>
      <p:sp>
        <p:nvSpPr>
          <p:cNvPr id="5" name="TextBox 4"/>
          <p:cNvSpPr txBox="1"/>
          <p:nvPr/>
        </p:nvSpPr>
        <p:spPr>
          <a:xfrm>
            <a:off x="-1" y="2053842"/>
            <a:ext cx="7535760" cy="584776"/>
          </a:xfrm>
          <a:prstGeom prst="rect">
            <a:avLst/>
          </a:prstGeom>
          <a:noFill/>
        </p:spPr>
        <p:txBody>
          <a:bodyPr wrap="square" rtlCol="0">
            <a:spAutoFit/>
          </a:bodyPr>
          <a:lstStyle/>
          <a:p>
            <a:r>
              <a:rPr lang="en-US" sz="3200" dirty="0" smtClean="0"/>
              <a:t>A. If        is known but </a:t>
            </a:r>
            <a:r>
              <a:rPr lang="en-US" sz="3200" dirty="0" smtClean="0">
                <a:solidFill>
                  <a:schemeClr val="tx2">
                    <a:lumMod val="10000"/>
                  </a:schemeClr>
                </a:solidFill>
              </a:rPr>
              <a:t>N</a:t>
            </a:r>
            <a:r>
              <a:rPr lang="en-US" sz="3200" dirty="0" smtClean="0"/>
              <a:t> is unknown   </a:t>
            </a:r>
            <a:endParaRPr lang="en-US" sz="3200" dirty="0"/>
          </a:p>
        </p:txBody>
      </p:sp>
      <p:graphicFrame>
        <p:nvGraphicFramePr>
          <p:cNvPr id="6" name="Object 5"/>
          <p:cNvGraphicFramePr>
            <a:graphicFrameLocks noChangeAspect="1"/>
          </p:cNvGraphicFramePr>
          <p:nvPr>
            <p:extLst>
              <p:ext uri="{D42A27DB-BD31-4B8C-83A1-F6EECF244321}">
                <p14:modId xmlns:p14="http://schemas.microsoft.com/office/powerpoint/2010/main" val="1293616887"/>
              </p:ext>
            </p:extLst>
          </p:nvPr>
        </p:nvGraphicFramePr>
        <p:xfrm>
          <a:off x="1014700" y="1920019"/>
          <a:ext cx="692681" cy="766928"/>
        </p:xfrm>
        <a:graphic>
          <a:graphicData uri="http://schemas.openxmlformats.org/presentationml/2006/ole">
            <mc:AlternateContent xmlns:mc="http://schemas.openxmlformats.org/markup-compatibility/2006">
              <mc:Choice xmlns:v="urn:schemas-microsoft-com:vml" Requires="v">
                <p:oleObj spid="_x0000_s1068" name="Equation" r:id="rId3" imgW="203200" imgH="203200" progId="Equation.3">
                  <p:embed/>
                </p:oleObj>
              </mc:Choice>
              <mc:Fallback>
                <p:oleObj name="Equation" r:id="rId3" imgW="203200" imgH="203200" progId="Equation.3">
                  <p:embed/>
                  <p:pic>
                    <p:nvPicPr>
                      <p:cNvPr id="0" name=""/>
                      <p:cNvPicPr/>
                      <p:nvPr/>
                    </p:nvPicPr>
                    <p:blipFill>
                      <a:blip r:embed="rId4"/>
                      <a:stretch>
                        <a:fillRect/>
                      </a:stretch>
                    </p:blipFill>
                    <p:spPr>
                      <a:xfrm>
                        <a:off x="1014700" y="1920019"/>
                        <a:ext cx="692681" cy="766928"/>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262749869"/>
              </p:ext>
            </p:extLst>
          </p:nvPr>
        </p:nvGraphicFramePr>
        <p:xfrm>
          <a:off x="6666891" y="1920020"/>
          <a:ext cx="2453712" cy="1622828"/>
        </p:xfrm>
        <a:graphic>
          <a:graphicData uri="http://schemas.openxmlformats.org/presentationml/2006/ole">
            <mc:AlternateContent xmlns:mc="http://schemas.openxmlformats.org/markup-compatibility/2006">
              <mc:Choice xmlns:v="urn:schemas-microsoft-com:vml" Requires="v">
                <p:oleObj spid="_x0000_s1069" name="Equation" r:id="rId5" imgW="622300" imgH="406400" progId="Equation.3">
                  <p:embed/>
                </p:oleObj>
              </mc:Choice>
              <mc:Fallback>
                <p:oleObj name="Equation" r:id="rId5" imgW="622300" imgH="406400" progId="Equation.3">
                  <p:embed/>
                  <p:pic>
                    <p:nvPicPr>
                      <p:cNvPr id="0" name=""/>
                      <p:cNvPicPr/>
                      <p:nvPr/>
                    </p:nvPicPr>
                    <p:blipFill>
                      <a:blip r:embed="rId6"/>
                      <a:stretch>
                        <a:fillRect/>
                      </a:stretch>
                    </p:blipFill>
                    <p:spPr>
                      <a:xfrm>
                        <a:off x="6666891" y="1920020"/>
                        <a:ext cx="2453712" cy="1622828"/>
                      </a:xfrm>
                      <a:prstGeom prst="rect">
                        <a:avLst/>
                      </a:prstGeom>
                    </p:spPr>
                  </p:pic>
                </p:oleObj>
              </mc:Fallback>
            </mc:AlternateContent>
          </a:graphicData>
        </a:graphic>
      </p:graphicFrame>
      <p:sp>
        <p:nvSpPr>
          <p:cNvPr id="3" name="TextBox 2"/>
          <p:cNvSpPr txBox="1"/>
          <p:nvPr/>
        </p:nvSpPr>
        <p:spPr>
          <a:xfrm>
            <a:off x="52265" y="2974654"/>
            <a:ext cx="9120604" cy="3046988"/>
          </a:xfrm>
          <a:prstGeom prst="rect">
            <a:avLst/>
          </a:prstGeom>
          <a:noFill/>
        </p:spPr>
        <p:txBody>
          <a:bodyPr wrap="square" rtlCol="0">
            <a:spAutoFit/>
          </a:bodyPr>
          <a:lstStyle/>
          <a:p>
            <a:r>
              <a:rPr lang="en-US" sz="3200" b="1" dirty="0" smtClean="0">
                <a:solidFill>
                  <a:srgbClr val="FFFF00"/>
                </a:solidFill>
              </a:rPr>
              <a:t>n</a:t>
            </a:r>
            <a:r>
              <a:rPr lang="en-US" sz="3200" dirty="0" smtClean="0"/>
              <a:t> : 	Sample size</a:t>
            </a:r>
          </a:p>
          <a:p>
            <a:r>
              <a:rPr lang="en-US" sz="3200" b="1" dirty="0" smtClean="0">
                <a:solidFill>
                  <a:srgbClr val="FFFF00"/>
                </a:solidFill>
              </a:rPr>
              <a:t>Z </a:t>
            </a:r>
            <a:r>
              <a:rPr lang="en-US" sz="3200" dirty="0" smtClean="0"/>
              <a:t>:    standardized </a:t>
            </a:r>
            <a:r>
              <a:rPr lang="en-US" sz="3200" dirty="0"/>
              <a:t>value that corresponds to </a:t>
            </a:r>
            <a:r>
              <a:rPr lang="en-US" sz="3200" dirty="0" smtClean="0"/>
              <a:t>the 	confidence </a:t>
            </a:r>
            <a:r>
              <a:rPr lang="en-US" sz="3200" dirty="0"/>
              <a:t>level </a:t>
            </a:r>
            <a:endParaRPr lang="en-US" sz="3200" dirty="0" smtClean="0"/>
          </a:p>
          <a:p>
            <a:r>
              <a:rPr lang="en-US" sz="3200" dirty="0" smtClean="0"/>
              <a:t>         </a:t>
            </a:r>
            <a:r>
              <a:rPr lang="en-US" sz="3200" dirty="0" err="1" smtClean="0"/>
              <a:t>Varians</a:t>
            </a:r>
            <a:r>
              <a:rPr lang="en-US" sz="3200" dirty="0" smtClean="0"/>
              <a:t> of the population</a:t>
            </a:r>
            <a:endParaRPr lang="en-US" sz="3200" dirty="0"/>
          </a:p>
          <a:p>
            <a:r>
              <a:rPr lang="en-US" sz="3200" b="1" dirty="0" smtClean="0">
                <a:solidFill>
                  <a:srgbClr val="FFFF00"/>
                </a:solidFill>
              </a:rPr>
              <a:t>E </a:t>
            </a:r>
            <a:r>
              <a:rPr lang="en-US" sz="3200" dirty="0" smtClean="0"/>
              <a:t>:  </a:t>
            </a:r>
            <a:r>
              <a:rPr lang="en-US" sz="3200" dirty="0"/>
              <a:t>acceptable magnitude of error, plus or </a:t>
            </a:r>
            <a:r>
              <a:rPr lang="en-US" sz="3200" dirty="0" smtClean="0"/>
              <a:t>	minus </a:t>
            </a:r>
            <a:r>
              <a:rPr lang="en-US" sz="3200" dirty="0"/>
              <a:t>error factor </a:t>
            </a:r>
            <a:r>
              <a:rPr lang="en-US" sz="3200" dirty="0" smtClean="0"/>
              <a:t>(PERSENTAGE)</a:t>
            </a:r>
            <a:endParaRPr lang="en-US" sz="3200" dirty="0"/>
          </a:p>
        </p:txBody>
      </p:sp>
      <p:graphicFrame>
        <p:nvGraphicFramePr>
          <p:cNvPr id="8" name="Object 7"/>
          <p:cNvGraphicFramePr>
            <a:graphicFrameLocks noChangeAspect="1"/>
          </p:cNvGraphicFramePr>
          <p:nvPr>
            <p:extLst>
              <p:ext uri="{D42A27DB-BD31-4B8C-83A1-F6EECF244321}">
                <p14:modId xmlns:p14="http://schemas.microsoft.com/office/powerpoint/2010/main" val="805701829"/>
              </p:ext>
            </p:extLst>
          </p:nvPr>
        </p:nvGraphicFramePr>
        <p:xfrm>
          <a:off x="159478" y="4478694"/>
          <a:ext cx="692681" cy="600000"/>
        </p:xfrm>
        <a:graphic>
          <a:graphicData uri="http://schemas.openxmlformats.org/presentationml/2006/ole">
            <mc:AlternateContent xmlns:mc="http://schemas.openxmlformats.org/markup-compatibility/2006">
              <mc:Choice xmlns:v="urn:schemas-microsoft-com:vml" Requires="v">
                <p:oleObj spid="_x0000_s1070" name="Equation" r:id="rId7" imgW="203200" imgH="203200" progId="Equation.3">
                  <p:embed/>
                </p:oleObj>
              </mc:Choice>
              <mc:Fallback>
                <p:oleObj name="Equation" r:id="rId7" imgW="203200" imgH="203200" progId="Equation.3">
                  <p:embed/>
                  <p:pic>
                    <p:nvPicPr>
                      <p:cNvPr id="0" name=""/>
                      <p:cNvPicPr/>
                      <p:nvPr/>
                    </p:nvPicPr>
                    <p:blipFill>
                      <a:blip r:embed="rId4"/>
                      <a:stretch>
                        <a:fillRect/>
                      </a:stretch>
                    </p:blipFill>
                    <p:spPr>
                      <a:xfrm>
                        <a:off x="159478" y="4478694"/>
                        <a:ext cx="692681" cy="600000"/>
                      </a:xfrm>
                      <a:prstGeom prst="rect">
                        <a:avLst/>
                      </a:prstGeom>
                    </p:spPr>
                  </p:pic>
                </p:oleObj>
              </mc:Fallback>
            </mc:AlternateContent>
          </a:graphicData>
        </a:graphic>
      </p:graphicFrame>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
                                        <p:tgtEl>
                                          <p:spTgt spid="6"/>
                                        </p:tgtEl>
                                      </p:cBhvr>
                                    </p:animEffect>
                                    <p:anim calcmode="lin" valueType="num">
                                      <p:cBhvr>
                                        <p:cTn id="15" dur="400" fill="hold"/>
                                        <p:tgtEl>
                                          <p:spTgt spid="6"/>
                                        </p:tgtEl>
                                        <p:attrNameLst>
                                          <p:attrName>ppt_x</p:attrName>
                                        </p:attrNameLst>
                                      </p:cBhvr>
                                      <p:tavLst>
                                        <p:tav tm="0">
                                          <p:val>
                                            <p:strVal val="#ppt_x"/>
                                          </p:val>
                                        </p:tav>
                                        <p:tav tm="100000">
                                          <p:val>
                                            <p:strVal val="#ppt_x"/>
                                          </p:val>
                                        </p:tav>
                                      </p:tavLst>
                                    </p:anim>
                                    <p:anim calcmode="lin" valueType="num">
                                      <p:cBhvr>
                                        <p:cTn id="16" dur="400" fill="hold"/>
                                        <p:tgtEl>
                                          <p:spTgt spid="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anim calcmode="lin" valueType="num">
                                      <p:cBhvr>
                                        <p:cTn id="22" dur="400" fill="hold"/>
                                        <p:tgtEl>
                                          <p:spTgt spid="5"/>
                                        </p:tgtEl>
                                        <p:attrNameLst>
                                          <p:attrName>ppt_x</p:attrName>
                                        </p:attrNameLst>
                                      </p:cBhvr>
                                      <p:tavLst>
                                        <p:tav tm="0">
                                          <p:val>
                                            <p:strVal val="#ppt_x"/>
                                          </p:val>
                                        </p:tav>
                                        <p:tav tm="100000">
                                          <p:val>
                                            <p:strVal val="#ppt_x"/>
                                          </p:val>
                                        </p:tav>
                                      </p:tavLst>
                                    </p:anim>
                                    <p:anim calcmode="lin" valueType="num">
                                      <p:cBhvr>
                                        <p:cTn id="23" dur="400" fill="hold"/>
                                        <p:tgtEl>
                                          <p:spTgt spid="5"/>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
                                        <p:tgtEl>
                                          <p:spTgt spid="2"/>
                                        </p:tgtEl>
                                      </p:cBhvr>
                                    </p:animEffect>
                                    <p:anim calcmode="lin" valueType="num">
                                      <p:cBhvr>
                                        <p:cTn id="31" dur="400" fill="hold"/>
                                        <p:tgtEl>
                                          <p:spTgt spid="2"/>
                                        </p:tgtEl>
                                        <p:attrNameLst>
                                          <p:attrName>ppt_x</p:attrName>
                                        </p:attrNameLst>
                                      </p:cBhvr>
                                      <p:tavLst>
                                        <p:tav tm="0">
                                          <p:val>
                                            <p:strVal val="#ppt_x"/>
                                          </p:val>
                                        </p:tav>
                                        <p:tav tm="100000">
                                          <p:val>
                                            <p:strVal val="#ppt_x"/>
                                          </p:val>
                                        </p:tav>
                                      </p:tavLst>
                                    </p:anim>
                                    <p:anim calcmode="lin" valueType="num">
                                      <p:cBhvr>
                                        <p:cTn id="32" dur="400" fill="hold"/>
                                        <p:tgtEl>
                                          <p:spTgt spid="2"/>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100"/>
                                        <p:tgtEl>
                                          <p:spTgt spid="3">
                                            <p:txEl>
                                              <p:pRg st="0" end="0"/>
                                            </p:txEl>
                                          </p:spTgt>
                                        </p:tgtEl>
                                      </p:cBhvr>
                                    </p:animEffect>
                                    <p:anim calcmode="lin" valueType="num">
                                      <p:cBhvr>
                                        <p:cTn id="40"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1"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100"/>
                                        <p:tgtEl>
                                          <p:spTgt spid="3">
                                            <p:txEl>
                                              <p:pRg st="1" end="1"/>
                                            </p:txEl>
                                          </p:spTgt>
                                        </p:tgtEl>
                                      </p:cBhvr>
                                    </p:animEffect>
                                    <p:anim calcmode="lin" valueType="num">
                                      <p:cBhvr>
                                        <p:cTn id="49"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
                                        <p:tgtEl>
                                          <p:spTgt spid="8"/>
                                        </p:tgtEl>
                                      </p:cBhvr>
                                    </p:animEffect>
                                    <p:anim calcmode="lin" valueType="num">
                                      <p:cBhvr>
                                        <p:cTn id="58" dur="400" fill="hold"/>
                                        <p:tgtEl>
                                          <p:spTgt spid="8"/>
                                        </p:tgtEl>
                                        <p:attrNameLst>
                                          <p:attrName>ppt_x</p:attrName>
                                        </p:attrNameLst>
                                      </p:cBhvr>
                                      <p:tavLst>
                                        <p:tav tm="0">
                                          <p:val>
                                            <p:strVal val="#ppt_x"/>
                                          </p:val>
                                        </p:tav>
                                        <p:tav tm="100000">
                                          <p:val>
                                            <p:strVal val="#ppt_x"/>
                                          </p:val>
                                        </p:tav>
                                      </p:tavLst>
                                    </p:anim>
                                    <p:anim calcmode="lin" valueType="num">
                                      <p:cBhvr>
                                        <p:cTn id="59" dur="400" fill="hold"/>
                                        <p:tgtEl>
                                          <p:spTgt spid="8"/>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3">
                                            <p:txEl>
                                              <p:pRg st="2" end="2"/>
                                            </p:txEl>
                                          </p:spTgt>
                                        </p:tgtEl>
                                        <p:attrNameLst>
                                          <p:attrName>style.visibility</p:attrName>
                                        </p:attrNameLst>
                                      </p:cBhvr>
                                      <p:to>
                                        <p:strVal val="visible"/>
                                      </p:to>
                                    </p:set>
                                    <p:animEffect transition="in" filter="fade">
                                      <p:cBhvr>
                                        <p:cTn id="66" dur="100"/>
                                        <p:tgtEl>
                                          <p:spTgt spid="3">
                                            <p:txEl>
                                              <p:pRg st="2" end="2"/>
                                            </p:txEl>
                                          </p:spTgt>
                                        </p:tgtEl>
                                      </p:cBhvr>
                                    </p:animEffect>
                                    <p:anim calcmode="lin" valueType="num">
                                      <p:cBhvr>
                                        <p:cTn id="67"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8"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3" presetClass="entr" presetSubtype="0" fill="hold" nodeType="clickEffect">
                                  <p:stCondLst>
                                    <p:cond delay="0"/>
                                  </p:stCondLst>
                                  <p:childTnLst>
                                    <p:set>
                                      <p:cBhvr>
                                        <p:cTn id="74" dur="1" fill="hold">
                                          <p:stCondLst>
                                            <p:cond delay="0"/>
                                          </p:stCondLst>
                                        </p:cTn>
                                        <p:tgtEl>
                                          <p:spTgt spid="3">
                                            <p:txEl>
                                              <p:pRg st="3" end="3"/>
                                            </p:txEl>
                                          </p:spTgt>
                                        </p:tgtEl>
                                        <p:attrNameLst>
                                          <p:attrName>style.visibility</p:attrName>
                                        </p:attrNameLst>
                                      </p:cBhvr>
                                      <p:to>
                                        <p:strVal val="visible"/>
                                      </p:to>
                                    </p:set>
                                    <p:animEffect transition="in" filter="fade">
                                      <p:cBhvr>
                                        <p:cTn id="75" dur="100"/>
                                        <p:tgtEl>
                                          <p:spTgt spid="3">
                                            <p:txEl>
                                              <p:pRg st="3" end="3"/>
                                            </p:txEl>
                                          </p:spTgt>
                                        </p:tgtEl>
                                      </p:cBhvr>
                                    </p:animEffect>
                                    <p:anim calcmode="lin" valueType="num">
                                      <p:cBhvr>
                                        <p:cTn id="76"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77"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8487" y="-50137"/>
            <a:ext cx="8087156" cy="6986528"/>
          </a:xfrm>
          <a:prstGeom prst="rect">
            <a:avLst/>
          </a:prstGeom>
          <a:noFill/>
        </p:spPr>
        <p:txBody>
          <a:bodyPr wrap="square" rtlCol="0">
            <a:spAutoFit/>
          </a:bodyPr>
          <a:lstStyle/>
          <a:p>
            <a:pPr algn="just"/>
            <a:r>
              <a:rPr lang="en-US" sz="2800" dirty="0" smtClean="0">
                <a:solidFill>
                  <a:srgbClr val="43374D"/>
                </a:solidFill>
              </a:rPr>
              <a:t>EXAMPLE</a:t>
            </a:r>
            <a:r>
              <a:rPr lang="en-US" sz="2800" dirty="0" smtClean="0"/>
              <a:t>: Let’s assume that we are planning to open an ‘’</a:t>
            </a:r>
            <a:r>
              <a:rPr lang="en-US" sz="2800" dirty="0" err="1" smtClean="0"/>
              <a:t>İskender</a:t>
            </a:r>
            <a:r>
              <a:rPr lang="en-US" sz="2800" dirty="0" smtClean="0"/>
              <a:t>’’ restaurant in </a:t>
            </a:r>
            <a:r>
              <a:rPr lang="en-US" sz="2800" dirty="0" err="1" smtClean="0"/>
              <a:t>Polatlı</a:t>
            </a:r>
            <a:r>
              <a:rPr lang="en-US" sz="2800" dirty="0" smtClean="0"/>
              <a:t>. so we should learn many thinks about the city’s consumers by arranging a survey to discover the habits and preferences of the people in this city. Therefore the population </a:t>
            </a:r>
            <a:r>
              <a:rPr lang="en-US" sz="2800" dirty="0" err="1" smtClean="0"/>
              <a:t>fram</a:t>
            </a:r>
            <a:r>
              <a:rPr lang="en-US" sz="2800" dirty="0" smtClean="0"/>
              <a:t> of our research is the people who live and prefer eating outside door. </a:t>
            </a:r>
          </a:p>
          <a:p>
            <a:pPr algn="just"/>
            <a:endParaRPr lang="en-US" sz="2800" dirty="0"/>
          </a:p>
          <a:p>
            <a:pPr algn="just"/>
            <a:r>
              <a:rPr lang="en-US" sz="2800" dirty="0" smtClean="0"/>
              <a:t>Let’s suppose that </a:t>
            </a:r>
            <a:r>
              <a:rPr lang="en-US" sz="2800" dirty="0"/>
              <a:t>acceptable magnitude of </a:t>
            </a:r>
            <a:r>
              <a:rPr lang="en-US" sz="2800" dirty="0" smtClean="0">
                <a:solidFill>
                  <a:srgbClr val="FFFF00"/>
                </a:solidFill>
              </a:rPr>
              <a:t>error</a:t>
            </a:r>
            <a:r>
              <a:rPr lang="en-US" sz="2800" dirty="0" smtClean="0"/>
              <a:t> should not be over </a:t>
            </a:r>
            <a:r>
              <a:rPr lang="en-US" sz="2800" dirty="0" smtClean="0">
                <a:solidFill>
                  <a:srgbClr val="FFFF00"/>
                </a:solidFill>
              </a:rPr>
              <a:t>10%</a:t>
            </a:r>
            <a:r>
              <a:rPr lang="en-US" sz="2800" dirty="0" smtClean="0"/>
              <a:t> and the  </a:t>
            </a:r>
            <a:r>
              <a:rPr lang="en-US" sz="2800" dirty="0"/>
              <a:t>standardized value that corresponds to </a:t>
            </a:r>
            <a:r>
              <a:rPr lang="en-US" sz="2800" dirty="0" smtClean="0"/>
              <a:t>the </a:t>
            </a:r>
            <a:r>
              <a:rPr lang="en-US" sz="2800" dirty="0" smtClean="0">
                <a:solidFill>
                  <a:srgbClr val="FFFF00"/>
                </a:solidFill>
              </a:rPr>
              <a:t>confidence </a:t>
            </a:r>
            <a:r>
              <a:rPr lang="en-US" sz="2800" dirty="0">
                <a:solidFill>
                  <a:srgbClr val="FFFF00"/>
                </a:solidFill>
              </a:rPr>
              <a:t>level </a:t>
            </a:r>
            <a:r>
              <a:rPr lang="en-US" sz="2800" dirty="0" smtClean="0">
                <a:solidFill>
                  <a:srgbClr val="FFFF00"/>
                </a:solidFill>
              </a:rPr>
              <a:t>should not be under 95%</a:t>
            </a:r>
            <a:r>
              <a:rPr lang="en-US" sz="2800" dirty="0" smtClean="0"/>
              <a:t>. From previous studies it is known that the  </a:t>
            </a:r>
            <a:r>
              <a:rPr lang="en-US" sz="2800" dirty="0" smtClean="0">
                <a:solidFill>
                  <a:srgbClr val="FFFF00"/>
                </a:solidFill>
              </a:rPr>
              <a:t>standard deviation</a:t>
            </a:r>
            <a:r>
              <a:rPr lang="en-US" sz="2800" dirty="0" smtClean="0"/>
              <a:t> of average of eating outside door in </a:t>
            </a:r>
            <a:r>
              <a:rPr lang="en-US" sz="2800" dirty="0" err="1" smtClean="0"/>
              <a:t>Polatlı</a:t>
            </a:r>
            <a:r>
              <a:rPr lang="en-US" sz="2800" dirty="0" smtClean="0"/>
              <a:t> is </a:t>
            </a:r>
            <a:r>
              <a:rPr lang="en-US" sz="2800" dirty="0" err="1" smtClean="0"/>
              <a:t>arround</a:t>
            </a:r>
            <a:r>
              <a:rPr lang="en-US" sz="2800" dirty="0" smtClean="0"/>
              <a:t> </a:t>
            </a:r>
            <a:r>
              <a:rPr lang="en-US" sz="2800" dirty="0" smtClean="0">
                <a:solidFill>
                  <a:srgbClr val="FFFF00"/>
                </a:solidFill>
              </a:rPr>
              <a:t>1.39</a:t>
            </a:r>
            <a:r>
              <a:rPr lang="en-US" sz="2800" dirty="0" smtClean="0"/>
              <a:t>.</a:t>
            </a:r>
            <a:endParaRPr lang="en-US" sz="2800" dirty="0"/>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Scale>
                                      <p:cBhvr>
                                        <p:cTn id="14"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2" end="2"/>
                                            </p:txEl>
                                          </p:spTgt>
                                        </p:tgtEl>
                                        <p:attrNameLst>
                                          <p:attrName>ppt_x</p:attrName>
                                          <p:attrName>ppt_y</p:attrName>
                                        </p:attrNameLst>
                                      </p:cBhvr>
                                    </p:animMotion>
                                    <p:animEffect transition="in" filter="fade">
                                      <p:cBhvr>
                                        <p:cTn id="16"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217" y="1716237"/>
            <a:ext cx="8555008" cy="2390398"/>
          </a:xfrm>
          <a:prstGeom prst="rect">
            <a:avLst/>
          </a:prstGeom>
        </p:spPr>
        <p:txBody>
          <a:bodyPr wrap="square">
            <a:spAutoFit/>
          </a:bodyPr>
          <a:lstStyle/>
          <a:p>
            <a:r>
              <a:rPr lang="en-US" sz="3200" b="1" dirty="0" smtClean="0">
                <a:solidFill>
                  <a:srgbClr val="FFFF00"/>
                </a:solidFill>
              </a:rPr>
              <a:t>Z      </a:t>
            </a:r>
            <a:r>
              <a:rPr lang="en-US" sz="3200" dirty="0" smtClean="0"/>
              <a:t>:%95        Table Value: </a:t>
            </a:r>
            <a:r>
              <a:rPr lang="en-US" sz="3200" dirty="0" smtClean="0">
                <a:solidFill>
                  <a:srgbClr val="FFFF00"/>
                </a:solidFill>
              </a:rPr>
              <a:t>1.96</a:t>
            </a:r>
          </a:p>
          <a:p>
            <a:endParaRPr lang="en-US" sz="3200" dirty="0" smtClean="0"/>
          </a:p>
          <a:p>
            <a:r>
              <a:rPr lang="en-US" sz="3200" dirty="0" smtClean="0"/>
              <a:t>         : </a:t>
            </a:r>
            <a:r>
              <a:rPr lang="tr-TR" sz="3200" dirty="0">
                <a:sym typeface="Symbol"/>
              </a:rPr>
              <a:t></a:t>
            </a:r>
            <a:r>
              <a:rPr lang="en-US" sz="3200" dirty="0"/>
              <a:t> </a:t>
            </a:r>
            <a:r>
              <a:rPr lang="en-US" sz="3200" dirty="0" smtClean="0"/>
              <a:t>= 1.39        1.39</a:t>
            </a:r>
            <a:r>
              <a:rPr lang="en-US" sz="3200" baseline="30000" dirty="0" smtClean="0"/>
              <a:t>2 </a:t>
            </a:r>
            <a:r>
              <a:rPr lang="en-US" sz="3200" dirty="0" smtClean="0"/>
              <a:t>= </a:t>
            </a:r>
            <a:r>
              <a:rPr lang="en-US" sz="3200" dirty="0" smtClean="0">
                <a:solidFill>
                  <a:srgbClr val="FFFF00"/>
                </a:solidFill>
              </a:rPr>
              <a:t>1.93</a:t>
            </a:r>
          </a:p>
          <a:p>
            <a:endParaRPr lang="en-US" sz="3200" baseline="30000" dirty="0" smtClean="0">
              <a:solidFill>
                <a:srgbClr val="FFFF00"/>
              </a:solidFill>
            </a:endParaRPr>
          </a:p>
          <a:p>
            <a:r>
              <a:rPr lang="en-US" sz="3200" b="1" dirty="0" smtClean="0">
                <a:solidFill>
                  <a:srgbClr val="FFFF00"/>
                </a:solidFill>
              </a:rPr>
              <a:t>E</a:t>
            </a:r>
            <a:r>
              <a:rPr lang="en-US" sz="3200" b="1" dirty="0" smtClean="0"/>
              <a:t>      </a:t>
            </a:r>
            <a:r>
              <a:rPr lang="en-US" sz="3200" dirty="0" smtClean="0"/>
              <a:t>:  </a:t>
            </a:r>
            <a:r>
              <a:rPr lang="en-US" sz="3200" dirty="0" smtClean="0">
                <a:solidFill>
                  <a:srgbClr val="FFFF00"/>
                </a:solidFill>
              </a:rPr>
              <a:t>%10</a:t>
            </a:r>
            <a:endParaRPr lang="en-US" sz="3200" dirty="0">
              <a:solidFill>
                <a:srgbClr val="FFFF00"/>
              </a:solidFill>
            </a:endParaRPr>
          </a:p>
        </p:txBody>
      </p:sp>
      <p:sp>
        <p:nvSpPr>
          <p:cNvPr id="3" name="TextBox 2"/>
          <p:cNvSpPr txBox="1"/>
          <p:nvPr/>
        </p:nvSpPr>
        <p:spPr>
          <a:xfrm>
            <a:off x="918995" y="902412"/>
            <a:ext cx="5714478" cy="584776"/>
          </a:xfrm>
          <a:prstGeom prst="rect">
            <a:avLst/>
          </a:prstGeom>
          <a:noFill/>
        </p:spPr>
        <p:txBody>
          <a:bodyPr wrap="square" rtlCol="0">
            <a:spAutoFit/>
          </a:bodyPr>
          <a:lstStyle/>
          <a:p>
            <a:r>
              <a:rPr lang="en-US" sz="3200" dirty="0" smtClean="0">
                <a:solidFill>
                  <a:srgbClr val="FFFF00"/>
                </a:solidFill>
              </a:rPr>
              <a:t>In this case:</a:t>
            </a:r>
            <a:endParaRPr lang="en-US" sz="3200" dirty="0">
              <a:solidFill>
                <a:srgbClr val="FFFF00"/>
              </a:solidFill>
            </a:endParaRPr>
          </a:p>
        </p:txBody>
      </p:sp>
      <p:cxnSp>
        <p:nvCxnSpPr>
          <p:cNvPr id="5" name="Straight Arrow Connector 4"/>
          <p:cNvCxnSpPr/>
          <p:nvPr/>
        </p:nvCxnSpPr>
        <p:spPr>
          <a:xfrm>
            <a:off x="2071916" y="1971939"/>
            <a:ext cx="735196" cy="0"/>
          </a:xfrm>
          <a:prstGeom prst="straightConnector1">
            <a:avLst/>
          </a:prstGeom>
          <a:ln w="57150" cmpd="sng">
            <a:tailEnd type="arrow"/>
          </a:ln>
        </p:spPr>
        <p:style>
          <a:lnRef idx="3">
            <a:schemeClr val="dk1"/>
          </a:lnRef>
          <a:fillRef idx="0">
            <a:schemeClr val="dk1"/>
          </a:fillRef>
          <a:effectRef idx="2">
            <a:schemeClr val="dk1"/>
          </a:effectRef>
          <a:fontRef idx="minor">
            <a:schemeClr val="tx1"/>
          </a:fontRef>
        </p:style>
      </p:cxnSp>
      <p:graphicFrame>
        <p:nvGraphicFramePr>
          <p:cNvPr id="7" name="Object 6"/>
          <p:cNvGraphicFramePr>
            <a:graphicFrameLocks noChangeAspect="1"/>
          </p:cNvGraphicFramePr>
          <p:nvPr>
            <p:extLst>
              <p:ext uri="{D42A27DB-BD31-4B8C-83A1-F6EECF244321}">
                <p14:modId xmlns:p14="http://schemas.microsoft.com/office/powerpoint/2010/main" val="3504654486"/>
              </p:ext>
            </p:extLst>
          </p:nvPr>
        </p:nvGraphicFramePr>
        <p:xfrm>
          <a:off x="243023" y="2640412"/>
          <a:ext cx="692681" cy="600000"/>
        </p:xfrm>
        <a:graphic>
          <a:graphicData uri="http://schemas.openxmlformats.org/presentationml/2006/ole">
            <mc:AlternateContent xmlns:mc="http://schemas.openxmlformats.org/markup-compatibility/2006">
              <mc:Choice xmlns:v="urn:schemas-microsoft-com:vml" Requires="v">
                <p:oleObj spid="_x0000_s2062" name="Equation" r:id="rId3" imgW="203200" imgH="203200" progId="Equation.3">
                  <p:embed/>
                </p:oleObj>
              </mc:Choice>
              <mc:Fallback>
                <p:oleObj name="Equation" r:id="rId3" imgW="203200" imgH="203200" progId="Equation.3">
                  <p:embed/>
                  <p:pic>
                    <p:nvPicPr>
                      <p:cNvPr id="0" name=""/>
                      <p:cNvPicPr/>
                      <p:nvPr/>
                    </p:nvPicPr>
                    <p:blipFill>
                      <a:blip r:embed="rId4"/>
                      <a:stretch>
                        <a:fillRect/>
                      </a:stretch>
                    </p:blipFill>
                    <p:spPr>
                      <a:xfrm>
                        <a:off x="243023" y="2640412"/>
                        <a:ext cx="692681" cy="600000"/>
                      </a:xfrm>
                      <a:prstGeom prst="rect">
                        <a:avLst/>
                      </a:prstGeom>
                    </p:spPr>
                  </p:pic>
                </p:oleObj>
              </mc:Fallback>
            </mc:AlternateContent>
          </a:graphicData>
        </a:graphic>
      </p:graphicFrame>
      <p:cxnSp>
        <p:nvCxnSpPr>
          <p:cNvPr id="8" name="Straight Arrow Connector 7"/>
          <p:cNvCxnSpPr/>
          <p:nvPr/>
        </p:nvCxnSpPr>
        <p:spPr>
          <a:xfrm>
            <a:off x="2909385" y="2993340"/>
            <a:ext cx="735196" cy="0"/>
          </a:xfrm>
          <a:prstGeom prst="straightConnector1">
            <a:avLst/>
          </a:prstGeom>
          <a:ln w="57150" cmpd="sng">
            <a:tailEnd type="arrow"/>
          </a:ln>
        </p:spPr>
        <p:style>
          <a:lnRef idx="3">
            <a:schemeClr val="dk1"/>
          </a:lnRef>
          <a:fillRef idx="0">
            <a:schemeClr val="dk1"/>
          </a:fillRef>
          <a:effectRef idx="2">
            <a:schemeClr val="dk1"/>
          </a:effectRef>
          <a:fontRef idx="minor">
            <a:schemeClr val="tx1"/>
          </a:fontRef>
        </p:style>
      </p:cxnSp>
      <p:pic>
        <p:nvPicPr>
          <p:cNvPr id="9" name="Picture 8" descr="Screen Shot 2014-01-03 at 14.00.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707" y="4106635"/>
            <a:ext cx="7759700" cy="2159000"/>
          </a:xfrm>
          <a:prstGeom prst="rect">
            <a:avLst/>
          </a:prstGeom>
        </p:spPr>
      </p:pic>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100"/>
                                        <p:tgtEl>
                                          <p:spTgt spid="2">
                                            <p:txEl>
                                              <p:pRg st="0" end="0"/>
                                            </p:txEl>
                                          </p:spTgt>
                                        </p:tgtEl>
                                      </p:cBhvr>
                                    </p:animEffect>
                                    <p:anim calcmode="lin" valueType="num">
                                      <p:cBhvr>
                                        <p:cTn id="17"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
                                        <p:tgtEl>
                                          <p:spTgt spid="5"/>
                                        </p:tgtEl>
                                      </p:cBhvr>
                                    </p:animEffect>
                                    <p:anim calcmode="lin" valueType="num">
                                      <p:cBhvr>
                                        <p:cTn id="26" dur="400" fill="hold"/>
                                        <p:tgtEl>
                                          <p:spTgt spid="5"/>
                                        </p:tgtEl>
                                        <p:attrNameLst>
                                          <p:attrName>ppt_x</p:attrName>
                                        </p:attrNameLst>
                                      </p:cBhvr>
                                      <p:tavLst>
                                        <p:tav tm="0">
                                          <p:val>
                                            <p:strVal val="#ppt_x"/>
                                          </p:val>
                                        </p:tav>
                                        <p:tav tm="100000">
                                          <p:val>
                                            <p:strVal val="#ppt_x"/>
                                          </p:val>
                                        </p:tav>
                                      </p:tavLst>
                                    </p:anim>
                                    <p:anim calcmode="lin" valueType="num">
                                      <p:cBhvr>
                                        <p:cTn id="27" dur="400" fill="hold"/>
                                        <p:tgtEl>
                                          <p:spTgt spid="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
                                        <p:tgtEl>
                                          <p:spTgt spid="7"/>
                                        </p:tgtEl>
                                      </p:cBhvr>
                                    </p:animEffect>
                                    <p:anim calcmode="lin" valueType="num">
                                      <p:cBhvr>
                                        <p:cTn id="35" dur="400" fill="hold"/>
                                        <p:tgtEl>
                                          <p:spTgt spid="7"/>
                                        </p:tgtEl>
                                        <p:attrNameLst>
                                          <p:attrName>ppt_x</p:attrName>
                                        </p:attrNameLst>
                                      </p:cBhvr>
                                      <p:tavLst>
                                        <p:tav tm="0">
                                          <p:val>
                                            <p:strVal val="#ppt_x"/>
                                          </p:val>
                                        </p:tav>
                                        <p:tav tm="100000">
                                          <p:val>
                                            <p:strVal val="#ppt_x"/>
                                          </p:val>
                                        </p:tav>
                                      </p:tavLst>
                                    </p:anim>
                                    <p:anim calcmode="lin" valueType="num">
                                      <p:cBhvr>
                                        <p:cTn id="36" dur="400" fill="hold"/>
                                        <p:tgtEl>
                                          <p:spTgt spid="7"/>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fade">
                                      <p:cBhvr>
                                        <p:cTn id="43" dur="100"/>
                                        <p:tgtEl>
                                          <p:spTgt spid="2">
                                            <p:txEl>
                                              <p:pRg st="2" end="2"/>
                                            </p:txEl>
                                          </p:spTgt>
                                        </p:tgtEl>
                                      </p:cBhvr>
                                    </p:animEffect>
                                    <p:anim calcmode="lin" valueType="num">
                                      <p:cBhvr>
                                        <p:cTn id="44"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5"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
                                        <p:tgtEl>
                                          <p:spTgt spid="8"/>
                                        </p:tgtEl>
                                      </p:cBhvr>
                                    </p:animEffect>
                                    <p:anim calcmode="lin" valueType="num">
                                      <p:cBhvr>
                                        <p:cTn id="53" dur="400" fill="hold"/>
                                        <p:tgtEl>
                                          <p:spTgt spid="8"/>
                                        </p:tgtEl>
                                        <p:attrNameLst>
                                          <p:attrName>ppt_x</p:attrName>
                                        </p:attrNameLst>
                                      </p:cBhvr>
                                      <p:tavLst>
                                        <p:tav tm="0">
                                          <p:val>
                                            <p:strVal val="#ppt_x"/>
                                          </p:val>
                                        </p:tav>
                                        <p:tav tm="100000">
                                          <p:val>
                                            <p:strVal val="#ppt_x"/>
                                          </p:val>
                                        </p:tav>
                                      </p:tavLst>
                                    </p:anim>
                                    <p:anim calcmode="lin" valueType="num">
                                      <p:cBhvr>
                                        <p:cTn id="54" dur="400" fill="hold"/>
                                        <p:tgtEl>
                                          <p:spTgt spid="8"/>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animEffect transition="in" filter="fade">
                                      <p:cBhvr>
                                        <p:cTn id="61" dur="100"/>
                                        <p:tgtEl>
                                          <p:spTgt spid="2">
                                            <p:txEl>
                                              <p:pRg st="4" end="4"/>
                                            </p:txEl>
                                          </p:spTgt>
                                        </p:tgtEl>
                                      </p:cBhvr>
                                    </p:animEffect>
                                    <p:anim calcmode="lin" valueType="num">
                                      <p:cBhvr>
                                        <p:cTn id="62" dur="4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63" dur="400" fill="hold"/>
                                        <p:tgtEl>
                                          <p:spTgt spid="2">
                                            <p:txEl>
                                              <p:pRg st="4" end="4"/>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
                                        <p:tgtEl>
                                          <p:spTgt spid="9"/>
                                        </p:tgtEl>
                                      </p:cBhvr>
                                    </p:animEffect>
                                    <p:anim calcmode="lin" valueType="num">
                                      <p:cBhvr>
                                        <p:cTn id="71" dur="400" fill="hold"/>
                                        <p:tgtEl>
                                          <p:spTgt spid="9"/>
                                        </p:tgtEl>
                                        <p:attrNameLst>
                                          <p:attrName>ppt_x</p:attrName>
                                        </p:attrNameLst>
                                      </p:cBhvr>
                                      <p:tavLst>
                                        <p:tav tm="0">
                                          <p:val>
                                            <p:strVal val="#ppt_x"/>
                                          </p:val>
                                        </p:tav>
                                        <p:tav tm="100000">
                                          <p:val>
                                            <p:strVal val="#ppt_x"/>
                                          </p:val>
                                        </p:tav>
                                      </p:tavLst>
                                    </p:anim>
                                    <p:anim calcmode="lin" valueType="num">
                                      <p:cBhvr>
                                        <p:cTn id="72" dur="400" fill="hold"/>
                                        <p:tgtEl>
                                          <p:spTgt spid="9"/>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2159" y="518058"/>
            <a:ext cx="6950944" cy="107721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dirty="0" smtClean="0"/>
              <a:t>Calculating Sample Size in Simple Random Sampling</a:t>
            </a:r>
            <a:endParaRPr lang="en-US" sz="3200" dirty="0"/>
          </a:p>
        </p:txBody>
      </p:sp>
      <p:sp>
        <p:nvSpPr>
          <p:cNvPr id="5" name="TextBox 4"/>
          <p:cNvSpPr txBox="1"/>
          <p:nvPr/>
        </p:nvSpPr>
        <p:spPr>
          <a:xfrm>
            <a:off x="-1" y="2053842"/>
            <a:ext cx="7535760" cy="584776"/>
          </a:xfrm>
          <a:prstGeom prst="rect">
            <a:avLst/>
          </a:prstGeom>
          <a:noFill/>
        </p:spPr>
        <p:txBody>
          <a:bodyPr wrap="square" rtlCol="0">
            <a:spAutoFit/>
          </a:bodyPr>
          <a:lstStyle/>
          <a:p>
            <a:r>
              <a:rPr lang="en-US" sz="3200" dirty="0"/>
              <a:t>B</a:t>
            </a:r>
            <a:r>
              <a:rPr lang="en-US" sz="3200" dirty="0" smtClean="0"/>
              <a:t>. If        </a:t>
            </a:r>
            <a:r>
              <a:rPr lang="en-US" sz="3200" dirty="0"/>
              <a:t> </a:t>
            </a:r>
            <a:r>
              <a:rPr lang="en-US" sz="3200" dirty="0" smtClean="0"/>
              <a:t>and </a:t>
            </a:r>
            <a:r>
              <a:rPr lang="en-US" sz="3200" dirty="0" smtClean="0">
                <a:solidFill>
                  <a:schemeClr val="tx2">
                    <a:lumMod val="10000"/>
                  </a:schemeClr>
                </a:solidFill>
              </a:rPr>
              <a:t>N</a:t>
            </a:r>
            <a:r>
              <a:rPr lang="en-US" sz="3200" dirty="0" smtClean="0"/>
              <a:t> are known   </a:t>
            </a:r>
            <a:endParaRPr lang="en-US" sz="3200" dirty="0"/>
          </a:p>
        </p:txBody>
      </p:sp>
      <p:graphicFrame>
        <p:nvGraphicFramePr>
          <p:cNvPr id="6" name="Object 5"/>
          <p:cNvGraphicFramePr>
            <a:graphicFrameLocks noChangeAspect="1"/>
          </p:cNvGraphicFramePr>
          <p:nvPr>
            <p:extLst>
              <p:ext uri="{D42A27DB-BD31-4B8C-83A1-F6EECF244321}">
                <p14:modId xmlns:p14="http://schemas.microsoft.com/office/powerpoint/2010/main" val="675670205"/>
              </p:ext>
            </p:extLst>
          </p:nvPr>
        </p:nvGraphicFramePr>
        <p:xfrm>
          <a:off x="1014700" y="1920019"/>
          <a:ext cx="692681" cy="766928"/>
        </p:xfrm>
        <a:graphic>
          <a:graphicData uri="http://schemas.openxmlformats.org/presentationml/2006/ole">
            <mc:AlternateContent xmlns:mc="http://schemas.openxmlformats.org/markup-compatibility/2006">
              <mc:Choice xmlns:v="urn:schemas-microsoft-com:vml" Requires="v">
                <p:oleObj spid="_x0000_s3100" name="Equation" r:id="rId3" imgW="203200" imgH="203200" progId="Equation.3">
                  <p:embed/>
                </p:oleObj>
              </mc:Choice>
              <mc:Fallback>
                <p:oleObj name="Equation" r:id="rId3" imgW="203200" imgH="203200" progId="Equation.3">
                  <p:embed/>
                  <p:pic>
                    <p:nvPicPr>
                      <p:cNvPr id="0" name=""/>
                      <p:cNvPicPr/>
                      <p:nvPr/>
                    </p:nvPicPr>
                    <p:blipFill>
                      <a:blip r:embed="rId4"/>
                      <a:stretch>
                        <a:fillRect/>
                      </a:stretch>
                    </p:blipFill>
                    <p:spPr>
                      <a:xfrm>
                        <a:off x="1014700" y="1920019"/>
                        <a:ext cx="692681" cy="766928"/>
                      </a:xfrm>
                      <a:prstGeom prst="rect">
                        <a:avLst/>
                      </a:prstGeom>
                    </p:spPr>
                  </p:pic>
                </p:oleObj>
              </mc:Fallback>
            </mc:AlternateContent>
          </a:graphicData>
        </a:graphic>
      </p:graphicFrame>
      <p:sp>
        <p:nvSpPr>
          <p:cNvPr id="3" name="TextBox 2"/>
          <p:cNvSpPr txBox="1"/>
          <p:nvPr/>
        </p:nvSpPr>
        <p:spPr>
          <a:xfrm>
            <a:off x="52265" y="2974654"/>
            <a:ext cx="9120604" cy="3539430"/>
          </a:xfrm>
          <a:prstGeom prst="rect">
            <a:avLst/>
          </a:prstGeom>
          <a:noFill/>
        </p:spPr>
        <p:txBody>
          <a:bodyPr wrap="square" rtlCol="0">
            <a:spAutoFit/>
          </a:bodyPr>
          <a:lstStyle/>
          <a:p>
            <a:r>
              <a:rPr lang="en-US" sz="3200" b="1" dirty="0" smtClean="0">
                <a:solidFill>
                  <a:srgbClr val="FFFF00"/>
                </a:solidFill>
              </a:rPr>
              <a:t>N :    </a:t>
            </a:r>
            <a:r>
              <a:rPr lang="en-US" sz="3200" dirty="0" smtClean="0"/>
              <a:t>Population</a:t>
            </a:r>
          </a:p>
          <a:p>
            <a:r>
              <a:rPr lang="en-US" sz="3200" b="1" dirty="0" smtClean="0">
                <a:solidFill>
                  <a:srgbClr val="FFFF00"/>
                </a:solidFill>
              </a:rPr>
              <a:t>n</a:t>
            </a:r>
            <a:r>
              <a:rPr lang="en-US" sz="3200" dirty="0" smtClean="0"/>
              <a:t> : 	Sample size</a:t>
            </a:r>
          </a:p>
          <a:p>
            <a:r>
              <a:rPr lang="en-US" sz="3200" b="1" dirty="0" smtClean="0">
                <a:solidFill>
                  <a:srgbClr val="FFFF00"/>
                </a:solidFill>
              </a:rPr>
              <a:t>Z </a:t>
            </a:r>
            <a:r>
              <a:rPr lang="en-US" sz="3200" dirty="0" smtClean="0"/>
              <a:t>:    standardized </a:t>
            </a:r>
            <a:r>
              <a:rPr lang="en-US" sz="3200" dirty="0"/>
              <a:t>value that corresponds to </a:t>
            </a:r>
            <a:r>
              <a:rPr lang="en-US" sz="3200" dirty="0" smtClean="0"/>
              <a:t>the 	confidence </a:t>
            </a:r>
            <a:r>
              <a:rPr lang="en-US" sz="3200" dirty="0"/>
              <a:t>level </a:t>
            </a:r>
            <a:endParaRPr lang="en-US" sz="3200" dirty="0" smtClean="0"/>
          </a:p>
          <a:p>
            <a:r>
              <a:rPr lang="en-US" sz="3200" dirty="0" smtClean="0"/>
              <a:t>         </a:t>
            </a:r>
            <a:r>
              <a:rPr lang="en-US" sz="3200" dirty="0" err="1" smtClean="0"/>
              <a:t>Varians</a:t>
            </a:r>
            <a:r>
              <a:rPr lang="en-US" sz="3200" dirty="0" smtClean="0"/>
              <a:t> of the population</a:t>
            </a:r>
            <a:endParaRPr lang="en-US" sz="3200" dirty="0"/>
          </a:p>
          <a:p>
            <a:r>
              <a:rPr lang="en-US" sz="3200" b="1" dirty="0" smtClean="0">
                <a:solidFill>
                  <a:srgbClr val="FFFF00"/>
                </a:solidFill>
              </a:rPr>
              <a:t>E </a:t>
            </a:r>
            <a:r>
              <a:rPr lang="en-US" sz="3200" dirty="0" smtClean="0"/>
              <a:t>:  </a:t>
            </a:r>
            <a:r>
              <a:rPr lang="en-US" sz="3200" dirty="0"/>
              <a:t>acceptable magnitude of error, plus or </a:t>
            </a:r>
            <a:r>
              <a:rPr lang="en-US" sz="3200" dirty="0" smtClean="0"/>
              <a:t>	minus </a:t>
            </a:r>
            <a:r>
              <a:rPr lang="en-US" sz="3200" dirty="0"/>
              <a:t>error factor </a:t>
            </a:r>
            <a:r>
              <a:rPr lang="en-US" sz="3200" dirty="0" smtClean="0"/>
              <a:t>(PERSENTAGE)</a:t>
            </a:r>
            <a:endParaRPr lang="en-US" sz="3200" dirty="0"/>
          </a:p>
        </p:txBody>
      </p:sp>
      <p:graphicFrame>
        <p:nvGraphicFramePr>
          <p:cNvPr id="8" name="Object 7"/>
          <p:cNvGraphicFramePr>
            <a:graphicFrameLocks noChangeAspect="1"/>
          </p:cNvGraphicFramePr>
          <p:nvPr>
            <p:extLst>
              <p:ext uri="{D42A27DB-BD31-4B8C-83A1-F6EECF244321}">
                <p14:modId xmlns:p14="http://schemas.microsoft.com/office/powerpoint/2010/main" val="3026606236"/>
              </p:ext>
            </p:extLst>
          </p:nvPr>
        </p:nvGraphicFramePr>
        <p:xfrm>
          <a:off x="159478" y="4896494"/>
          <a:ext cx="692681" cy="600000"/>
        </p:xfrm>
        <a:graphic>
          <a:graphicData uri="http://schemas.openxmlformats.org/presentationml/2006/ole">
            <mc:AlternateContent xmlns:mc="http://schemas.openxmlformats.org/markup-compatibility/2006">
              <mc:Choice xmlns:v="urn:schemas-microsoft-com:vml" Requires="v">
                <p:oleObj spid="_x0000_s3101" name="Equation" r:id="rId5" imgW="203200" imgH="203200" progId="Equation.3">
                  <p:embed/>
                </p:oleObj>
              </mc:Choice>
              <mc:Fallback>
                <p:oleObj name="Equation" r:id="rId5" imgW="203200" imgH="203200" progId="Equation.3">
                  <p:embed/>
                  <p:pic>
                    <p:nvPicPr>
                      <p:cNvPr id="0" name=""/>
                      <p:cNvPicPr/>
                      <p:nvPr/>
                    </p:nvPicPr>
                    <p:blipFill>
                      <a:blip r:embed="rId4"/>
                      <a:stretch>
                        <a:fillRect/>
                      </a:stretch>
                    </p:blipFill>
                    <p:spPr>
                      <a:xfrm>
                        <a:off x="159478" y="4896494"/>
                        <a:ext cx="692681" cy="6000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36142152"/>
              </p:ext>
            </p:extLst>
          </p:nvPr>
        </p:nvGraphicFramePr>
        <p:xfrm>
          <a:off x="6165621" y="1671162"/>
          <a:ext cx="2910017" cy="1871685"/>
        </p:xfrm>
        <a:graphic>
          <a:graphicData uri="http://schemas.openxmlformats.org/presentationml/2006/ole">
            <mc:AlternateContent xmlns:mc="http://schemas.openxmlformats.org/markup-compatibility/2006">
              <mc:Choice xmlns:v="urn:schemas-microsoft-com:vml" Requires="v">
                <p:oleObj spid="_x0000_s3102" name="Equation" r:id="rId6" imgW="1346200" imgH="457200" progId="Equation.3">
                  <p:embed/>
                </p:oleObj>
              </mc:Choice>
              <mc:Fallback>
                <p:oleObj name="Equation" r:id="rId6" imgW="1346200" imgH="457200" progId="Equation.3">
                  <p:embed/>
                  <p:pic>
                    <p:nvPicPr>
                      <p:cNvPr id="0" name=""/>
                      <p:cNvPicPr/>
                      <p:nvPr/>
                    </p:nvPicPr>
                    <p:blipFill>
                      <a:blip r:embed="rId7"/>
                      <a:stretch>
                        <a:fillRect/>
                      </a:stretch>
                    </p:blipFill>
                    <p:spPr>
                      <a:xfrm>
                        <a:off x="6165621" y="1671162"/>
                        <a:ext cx="2910017" cy="1871685"/>
                      </a:xfrm>
                      <a:prstGeom prst="rect">
                        <a:avLst/>
                      </a:prstGeom>
                    </p:spPr>
                  </p:pic>
                </p:oleObj>
              </mc:Fallback>
            </mc:AlternateContent>
          </a:graphicData>
        </a:graphic>
      </p:graphicFrame>
    </p:spTree>
    <p:extLst>
      <p:ext uri="{BB962C8B-B14F-4D97-AF65-F5344CB8AC3E}">
        <p14:creationId xmlns:p14="http://schemas.microsoft.com/office/powerpoint/2010/main" val="10286971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
                                        <p:tgtEl>
                                          <p:spTgt spid="6"/>
                                        </p:tgtEl>
                                      </p:cBhvr>
                                    </p:animEffect>
                                    <p:anim calcmode="lin" valueType="num">
                                      <p:cBhvr>
                                        <p:cTn id="15" dur="400" fill="hold"/>
                                        <p:tgtEl>
                                          <p:spTgt spid="6"/>
                                        </p:tgtEl>
                                        <p:attrNameLst>
                                          <p:attrName>ppt_x</p:attrName>
                                        </p:attrNameLst>
                                      </p:cBhvr>
                                      <p:tavLst>
                                        <p:tav tm="0">
                                          <p:val>
                                            <p:strVal val="#ppt_x"/>
                                          </p:val>
                                        </p:tav>
                                        <p:tav tm="100000">
                                          <p:val>
                                            <p:strVal val="#ppt_x"/>
                                          </p:val>
                                        </p:tav>
                                      </p:tavLst>
                                    </p:anim>
                                    <p:anim calcmode="lin" valueType="num">
                                      <p:cBhvr>
                                        <p:cTn id="16" dur="400" fill="hold"/>
                                        <p:tgtEl>
                                          <p:spTgt spid="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anim calcmode="lin" valueType="num">
                                      <p:cBhvr>
                                        <p:cTn id="22" dur="400" fill="hold"/>
                                        <p:tgtEl>
                                          <p:spTgt spid="5"/>
                                        </p:tgtEl>
                                        <p:attrNameLst>
                                          <p:attrName>ppt_x</p:attrName>
                                        </p:attrNameLst>
                                      </p:cBhvr>
                                      <p:tavLst>
                                        <p:tav tm="0">
                                          <p:val>
                                            <p:strVal val="#ppt_x"/>
                                          </p:val>
                                        </p:tav>
                                        <p:tav tm="100000">
                                          <p:val>
                                            <p:strVal val="#ppt_x"/>
                                          </p:val>
                                        </p:tav>
                                      </p:tavLst>
                                    </p:anim>
                                    <p:anim calcmode="lin" valueType="num">
                                      <p:cBhvr>
                                        <p:cTn id="23" dur="400" fill="hold"/>
                                        <p:tgtEl>
                                          <p:spTgt spid="5"/>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
                                        <p:tgtEl>
                                          <p:spTgt spid="3">
                                            <p:txEl>
                                              <p:pRg st="1" end="1"/>
                                            </p:txEl>
                                          </p:spTgt>
                                        </p:tgtEl>
                                      </p:cBhvr>
                                    </p:animEffect>
                                    <p:anim calcmode="lin" valueType="num">
                                      <p:cBhvr>
                                        <p:cTn id="31"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100"/>
                                        <p:tgtEl>
                                          <p:spTgt spid="3">
                                            <p:txEl>
                                              <p:pRg st="0" end="0"/>
                                            </p:txEl>
                                          </p:spTgt>
                                        </p:tgtEl>
                                      </p:cBhvr>
                                    </p:animEffect>
                                    <p:anim calcmode="lin" valueType="num">
                                      <p:cBhvr>
                                        <p:cTn id="40"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1"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fade">
                                      <p:cBhvr>
                                        <p:cTn id="48" dur="100"/>
                                        <p:tgtEl>
                                          <p:spTgt spid="3">
                                            <p:txEl>
                                              <p:pRg st="2" end="2"/>
                                            </p:txEl>
                                          </p:spTgt>
                                        </p:tgtEl>
                                      </p:cBhvr>
                                    </p:animEffect>
                                    <p:anim calcmode="lin" valueType="num">
                                      <p:cBhvr>
                                        <p:cTn id="49"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
                                        <p:tgtEl>
                                          <p:spTgt spid="8"/>
                                        </p:tgtEl>
                                      </p:cBhvr>
                                    </p:animEffect>
                                    <p:anim calcmode="lin" valueType="num">
                                      <p:cBhvr>
                                        <p:cTn id="58" dur="400" fill="hold"/>
                                        <p:tgtEl>
                                          <p:spTgt spid="8"/>
                                        </p:tgtEl>
                                        <p:attrNameLst>
                                          <p:attrName>ppt_x</p:attrName>
                                        </p:attrNameLst>
                                      </p:cBhvr>
                                      <p:tavLst>
                                        <p:tav tm="0">
                                          <p:val>
                                            <p:strVal val="#ppt_x"/>
                                          </p:val>
                                        </p:tav>
                                        <p:tav tm="100000">
                                          <p:val>
                                            <p:strVal val="#ppt_x"/>
                                          </p:val>
                                        </p:tav>
                                      </p:tavLst>
                                    </p:anim>
                                    <p:anim calcmode="lin" valueType="num">
                                      <p:cBhvr>
                                        <p:cTn id="59" dur="400" fill="hold"/>
                                        <p:tgtEl>
                                          <p:spTgt spid="8"/>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animEffect transition="in" filter="fade">
                                      <p:cBhvr>
                                        <p:cTn id="66" dur="100"/>
                                        <p:tgtEl>
                                          <p:spTgt spid="3">
                                            <p:txEl>
                                              <p:pRg st="3" end="3"/>
                                            </p:txEl>
                                          </p:spTgt>
                                        </p:tgtEl>
                                      </p:cBhvr>
                                    </p:animEffect>
                                    <p:anim calcmode="lin" valueType="num">
                                      <p:cBhvr>
                                        <p:cTn id="67"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8"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3" presetClass="entr" presetSubtype="0" fill="hold" nodeType="click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fade">
                                      <p:cBhvr>
                                        <p:cTn id="75" dur="100"/>
                                        <p:tgtEl>
                                          <p:spTgt spid="3">
                                            <p:txEl>
                                              <p:pRg st="4" end="4"/>
                                            </p:txEl>
                                          </p:spTgt>
                                        </p:tgtEl>
                                      </p:cBhvr>
                                    </p:animEffect>
                                    <p:anim calcmode="lin" valueType="num">
                                      <p:cBhvr>
                                        <p:cTn id="76"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7"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509" y="952558"/>
            <a:ext cx="8759692" cy="1569660"/>
          </a:xfrm>
          <a:prstGeom prst="rect">
            <a:avLst/>
          </a:prstGeom>
          <a:noFill/>
        </p:spPr>
        <p:txBody>
          <a:bodyPr wrap="square" rtlCol="0">
            <a:spAutoFit/>
          </a:bodyPr>
          <a:lstStyle/>
          <a:p>
            <a:pPr algn="just"/>
            <a:r>
              <a:rPr lang="en-US" sz="3200" dirty="0" smtClean="0"/>
              <a:t>Let’s go back to the example and suppose that 2000 people in total has </a:t>
            </a:r>
            <a:r>
              <a:rPr lang="en-US" sz="3200" dirty="0" err="1" smtClean="0"/>
              <a:t>excpected</a:t>
            </a:r>
            <a:r>
              <a:rPr lang="en-US" sz="3200" dirty="0" smtClean="0"/>
              <a:t> to </a:t>
            </a:r>
            <a:r>
              <a:rPr lang="en-US" sz="3200" dirty="0" err="1" smtClean="0"/>
              <a:t>perefer</a:t>
            </a:r>
            <a:r>
              <a:rPr lang="en-US" sz="3200" dirty="0" smtClean="0"/>
              <a:t> eating outdoor regularly in </a:t>
            </a:r>
            <a:r>
              <a:rPr lang="en-US" sz="3200" dirty="0" err="1" smtClean="0"/>
              <a:t>Polatlı</a:t>
            </a:r>
            <a:r>
              <a:rPr lang="en-US" sz="3200" dirty="0" smtClean="0"/>
              <a:t>. </a:t>
            </a:r>
            <a:endParaRPr lang="en-US" sz="3200" dirty="0"/>
          </a:p>
        </p:txBody>
      </p:sp>
      <p:pic>
        <p:nvPicPr>
          <p:cNvPr id="3" name="Picture 2" descr="Screen Shot 2014-01-03 at 14.21.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5866"/>
            <a:ext cx="9144000" cy="1225118"/>
          </a:xfrm>
          <a:prstGeom prst="rect">
            <a:avLst/>
          </a:prstGeom>
        </p:spPr>
      </p:pic>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159" y="267378"/>
            <a:ext cx="6950944" cy="107721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dirty="0" smtClean="0"/>
              <a:t>Calculating Sample Size </a:t>
            </a:r>
            <a:r>
              <a:rPr lang="en-US" sz="3200" dirty="0" err="1" smtClean="0"/>
              <a:t>bu</a:t>
            </a:r>
            <a:r>
              <a:rPr lang="en-US" sz="3200" dirty="0" smtClean="0"/>
              <a:t> Proportions</a:t>
            </a:r>
            <a:endParaRPr lang="en-US" sz="3200" dirty="0"/>
          </a:p>
        </p:txBody>
      </p:sp>
      <p:sp>
        <p:nvSpPr>
          <p:cNvPr id="3" name="TextBox 2"/>
          <p:cNvSpPr txBox="1"/>
          <p:nvPr/>
        </p:nvSpPr>
        <p:spPr>
          <a:xfrm>
            <a:off x="-1" y="1552482"/>
            <a:ext cx="3742818" cy="584776"/>
          </a:xfrm>
          <a:prstGeom prst="rect">
            <a:avLst/>
          </a:prstGeom>
          <a:noFill/>
        </p:spPr>
        <p:txBody>
          <a:bodyPr wrap="square" rtlCol="0">
            <a:spAutoFit/>
          </a:bodyPr>
          <a:lstStyle/>
          <a:p>
            <a:r>
              <a:rPr lang="en-US" sz="3200" b="1" dirty="0" smtClean="0">
                <a:solidFill>
                  <a:srgbClr val="0000FF"/>
                </a:solidFill>
              </a:rPr>
              <a:t>A. </a:t>
            </a:r>
            <a:r>
              <a:rPr lang="en-US" sz="3200" b="1" dirty="0" smtClean="0">
                <a:solidFill>
                  <a:srgbClr val="FFFF00"/>
                </a:solidFill>
              </a:rPr>
              <a:t>N</a:t>
            </a:r>
            <a:r>
              <a:rPr lang="en-US" sz="3200" b="1" dirty="0" smtClean="0">
                <a:solidFill>
                  <a:srgbClr val="0000FF"/>
                </a:solidFill>
              </a:rPr>
              <a:t> is unknown</a:t>
            </a:r>
            <a:endParaRPr lang="en-US" sz="3200" b="1" dirty="0">
              <a:solidFill>
                <a:srgbClr val="0000FF"/>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264688682"/>
              </p:ext>
            </p:extLst>
          </p:nvPr>
        </p:nvGraphicFramePr>
        <p:xfrm>
          <a:off x="6903420" y="1822976"/>
          <a:ext cx="2240580" cy="1236182"/>
        </p:xfrm>
        <a:graphic>
          <a:graphicData uri="http://schemas.openxmlformats.org/presentationml/2006/ole">
            <mc:AlternateContent xmlns:mc="http://schemas.openxmlformats.org/markup-compatibility/2006">
              <mc:Choice xmlns:v="urn:schemas-microsoft-com:vml" Requires="v">
                <p:oleObj spid="_x0000_s4119" name="Equation" r:id="rId4" imgW="736600" imgH="406400" progId="Equation.3">
                  <p:embed/>
                </p:oleObj>
              </mc:Choice>
              <mc:Fallback>
                <p:oleObj name="Equation" r:id="rId4" imgW="736600" imgH="406400" progId="Equation.3">
                  <p:embed/>
                  <p:pic>
                    <p:nvPicPr>
                      <p:cNvPr id="0" name=""/>
                      <p:cNvPicPr/>
                      <p:nvPr/>
                    </p:nvPicPr>
                    <p:blipFill>
                      <a:blip r:embed="rId5"/>
                      <a:stretch>
                        <a:fillRect/>
                      </a:stretch>
                    </p:blipFill>
                    <p:spPr>
                      <a:xfrm>
                        <a:off x="6903420" y="1822976"/>
                        <a:ext cx="2240580" cy="1236182"/>
                      </a:xfrm>
                      <a:prstGeom prst="rect">
                        <a:avLst/>
                      </a:prstGeom>
                    </p:spPr>
                  </p:pic>
                </p:oleObj>
              </mc:Fallback>
            </mc:AlternateContent>
          </a:graphicData>
        </a:graphic>
      </p:graphicFrame>
      <p:sp>
        <p:nvSpPr>
          <p:cNvPr id="6" name="Rectangle 5"/>
          <p:cNvSpPr/>
          <p:nvPr/>
        </p:nvSpPr>
        <p:spPr>
          <a:xfrm>
            <a:off x="0" y="2045044"/>
            <a:ext cx="6903420" cy="584776"/>
          </a:xfrm>
          <a:prstGeom prst="rect">
            <a:avLst/>
          </a:prstGeom>
        </p:spPr>
        <p:txBody>
          <a:bodyPr wrap="square">
            <a:spAutoFit/>
          </a:bodyPr>
          <a:lstStyle/>
          <a:p>
            <a:r>
              <a:rPr lang="en-US" sz="3200" dirty="0"/>
              <a:t>(Howsoever</a:t>
            </a:r>
            <a:r>
              <a:rPr lang="en-US" sz="1400" dirty="0"/>
              <a:t>(her </a:t>
            </a:r>
            <a:r>
              <a:rPr lang="en-US" sz="1400" dirty="0" err="1"/>
              <a:t>halukarda</a:t>
            </a:r>
            <a:r>
              <a:rPr lang="en-US" sz="1400" dirty="0" smtClean="0"/>
              <a:t>)                     </a:t>
            </a:r>
            <a:r>
              <a:rPr lang="en-US" sz="3200" dirty="0" smtClean="0"/>
              <a:t>not </a:t>
            </a:r>
            <a:r>
              <a:rPr lang="en-US" sz="3200" dirty="0"/>
              <a:t>needed)</a:t>
            </a:r>
          </a:p>
        </p:txBody>
      </p:sp>
      <p:graphicFrame>
        <p:nvGraphicFramePr>
          <p:cNvPr id="7" name="Object 6"/>
          <p:cNvGraphicFramePr>
            <a:graphicFrameLocks noChangeAspect="1"/>
          </p:cNvGraphicFramePr>
          <p:nvPr>
            <p:extLst>
              <p:ext uri="{D42A27DB-BD31-4B8C-83A1-F6EECF244321}">
                <p14:modId xmlns:p14="http://schemas.microsoft.com/office/powerpoint/2010/main" val="3917184521"/>
              </p:ext>
            </p:extLst>
          </p:nvPr>
        </p:nvGraphicFramePr>
        <p:xfrm>
          <a:off x="3634950" y="2038784"/>
          <a:ext cx="692681" cy="600000"/>
        </p:xfrm>
        <a:graphic>
          <a:graphicData uri="http://schemas.openxmlformats.org/presentationml/2006/ole">
            <mc:AlternateContent xmlns:mc="http://schemas.openxmlformats.org/markup-compatibility/2006">
              <mc:Choice xmlns:v="urn:schemas-microsoft-com:vml" Requires="v">
                <p:oleObj spid="_x0000_s4120" name="Equation" r:id="rId6" imgW="203200" imgH="203200" progId="Equation.3">
                  <p:embed/>
                </p:oleObj>
              </mc:Choice>
              <mc:Fallback>
                <p:oleObj name="Equation" r:id="rId6" imgW="203200" imgH="203200" progId="Equation.3">
                  <p:embed/>
                  <p:pic>
                    <p:nvPicPr>
                      <p:cNvPr id="0" name=""/>
                      <p:cNvPicPr/>
                      <p:nvPr/>
                    </p:nvPicPr>
                    <p:blipFill>
                      <a:blip r:embed="rId7"/>
                      <a:stretch>
                        <a:fillRect/>
                      </a:stretch>
                    </p:blipFill>
                    <p:spPr>
                      <a:xfrm>
                        <a:off x="3634950" y="2038784"/>
                        <a:ext cx="692681" cy="600000"/>
                      </a:xfrm>
                      <a:prstGeom prst="rect">
                        <a:avLst/>
                      </a:prstGeom>
                    </p:spPr>
                  </p:pic>
                </p:oleObj>
              </mc:Fallback>
            </mc:AlternateContent>
          </a:graphicData>
        </a:graphic>
      </p:graphicFrame>
      <p:sp>
        <p:nvSpPr>
          <p:cNvPr id="9" name="Rectangle 8"/>
          <p:cNvSpPr/>
          <p:nvPr/>
        </p:nvSpPr>
        <p:spPr>
          <a:xfrm>
            <a:off x="0" y="2476396"/>
            <a:ext cx="6903420" cy="1077218"/>
          </a:xfrm>
          <a:prstGeom prst="rect">
            <a:avLst/>
          </a:prstGeom>
        </p:spPr>
        <p:txBody>
          <a:bodyPr wrap="square">
            <a:spAutoFit/>
          </a:bodyPr>
          <a:lstStyle/>
          <a:p>
            <a:r>
              <a:rPr lang="en-US" sz="3200" dirty="0" smtClean="0">
                <a:solidFill>
                  <a:srgbClr val="FFFF00"/>
                </a:solidFill>
              </a:rPr>
              <a:t>P</a:t>
            </a:r>
            <a:r>
              <a:rPr lang="en-US" sz="3200" dirty="0" smtClean="0"/>
              <a:t> : </a:t>
            </a:r>
            <a:r>
              <a:rPr lang="en-US" sz="3200" dirty="0"/>
              <a:t>proportion of successes</a:t>
            </a:r>
          </a:p>
          <a:p>
            <a:r>
              <a:rPr lang="en-US" sz="3200" dirty="0">
                <a:solidFill>
                  <a:srgbClr val="FFFF00"/>
                </a:solidFill>
              </a:rPr>
              <a:t>q </a:t>
            </a:r>
            <a:r>
              <a:rPr lang="en-US" sz="3200" dirty="0" smtClean="0"/>
              <a:t>= </a:t>
            </a:r>
            <a:r>
              <a:rPr lang="en-US" sz="3200" dirty="0"/>
              <a:t>1 – p, or proportion of failures</a:t>
            </a:r>
          </a:p>
        </p:txBody>
      </p:sp>
      <p:sp>
        <p:nvSpPr>
          <p:cNvPr id="10" name="TextBox 9"/>
          <p:cNvSpPr txBox="1"/>
          <p:nvPr/>
        </p:nvSpPr>
        <p:spPr>
          <a:xfrm>
            <a:off x="0" y="3687653"/>
            <a:ext cx="9120604" cy="2554545"/>
          </a:xfrm>
          <a:prstGeom prst="rect">
            <a:avLst/>
          </a:prstGeom>
          <a:noFill/>
        </p:spPr>
        <p:txBody>
          <a:bodyPr wrap="square" rtlCol="0">
            <a:spAutoFit/>
          </a:bodyPr>
          <a:lstStyle/>
          <a:p>
            <a:r>
              <a:rPr lang="en-US" sz="3200" b="1" dirty="0" smtClean="0">
                <a:solidFill>
                  <a:srgbClr val="FFFF00"/>
                </a:solidFill>
              </a:rPr>
              <a:t>n</a:t>
            </a:r>
            <a:r>
              <a:rPr lang="en-US" sz="3200" dirty="0" smtClean="0"/>
              <a:t> : 	Sample size</a:t>
            </a:r>
          </a:p>
          <a:p>
            <a:r>
              <a:rPr lang="en-US" sz="3200" b="1" dirty="0" smtClean="0">
                <a:solidFill>
                  <a:srgbClr val="FFFF00"/>
                </a:solidFill>
              </a:rPr>
              <a:t>Z </a:t>
            </a:r>
            <a:r>
              <a:rPr lang="en-US" sz="3200" dirty="0" smtClean="0"/>
              <a:t>:    standardized </a:t>
            </a:r>
            <a:r>
              <a:rPr lang="en-US" sz="3200" dirty="0"/>
              <a:t>value that corresponds to </a:t>
            </a:r>
            <a:r>
              <a:rPr lang="en-US" sz="3200" dirty="0" smtClean="0"/>
              <a:t>the 	confidence </a:t>
            </a:r>
            <a:r>
              <a:rPr lang="en-US" sz="3200" dirty="0"/>
              <a:t>level </a:t>
            </a:r>
            <a:endParaRPr lang="en-US" sz="3200" dirty="0" smtClean="0"/>
          </a:p>
          <a:p>
            <a:r>
              <a:rPr lang="en-US" sz="3200" b="1" dirty="0" smtClean="0">
                <a:solidFill>
                  <a:srgbClr val="FFFF00"/>
                </a:solidFill>
              </a:rPr>
              <a:t>E </a:t>
            </a:r>
            <a:r>
              <a:rPr lang="en-US" sz="3200" dirty="0" smtClean="0"/>
              <a:t>:  </a:t>
            </a:r>
            <a:r>
              <a:rPr lang="en-US" sz="3200" dirty="0"/>
              <a:t>acceptable magnitude of error, plus or </a:t>
            </a:r>
            <a:r>
              <a:rPr lang="en-US" sz="3200" dirty="0" smtClean="0"/>
              <a:t>	minus </a:t>
            </a:r>
            <a:r>
              <a:rPr lang="en-US" sz="3200" dirty="0"/>
              <a:t>error factor </a:t>
            </a:r>
            <a:r>
              <a:rPr lang="en-US" sz="3200" dirty="0" smtClean="0"/>
              <a:t>(PERSENTAGE)</a:t>
            </a:r>
            <a:endParaRPr lang="en-US" sz="3200" dirty="0"/>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9" dur="1000" fill="hold"/>
                                        <p:tgtEl>
                                          <p:spTgt spid="4"/>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1" dur="1000" fill="hold"/>
                                        <p:tgtEl>
                                          <p:spTgt spid="6"/>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6"/>
                                        </p:tgtEl>
                                      </p:cBhvr>
                                    </p:animEffect>
                                  </p:childTnLst>
                                </p:cTn>
                              </p:par>
                              <p:par>
                                <p:cTn id="46" presetID="25"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1" dur="1000" fill="hold"/>
                                        <p:tgtEl>
                                          <p:spTgt spid="7"/>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nodeType="click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 calcmode="lin" valueType="num">
                                      <p:cBhvr>
                                        <p:cTn id="60"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63"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 calcmode="lin" valueType="num">
                                      <p:cBhvr>
                                        <p:cTn id="72"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75"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9">
                                            <p:txEl>
                                              <p:pRg st="0" end="0"/>
                                            </p:txEl>
                                          </p:spTgt>
                                        </p:tgtEl>
                                      </p:cBhvr>
                                    </p:animEffect>
                                  </p:childTnLst>
                                </p:cTn>
                              </p:par>
                              <p:par>
                                <p:cTn id="80" presetID="25" presetClass="entr" presetSubtype="0" fill="hold" nodeType="withEffect">
                                  <p:stCondLst>
                                    <p:cond delay="0"/>
                                  </p:stCondLst>
                                  <p:childTnLst>
                                    <p:set>
                                      <p:cBhvr>
                                        <p:cTn id="81" dur="1" fill="hold">
                                          <p:stCondLst>
                                            <p:cond delay="0"/>
                                          </p:stCondLst>
                                        </p:cTn>
                                        <p:tgtEl>
                                          <p:spTgt spid="9">
                                            <p:txEl>
                                              <p:pRg st="1" end="1"/>
                                            </p:txEl>
                                          </p:spTgt>
                                        </p:tgtEl>
                                        <p:attrNameLst>
                                          <p:attrName>style.visibility</p:attrName>
                                        </p:attrNameLst>
                                      </p:cBhvr>
                                      <p:to>
                                        <p:strVal val="visible"/>
                                      </p:to>
                                    </p:set>
                                    <p:anim calcmode="lin" valueType="num">
                                      <p:cBhvr>
                                        <p:cTn id="82"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85"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9">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5" presetClass="entr" presetSubtype="0" fill="hold" nodeType="clickEffect">
                                  <p:stCondLst>
                                    <p:cond delay="0"/>
                                  </p:stCondLst>
                                  <p:childTnLst>
                                    <p:set>
                                      <p:cBhvr>
                                        <p:cTn id="93" dur="1" fill="hold">
                                          <p:stCondLst>
                                            <p:cond delay="0"/>
                                          </p:stCondLst>
                                        </p:cTn>
                                        <p:tgtEl>
                                          <p:spTgt spid="10">
                                            <p:txEl>
                                              <p:pRg st="0" end="0"/>
                                            </p:txEl>
                                          </p:spTgt>
                                        </p:tgtEl>
                                        <p:attrNameLst>
                                          <p:attrName>style.visibility</p:attrName>
                                        </p:attrNameLst>
                                      </p:cBhvr>
                                      <p:to>
                                        <p:strVal val="visible"/>
                                      </p:to>
                                    </p:set>
                                    <p:anim calcmode="lin" valueType="num">
                                      <p:cBhvr>
                                        <p:cTn id="94" dur="500" decel="50000" fill="hold">
                                          <p:stCondLst>
                                            <p:cond delay="0"/>
                                          </p:stCondLst>
                                        </p:cTn>
                                        <p:tgtEl>
                                          <p:spTgt spid="10">
                                            <p:txEl>
                                              <p:pRg st="0" end="0"/>
                                            </p:txEl>
                                          </p:spTgt>
                                        </p:tgtEl>
                                        <p:attrNameLst>
                                          <p:attrName>style.rotation</p:attrName>
                                        </p:attrNameLst>
                                      </p:cBhvr>
                                      <p:tavLst>
                                        <p:tav tm="0">
                                          <p:val>
                                            <p:fltVal val="-90"/>
                                          </p:val>
                                        </p:tav>
                                        <p:tav tm="100000">
                                          <p:val>
                                            <p:fltVal val="0"/>
                                          </p:val>
                                        </p:tav>
                                      </p:tavLst>
                                    </p:anim>
                                    <p:anim calcmode="lin" valueType="num">
                                      <p:cBhvr>
                                        <p:cTn id="95" dur="500" decel="50000" fill="hold">
                                          <p:stCondLst>
                                            <p:cond delay="0"/>
                                          </p:stCondLst>
                                        </p:cTn>
                                        <p:tgtEl>
                                          <p:spTgt spid="10">
                                            <p:txEl>
                                              <p:pRg st="0" end="0"/>
                                            </p:txEl>
                                          </p:spTgt>
                                        </p:tgtEl>
                                        <p:attrNameLst>
                                          <p:attrName>ppt_w</p:attrName>
                                        </p:attrNameLst>
                                      </p:cBhvr>
                                      <p:tavLst>
                                        <p:tav tm="0">
                                          <p:val>
                                            <p:strVal val="#ppt_w"/>
                                          </p:val>
                                        </p:tav>
                                        <p:tav tm="100000">
                                          <p:val>
                                            <p:strVal val="#ppt_w*.05"/>
                                          </p:val>
                                        </p:tav>
                                      </p:tavLst>
                                    </p:anim>
                                    <p:anim calcmode="lin" valueType="num">
                                      <p:cBhvr>
                                        <p:cTn id="96" dur="500" accel="50000" fill="hold">
                                          <p:stCondLst>
                                            <p:cond delay="500"/>
                                          </p:stCondLst>
                                        </p:cTn>
                                        <p:tgtEl>
                                          <p:spTgt spid="10">
                                            <p:txEl>
                                              <p:pRg st="0" end="0"/>
                                            </p:txEl>
                                          </p:spTgt>
                                        </p:tgtEl>
                                        <p:attrNameLst>
                                          <p:attrName>ppt_w</p:attrName>
                                        </p:attrNameLst>
                                      </p:cBhvr>
                                      <p:tavLst>
                                        <p:tav tm="0">
                                          <p:val>
                                            <p:strVal val="#ppt_w*.05"/>
                                          </p:val>
                                        </p:tav>
                                        <p:tav tm="100000">
                                          <p:val>
                                            <p:strVal val="#ppt_w"/>
                                          </p:val>
                                        </p:tav>
                                      </p:tavLst>
                                    </p:anim>
                                    <p:anim calcmode="lin" valueType="num">
                                      <p:cBhvr>
                                        <p:cTn id="97" dur="1000" fill="hold"/>
                                        <p:tgtEl>
                                          <p:spTgt spid="10">
                                            <p:txEl>
                                              <p:pRg st="0" end="0"/>
                                            </p:txEl>
                                          </p:spTgt>
                                        </p:tgtEl>
                                        <p:attrNameLst>
                                          <p:attrName>ppt_h</p:attrName>
                                        </p:attrNameLst>
                                      </p:cBhvr>
                                      <p:tavLst>
                                        <p:tav tm="0">
                                          <p:val>
                                            <p:strVal val="#ppt_h"/>
                                          </p:val>
                                        </p:tav>
                                        <p:tav tm="100000">
                                          <p:val>
                                            <p:strVal val="#ppt_h"/>
                                          </p:val>
                                        </p:tav>
                                      </p:tavLst>
                                    </p:anim>
                                    <p:anim calcmode="lin" valueType="num">
                                      <p:cBhvr>
                                        <p:cTn id="98" dur="500" decel="50000" fill="hold">
                                          <p:stCondLst>
                                            <p:cond delay="0"/>
                                          </p:stCondLst>
                                        </p:cTn>
                                        <p:tgtEl>
                                          <p:spTgt spid="10">
                                            <p:txEl>
                                              <p:pRg st="0" end="0"/>
                                            </p:txEl>
                                          </p:spTgt>
                                        </p:tgtEl>
                                        <p:attrNameLst>
                                          <p:attrName>ppt_x</p:attrName>
                                        </p:attrNameLst>
                                      </p:cBhvr>
                                      <p:tavLst>
                                        <p:tav tm="0">
                                          <p:val>
                                            <p:strVal val="#ppt_x+.4"/>
                                          </p:val>
                                        </p:tav>
                                        <p:tav tm="100000">
                                          <p:val>
                                            <p:strVal val="#ppt_x"/>
                                          </p:val>
                                        </p:tav>
                                      </p:tavLst>
                                    </p:anim>
                                    <p:anim calcmode="lin" valueType="num">
                                      <p:cBhvr>
                                        <p:cTn id="99" dur="500" decel="50000" fill="hold">
                                          <p:stCondLst>
                                            <p:cond delay="0"/>
                                          </p:stCondLst>
                                        </p:cTn>
                                        <p:tgtEl>
                                          <p:spTgt spid="10">
                                            <p:txEl>
                                              <p:pRg st="0" end="0"/>
                                            </p:txEl>
                                          </p:spTgt>
                                        </p:tgtEl>
                                        <p:attrNameLst>
                                          <p:attrName>ppt_y</p:attrName>
                                        </p:attrNameLst>
                                      </p:cBhvr>
                                      <p:tavLst>
                                        <p:tav tm="0">
                                          <p:val>
                                            <p:strVal val="#ppt_y-.2"/>
                                          </p:val>
                                        </p:tav>
                                        <p:tav tm="100000">
                                          <p:val>
                                            <p:strVal val="#ppt_y+.1"/>
                                          </p:val>
                                        </p:tav>
                                      </p:tavLst>
                                    </p:anim>
                                    <p:anim calcmode="lin" valueType="num">
                                      <p:cBhvr>
                                        <p:cTn id="100" dur="500" accel="50000" fill="hold">
                                          <p:stCondLst>
                                            <p:cond delay="500"/>
                                          </p:stCondLst>
                                        </p:cTn>
                                        <p:tgtEl>
                                          <p:spTgt spid="10">
                                            <p:txEl>
                                              <p:pRg st="0" end="0"/>
                                            </p:txEl>
                                          </p:spTgt>
                                        </p:tgtEl>
                                        <p:attrNameLst>
                                          <p:attrName>ppt_y</p:attrName>
                                        </p:attrNameLst>
                                      </p:cBhvr>
                                      <p:tavLst>
                                        <p:tav tm="0">
                                          <p:val>
                                            <p:strVal val="#ppt_y+.1"/>
                                          </p:val>
                                        </p:tav>
                                        <p:tav tm="100000">
                                          <p:val>
                                            <p:strVal val="#ppt_y"/>
                                          </p:val>
                                        </p:tav>
                                      </p:tavLst>
                                    </p:anim>
                                    <p:animEffect transition="in" filter="fade">
                                      <p:cBhvr>
                                        <p:cTn id="101" dur="1000" decel="50000">
                                          <p:stCondLst>
                                            <p:cond delay="0"/>
                                          </p:stCondLst>
                                        </p:cTn>
                                        <p:tgtEl>
                                          <p:spTgt spid="1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5" presetClass="entr" presetSubtype="0" fill="hold" nodeType="clickEffect">
                                  <p:stCondLst>
                                    <p:cond delay="0"/>
                                  </p:stCondLst>
                                  <p:childTnLst>
                                    <p:set>
                                      <p:cBhvr>
                                        <p:cTn id="105" dur="1" fill="hold">
                                          <p:stCondLst>
                                            <p:cond delay="0"/>
                                          </p:stCondLst>
                                        </p:cTn>
                                        <p:tgtEl>
                                          <p:spTgt spid="10">
                                            <p:txEl>
                                              <p:pRg st="1" end="1"/>
                                            </p:txEl>
                                          </p:spTgt>
                                        </p:tgtEl>
                                        <p:attrNameLst>
                                          <p:attrName>style.visibility</p:attrName>
                                        </p:attrNameLst>
                                      </p:cBhvr>
                                      <p:to>
                                        <p:strVal val="visible"/>
                                      </p:to>
                                    </p:set>
                                    <p:anim calcmode="lin" valueType="num">
                                      <p:cBhvr>
                                        <p:cTn id="106" dur="500" decel="50000" fill="hold">
                                          <p:stCondLst>
                                            <p:cond delay="0"/>
                                          </p:stCondLst>
                                        </p:cTn>
                                        <p:tgtEl>
                                          <p:spTgt spid="10">
                                            <p:txEl>
                                              <p:pRg st="1" end="1"/>
                                            </p:txEl>
                                          </p:spTgt>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10">
                                            <p:txEl>
                                              <p:pRg st="1" end="1"/>
                                            </p:txEl>
                                          </p:spTgt>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10">
                                            <p:txEl>
                                              <p:pRg st="1" end="1"/>
                                            </p:txEl>
                                          </p:spTgt>
                                        </p:tgtEl>
                                        <p:attrNameLst>
                                          <p:attrName>ppt_w</p:attrName>
                                        </p:attrNameLst>
                                      </p:cBhvr>
                                      <p:tavLst>
                                        <p:tav tm="0">
                                          <p:val>
                                            <p:strVal val="#ppt_w*.05"/>
                                          </p:val>
                                        </p:tav>
                                        <p:tav tm="100000">
                                          <p:val>
                                            <p:strVal val="#ppt_w"/>
                                          </p:val>
                                        </p:tav>
                                      </p:tavLst>
                                    </p:anim>
                                    <p:anim calcmode="lin" valueType="num">
                                      <p:cBhvr>
                                        <p:cTn id="109" dur="1000" fill="hold"/>
                                        <p:tgtEl>
                                          <p:spTgt spid="10">
                                            <p:txEl>
                                              <p:pRg st="1" end="1"/>
                                            </p:txEl>
                                          </p:spTgt>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10">
                                            <p:txEl>
                                              <p:pRg st="1" end="1"/>
                                            </p:txEl>
                                          </p:spTgt>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10">
                                            <p:txEl>
                                              <p:pRg st="1" end="1"/>
                                            </p:txEl>
                                          </p:spTgt>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10">
                                            <p:txEl>
                                              <p:pRg st="1" end="1"/>
                                            </p:txEl>
                                          </p:spTgt>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10">
                                            <p:txEl>
                                              <p:pRg st="1" end="1"/>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5" presetClass="entr" presetSubtype="0" fill="hold" nodeType="clickEffect">
                                  <p:stCondLst>
                                    <p:cond delay="0"/>
                                  </p:stCondLst>
                                  <p:childTnLst>
                                    <p:set>
                                      <p:cBhvr>
                                        <p:cTn id="117" dur="1" fill="hold">
                                          <p:stCondLst>
                                            <p:cond delay="0"/>
                                          </p:stCondLst>
                                        </p:cTn>
                                        <p:tgtEl>
                                          <p:spTgt spid="10">
                                            <p:txEl>
                                              <p:pRg st="2" end="2"/>
                                            </p:txEl>
                                          </p:spTgt>
                                        </p:tgtEl>
                                        <p:attrNameLst>
                                          <p:attrName>style.visibility</p:attrName>
                                        </p:attrNameLst>
                                      </p:cBhvr>
                                      <p:to>
                                        <p:strVal val="visible"/>
                                      </p:to>
                                    </p:set>
                                    <p:anim calcmode="lin" valueType="num">
                                      <p:cBhvr>
                                        <p:cTn id="118" dur="500" decel="50000" fill="hold">
                                          <p:stCondLst>
                                            <p:cond delay="0"/>
                                          </p:stCondLst>
                                        </p:cTn>
                                        <p:tgtEl>
                                          <p:spTgt spid="10">
                                            <p:txEl>
                                              <p:pRg st="2" end="2"/>
                                            </p:txEl>
                                          </p:spTgt>
                                        </p:tgtEl>
                                        <p:attrNameLst>
                                          <p:attrName>style.rotation</p:attrName>
                                        </p:attrNameLst>
                                      </p:cBhvr>
                                      <p:tavLst>
                                        <p:tav tm="0">
                                          <p:val>
                                            <p:fltVal val="-90"/>
                                          </p:val>
                                        </p:tav>
                                        <p:tav tm="100000">
                                          <p:val>
                                            <p:fltVal val="0"/>
                                          </p:val>
                                        </p:tav>
                                      </p:tavLst>
                                    </p:anim>
                                    <p:anim calcmode="lin" valueType="num">
                                      <p:cBhvr>
                                        <p:cTn id="119" dur="500" decel="50000" fill="hold">
                                          <p:stCondLst>
                                            <p:cond delay="0"/>
                                          </p:stCondLst>
                                        </p:cTn>
                                        <p:tgtEl>
                                          <p:spTgt spid="10">
                                            <p:txEl>
                                              <p:pRg st="2" end="2"/>
                                            </p:txEl>
                                          </p:spTgt>
                                        </p:tgtEl>
                                        <p:attrNameLst>
                                          <p:attrName>ppt_w</p:attrName>
                                        </p:attrNameLst>
                                      </p:cBhvr>
                                      <p:tavLst>
                                        <p:tav tm="0">
                                          <p:val>
                                            <p:strVal val="#ppt_w"/>
                                          </p:val>
                                        </p:tav>
                                        <p:tav tm="100000">
                                          <p:val>
                                            <p:strVal val="#ppt_w*.05"/>
                                          </p:val>
                                        </p:tav>
                                      </p:tavLst>
                                    </p:anim>
                                    <p:anim calcmode="lin" valueType="num">
                                      <p:cBhvr>
                                        <p:cTn id="120" dur="500" accel="50000" fill="hold">
                                          <p:stCondLst>
                                            <p:cond delay="500"/>
                                          </p:stCondLst>
                                        </p:cTn>
                                        <p:tgtEl>
                                          <p:spTgt spid="10">
                                            <p:txEl>
                                              <p:pRg st="2" end="2"/>
                                            </p:txEl>
                                          </p:spTgt>
                                        </p:tgtEl>
                                        <p:attrNameLst>
                                          <p:attrName>ppt_w</p:attrName>
                                        </p:attrNameLst>
                                      </p:cBhvr>
                                      <p:tavLst>
                                        <p:tav tm="0">
                                          <p:val>
                                            <p:strVal val="#ppt_w*.05"/>
                                          </p:val>
                                        </p:tav>
                                        <p:tav tm="100000">
                                          <p:val>
                                            <p:strVal val="#ppt_w"/>
                                          </p:val>
                                        </p:tav>
                                      </p:tavLst>
                                    </p:anim>
                                    <p:anim calcmode="lin" valueType="num">
                                      <p:cBhvr>
                                        <p:cTn id="121" dur="1000" fill="hold"/>
                                        <p:tgtEl>
                                          <p:spTgt spid="10">
                                            <p:txEl>
                                              <p:pRg st="2" end="2"/>
                                            </p:txEl>
                                          </p:spTgt>
                                        </p:tgtEl>
                                        <p:attrNameLst>
                                          <p:attrName>ppt_h</p:attrName>
                                        </p:attrNameLst>
                                      </p:cBhvr>
                                      <p:tavLst>
                                        <p:tav tm="0">
                                          <p:val>
                                            <p:strVal val="#ppt_h"/>
                                          </p:val>
                                        </p:tav>
                                        <p:tav tm="100000">
                                          <p:val>
                                            <p:strVal val="#ppt_h"/>
                                          </p:val>
                                        </p:tav>
                                      </p:tavLst>
                                    </p:anim>
                                    <p:anim calcmode="lin" valueType="num">
                                      <p:cBhvr>
                                        <p:cTn id="122" dur="500" decel="50000" fill="hold">
                                          <p:stCondLst>
                                            <p:cond delay="0"/>
                                          </p:stCondLst>
                                        </p:cTn>
                                        <p:tgtEl>
                                          <p:spTgt spid="10">
                                            <p:txEl>
                                              <p:pRg st="2" end="2"/>
                                            </p:txEl>
                                          </p:spTgt>
                                        </p:tgtEl>
                                        <p:attrNameLst>
                                          <p:attrName>ppt_x</p:attrName>
                                        </p:attrNameLst>
                                      </p:cBhvr>
                                      <p:tavLst>
                                        <p:tav tm="0">
                                          <p:val>
                                            <p:strVal val="#ppt_x+.4"/>
                                          </p:val>
                                        </p:tav>
                                        <p:tav tm="100000">
                                          <p:val>
                                            <p:strVal val="#ppt_x"/>
                                          </p:val>
                                        </p:tav>
                                      </p:tavLst>
                                    </p:anim>
                                    <p:anim calcmode="lin" valueType="num">
                                      <p:cBhvr>
                                        <p:cTn id="123" dur="500" decel="50000" fill="hold">
                                          <p:stCondLst>
                                            <p:cond delay="0"/>
                                          </p:stCondLst>
                                        </p:cTn>
                                        <p:tgtEl>
                                          <p:spTgt spid="10">
                                            <p:txEl>
                                              <p:pRg st="2" end="2"/>
                                            </p:txEl>
                                          </p:spTgt>
                                        </p:tgtEl>
                                        <p:attrNameLst>
                                          <p:attrName>ppt_y</p:attrName>
                                        </p:attrNameLst>
                                      </p:cBhvr>
                                      <p:tavLst>
                                        <p:tav tm="0">
                                          <p:val>
                                            <p:strVal val="#ppt_y-.2"/>
                                          </p:val>
                                        </p:tav>
                                        <p:tav tm="100000">
                                          <p:val>
                                            <p:strVal val="#ppt_y+.1"/>
                                          </p:val>
                                        </p:tav>
                                      </p:tavLst>
                                    </p:anim>
                                    <p:anim calcmode="lin" valueType="num">
                                      <p:cBhvr>
                                        <p:cTn id="124" dur="500" accel="50000" fill="hold">
                                          <p:stCondLst>
                                            <p:cond delay="500"/>
                                          </p:stCondLst>
                                        </p:cTn>
                                        <p:tgtEl>
                                          <p:spTgt spid="10">
                                            <p:txEl>
                                              <p:pRg st="2" end="2"/>
                                            </p:txEl>
                                          </p:spTgt>
                                        </p:tgtEl>
                                        <p:attrNameLst>
                                          <p:attrName>ppt_y</p:attrName>
                                        </p:attrNameLst>
                                      </p:cBhvr>
                                      <p:tavLst>
                                        <p:tav tm="0">
                                          <p:val>
                                            <p:strVal val="#ppt_y+.1"/>
                                          </p:val>
                                        </p:tav>
                                        <p:tav tm="100000">
                                          <p:val>
                                            <p:strVal val="#ppt_y"/>
                                          </p:val>
                                        </p:tav>
                                      </p:tavLst>
                                    </p:anim>
                                    <p:animEffect transition="in" filter="fade">
                                      <p:cBhvr>
                                        <p:cTn id="125" dur="1000" decel="50000">
                                          <p:stCondLst>
                                            <p:cond delay="0"/>
                                          </p:stCondLst>
                                        </p:cTn>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053" y="417785"/>
            <a:ext cx="8521589" cy="5693867"/>
          </a:xfrm>
          <a:prstGeom prst="rect">
            <a:avLst/>
          </a:prstGeom>
          <a:noFill/>
        </p:spPr>
        <p:txBody>
          <a:bodyPr wrap="square" rtlCol="0">
            <a:spAutoFit/>
          </a:bodyPr>
          <a:lstStyle/>
          <a:p>
            <a:pPr algn="just"/>
            <a:r>
              <a:rPr lang="en-US" sz="2800" b="1" dirty="0" smtClean="0">
                <a:solidFill>
                  <a:srgbClr val="3366FF"/>
                </a:solidFill>
              </a:rPr>
              <a:t>Example</a:t>
            </a:r>
            <a:r>
              <a:rPr lang="en-US" sz="2800" b="1" dirty="0" smtClean="0">
                <a:solidFill>
                  <a:srgbClr val="FFFF00"/>
                </a:solidFill>
              </a:rPr>
              <a:t>: A mall manager wants to measure the satisfaction of the consumers who visit the mall. </a:t>
            </a:r>
            <a:r>
              <a:rPr lang="en-US" sz="2800" b="1" dirty="0">
                <a:solidFill>
                  <a:srgbClr val="FFFF00"/>
                </a:solidFill>
              </a:rPr>
              <a:t>acceptable magnitude of </a:t>
            </a:r>
            <a:r>
              <a:rPr lang="en-US" sz="2800" b="1" dirty="0" smtClean="0">
                <a:solidFill>
                  <a:srgbClr val="FFFF00"/>
                </a:solidFill>
              </a:rPr>
              <a:t>error is </a:t>
            </a:r>
            <a:r>
              <a:rPr lang="en-US" sz="2800" b="1" dirty="0" smtClean="0">
                <a:solidFill>
                  <a:srgbClr val="3366FF"/>
                </a:solidFill>
              </a:rPr>
              <a:t>%4</a:t>
            </a:r>
            <a:r>
              <a:rPr lang="en-US" sz="2800" b="1" dirty="0" smtClean="0">
                <a:solidFill>
                  <a:srgbClr val="FFFF00"/>
                </a:solidFill>
              </a:rPr>
              <a:t> which means that the percentage of doing any error during the sampling stages should not exceed 4%.  </a:t>
            </a:r>
          </a:p>
          <a:p>
            <a:pPr algn="just"/>
            <a:endParaRPr lang="en-US" sz="2800" b="1" dirty="0">
              <a:solidFill>
                <a:srgbClr val="FFFF00"/>
              </a:solidFill>
            </a:endParaRPr>
          </a:p>
          <a:p>
            <a:pPr algn="just"/>
            <a:r>
              <a:rPr lang="en-US" sz="2800" b="1" dirty="0" err="1" smtClean="0">
                <a:solidFill>
                  <a:srgbClr val="FFFF00"/>
                </a:solidFill>
              </a:rPr>
              <a:t>Confedance</a:t>
            </a:r>
            <a:r>
              <a:rPr lang="en-US" sz="2800" b="1" dirty="0" smtClean="0">
                <a:solidFill>
                  <a:srgbClr val="FFFF00"/>
                </a:solidFill>
              </a:rPr>
              <a:t> level is 99%. This means that the sample </a:t>
            </a:r>
            <a:r>
              <a:rPr lang="en-US" sz="2800" b="1" dirty="0" err="1" smtClean="0">
                <a:solidFill>
                  <a:srgbClr val="FFFF00"/>
                </a:solidFill>
              </a:rPr>
              <a:t>shoud</a:t>
            </a:r>
            <a:r>
              <a:rPr lang="en-US" sz="2800" b="1" dirty="0" smtClean="0">
                <a:solidFill>
                  <a:srgbClr val="FFFF00"/>
                </a:solidFill>
              </a:rPr>
              <a:t> show </a:t>
            </a:r>
            <a:r>
              <a:rPr lang="en-US" sz="2800" b="1" dirty="0" err="1" smtClean="0">
                <a:solidFill>
                  <a:srgbClr val="FFFF00"/>
                </a:solidFill>
              </a:rPr>
              <a:t>confedence</a:t>
            </a:r>
            <a:r>
              <a:rPr lang="en-US" sz="2800" b="1" dirty="0" smtClean="0">
                <a:solidFill>
                  <a:srgbClr val="FFFF00"/>
                </a:solidFill>
              </a:rPr>
              <a:t> not less than 99% which is very high </a:t>
            </a:r>
            <a:r>
              <a:rPr lang="en-US" sz="2800" b="1" dirty="0" err="1" smtClean="0">
                <a:solidFill>
                  <a:srgbClr val="FFFF00"/>
                </a:solidFill>
              </a:rPr>
              <a:t>confedence</a:t>
            </a:r>
            <a:r>
              <a:rPr lang="en-US" sz="2800" b="1" dirty="0" smtClean="0">
                <a:solidFill>
                  <a:srgbClr val="FFFF00"/>
                </a:solidFill>
              </a:rPr>
              <a:t> </a:t>
            </a:r>
            <a:r>
              <a:rPr lang="en-US" sz="2800" b="1" dirty="0" err="1" smtClean="0">
                <a:solidFill>
                  <a:srgbClr val="FFFF00"/>
                </a:solidFill>
              </a:rPr>
              <a:t>leve</a:t>
            </a:r>
            <a:r>
              <a:rPr lang="en-US" sz="2800" b="1" dirty="0" smtClean="0">
                <a:solidFill>
                  <a:srgbClr val="FFFF00"/>
                </a:solidFill>
              </a:rPr>
              <a:t>. The target consumers are defined as people who visit the mall at least once a week. The pervious researches </a:t>
            </a:r>
            <a:r>
              <a:rPr lang="en-US" sz="2800" b="1" dirty="0" err="1" smtClean="0">
                <a:solidFill>
                  <a:srgbClr val="FFFF00"/>
                </a:solidFill>
              </a:rPr>
              <a:t>confirme</a:t>
            </a:r>
            <a:r>
              <a:rPr lang="en-US" sz="2800" b="1" dirty="0" smtClean="0">
                <a:solidFill>
                  <a:srgbClr val="FFFF00"/>
                </a:solidFill>
              </a:rPr>
              <a:t> that  30% of the city visit the mall at least once a week. </a:t>
            </a:r>
            <a:r>
              <a:rPr lang="en-US" sz="2800" b="1" dirty="0" err="1" smtClean="0">
                <a:solidFill>
                  <a:srgbClr val="FFFF00"/>
                </a:solidFill>
              </a:rPr>
              <a:t>Calculat</a:t>
            </a:r>
            <a:r>
              <a:rPr lang="en-US" sz="2800" b="1" dirty="0" smtClean="0">
                <a:solidFill>
                  <a:srgbClr val="FFFF00"/>
                </a:solidFill>
              </a:rPr>
              <a:t> the sample size.</a:t>
            </a:r>
            <a:endParaRPr lang="en-US" sz="2800" b="1" dirty="0">
              <a:solidFill>
                <a:srgbClr val="FFFF00"/>
              </a:solidFill>
            </a:endParaRPr>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Scale>
                                      <p:cBhvr>
                                        <p:cTn id="14"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2" end="2"/>
                                            </p:txEl>
                                          </p:spTgt>
                                        </p:tgtEl>
                                        <p:attrNameLst>
                                          <p:attrName>ppt_x</p:attrName>
                                          <p:attrName>ppt_y</p:attrName>
                                        </p:attrNameLst>
                                      </p:cBhvr>
                                    </p:animMotion>
                                    <p:animEffect transition="in" filter="fade">
                                      <p:cBhvr>
                                        <p:cTn id="16"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862" y="1366897"/>
            <a:ext cx="8164654" cy="3539430"/>
          </a:xfrm>
          <a:prstGeom prst="rect">
            <a:avLst/>
          </a:prstGeom>
        </p:spPr>
        <p:txBody>
          <a:bodyPr wrap="square">
            <a:spAutoFit/>
          </a:bodyPr>
          <a:lstStyle/>
          <a:p>
            <a:r>
              <a:rPr lang="fr-FR" sz="4800" i="1" dirty="0" err="1">
                <a:solidFill>
                  <a:srgbClr val="000090"/>
                </a:solidFill>
              </a:rPr>
              <a:t>Element</a:t>
            </a:r>
            <a:endParaRPr lang="fr-FR" sz="4800" i="1" dirty="0">
              <a:solidFill>
                <a:srgbClr val="000090"/>
              </a:solidFill>
            </a:endParaRPr>
          </a:p>
          <a:p>
            <a:r>
              <a:rPr lang="en-US" sz="4400" dirty="0"/>
              <a:t>An object that possesses the information sought by the researcher and about which inferences are to be made.</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
                                        <p:tgtEl>
                                          <p:spTgt spid="2">
                                            <p:txEl>
                                              <p:pRg st="0" end="0"/>
                                            </p:txEl>
                                          </p:spTgt>
                                        </p:tgtEl>
                                      </p:cBhvr>
                                    </p:animEffect>
                                    <p:anim calcmode="lin" valueType="num">
                                      <p:cBhvr>
                                        <p:cTn id="8"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
                                        <p:tgtEl>
                                          <p:spTgt spid="2">
                                            <p:txEl>
                                              <p:pRg st="1" end="1"/>
                                            </p:txEl>
                                          </p:spTgt>
                                        </p:tgtEl>
                                      </p:cBhvr>
                                    </p:animEffect>
                                    <p:anim calcmode="lin" valueType="num">
                                      <p:cBhvr>
                                        <p:cTn id="17"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889" y="671549"/>
            <a:ext cx="6903420" cy="1569660"/>
          </a:xfrm>
          <a:prstGeom prst="rect">
            <a:avLst/>
          </a:prstGeom>
        </p:spPr>
        <p:txBody>
          <a:bodyPr wrap="square">
            <a:spAutoFit/>
          </a:bodyPr>
          <a:lstStyle/>
          <a:p>
            <a:r>
              <a:rPr lang="en-US" sz="3200" dirty="0" smtClean="0">
                <a:solidFill>
                  <a:srgbClr val="FFFF00"/>
                </a:solidFill>
              </a:rPr>
              <a:t>  P</a:t>
            </a:r>
            <a:r>
              <a:rPr lang="en-US" sz="3200" dirty="0" smtClean="0"/>
              <a:t> : 30%</a:t>
            </a:r>
          </a:p>
          <a:p>
            <a:endParaRPr lang="en-US" sz="3200" dirty="0"/>
          </a:p>
          <a:p>
            <a:r>
              <a:rPr lang="en-US" sz="3200" dirty="0" smtClean="0">
                <a:solidFill>
                  <a:srgbClr val="FFFF00"/>
                </a:solidFill>
              </a:rPr>
              <a:t> q </a:t>
            </a:r>
            <a:r>
              <a:rPr lang="en-US" sz="3200" dirty="0" smtClean="0"/>
              <a:t>= </a:t>
            </a:r>
            <a:r>
              <a:rPr lang="en-US" sz="3200" dirty="0"/>
              <a:t>1 – p, </a:t>
            </a:r>
            <a:r>
              <a:rPr lang="en-US" sz="3200" dirty="0" smtClean="0"/>
              <a:t>1-30% = 70%</a:t>
            </a:r>
            <a:endParaRPr lang="en-US" sz="3200" dirty="0"/>
          </a:p>
        </p:txBody>
      </p:sp>
      <p:sp>
        <p:nvSpPr>
          <p:cNvPr id="3" name="Rectangle 2"/>
          <p:cNvSpPr/>
          <p:nvPr/>
        </p:nvSpPr>
        <p:spPr>
          <a:xfrm>
            <a:off x="167090" y="2408329"/>
            <a:ext cx="6650182" cy="1405513"/>
          </a:xfrm>
          <a:prstGeom prst="rect">
            <a:avLst/>
          </a:prstGeom>
        </p:spPr>
        <p:txBody>
          <a:bodyPr wrap="square">
            <a:spAutoFit/>
          </a:bodyPr>
          <a:lstStyle/>
          <a:p>
            <a:r>
              <a:rPr lang="en-US" sz="3200" b="1" dirty="0" smtClean="0">
                <a:solidFill>
                  <a:srgbClr val="FFFF00"/>
                </a:solidFill>
              </a:rPr>
              <a:t>   Z      </a:t>
            </a:r>
            <a:r>
              <a:rPr lang="en-US" sz="3200" dirty="0"/>
              <a:t>:%</a:t>
            </a:r>
            <a:r>
              <a:rPr lang="en-US" sz="3200" dirty="0" smtClean="0"/>
              <a:t>99        </a:t>
            </a:r>
            <a:r>
              <a:rPr lang="en-US" sz="3200" dirty="0"/>
              <a:t>Table Value: </a:t>
            </a:r>
            <a:r>
              <a:rPr lang="en-US" sz="3200" dirty="0" smtClean="0">
                <a:solidFill>
                  <a:srgbClr val="FFFF00"/>
                </a:solidFill>
              </a:rPr>
              <a:t>2,58</a:t>
            </a:r>
            <a:endParaRPr lang="en-US" sz="3200" dirty="0">
              <a:solidFill>
                <a:srgbClr val="FFFF00"/>
              </a:solidFill>
            </a:endParaRPr>
          </a:p>
          <a:p>
            <a:endParaRPr lang="en-US" sz="3200" baseline="30000" dirty="0">
              <a:solidFill>
                <a:srgbClr val="FFFF00"/>
              </a:solidFill>
            </a:endParaRPr>
          </a:p>
          <a:p>
            <a:r>
              <a:rPr lang="en-US" sz="3200" b="1" dirty="0" smtClean="0">
                <a:solidFill>
                  <a:srgbClr val="FFFF00"/>
                </a:solidFill>
              </a:rPr>
              <a:t>   E</a:t>
            </a:r>
            <a:r>
              <a:rPr lang="en-US" sz="3200" b="1" dirty="0" smtClean="0"/>
              <a:t>      </a:t>
            </a:r>
            <a:r>
              <a:rPr lang="en-US" sz="3200" dirty="0"/>
              <a:t>:  </a:t>
            </a:r>
            <a:r>
              <a:rPr lang="en-US" sz="3200" dirty="0">
                <a:solidFill>
                  <a:srgbClr val="FFFF00"/>
                </a:solidFill>
              </a:rPr>
              <a:t>%10</a:t>
            </a:r>
          </a:p>
        </p:txBody>
      </p:sp>
      <p:cxnSp>
        <p:nvCxnSpPr>
          <p:cNvPr id="4" name="Straight Arrow Connector 3"/>
          <p:cNvCxnSpPr/>
          <p:nvPr/>
        </p:nvCxnSpPr>
        <p:spPr>
          <a:xfrm>
            <a:off x="2339260" y="2774087"/>
            <a:ext cx="735196" cy="0"/>
          </a:xfrm>
          <a:prstGeom prst="straightConnector1">
            <a:avLst/>
          </a:prstGeom>
          <a:ln w="57150" cmpd="sng">
            <a:tailEnd type="arrow"/>
          </a:ln>
        </p:spPr>
        <p:style>
          <a:lnRef idx="3">
            <a:schemeClr val="dk1"/>
          </a:lnRef>
          <a:fillRef idx="0">
            <a:schemeClr val="dk1"/>
          </a:fillRef>
          <a:effectRef idx="2">
            <a:schemeClr val="dk1"/>
          </a:effectRef>
          <a:fontRef idx="minor">
            <a:schemeClr val="tx1"/>
          </a:fontRef>
        </p:style>
      </p:cxnSp>
      <p:graphicFrame>
        <p:nvGraphicFramePr>
          <p:cNvPr id="5" name="Object 4"/>
          <p:cNvGraphicFramePr>
            <a:graphicFrameLocks noChangeAspect="1"/>
          </p:cNvGraphicFramePr>
          <p:nvPr>
            <p:extLst>
              <p:ext uri="{D42A27DB-BD31-4B8C-83A1-F6EECF244321}">
                <p14:modId xmlns:p14="http://schemas.microsoft.com/office/powerpoint/2010/main" val="1512538216"/>
              </p:ext>
            </p:extLst>
          </p:nvPr>
        </p:nvGraphicFramePr>
        <p:xfrm>
          <a:off x="178261" y="4105275"/>
          <a:ext cx="6121400" cy="1392238"/>
        </p:xfrm>
        <a:graphic>
          <a:graphicData uri="http://schemas.openxmlformats.org/presentationml/2006/ole">
            <mc:AlternateContent xmlns:mc="http://schemas.openxmlformats.org/markup-compatibility/2006">
              <mc:Choice xmlns:v="urn:schemas-microsoft-com:vml" Requires="v">
                <p:oleObj spid="_x0000_s5130" name="Equation" r:id="rId3" imgW="1841500" imgH="419100" progId="Equation.3">
                  <p:embed/>
                </p:oleObj>
              </mc:Choice>
              <mc:Fallback>
                <p:oleObj name="Equation" r:id="rId3" imgW="1841500" imgH="419100" progId="Equation.3">
                  <p:embed/>
                  <p:pic>
                    <p:nvPicPr>
                      <p:cNvPr id="0" name=""/>
                      <p:cNvPicPr/>
                      <p:nvPr/>
                    </p:nvPicPr>
                    <p:blipFill>
                      <a:blip r:embed="rId4"/>
                      <a:stretch>
                        <a:fillRect/>
                      </a:stretch>
                    </p:blipFill>
                    <p:spPr>
                      <a:xfrm>
                        <a:off x="178261" y="4105275"/>
                        <a:ext cx="6121400" cy="1392238"/>
                      </a:xfrm>
                      <a:prstGeom prst="rect">
                        <a:avLst/>
                      </a:prstGeom>
                    </p:spPr>
                  </p:pic>
                </p:oleObj>
              </mc:Fallback>
            </mc:AlternateContent>
          </a:graphicData>
        </a:graphic>
      </p:graphicFrame>
      <p:sp>
        <p:nvSpPr>
          <p:cNvPr id="6" name="TextBox 5"/>
          <p:cNvSpPr txBox="1"/>
          <p:nvPr/>
        </p:nvSpPr>
        <p:spPr>
          <a:xfrm>
            <a:off x="6199039" y="4528790"/>
            <a:ext cx="2944962" cy="584776"/>
          </a:xfrm>
          <a:prstGeom prst="rect">
            <a:avLst/>
          </a:prstGeom>
          <a:noFill/>
        </p:spPr>
        <p:txBody>
          <a:bodyPr wrap="square" rtlCol="0">
            <a:spAutoFit/>
          </a:bodyPr>
          <a:lstStyle/>
          <a:p>
            <a:r>
              <a:rPr lang="en-US" sz="3200" dirty="0" smtClean="0"/>
              <a:t>= 874 persons</a:t>
            </a:r>
            <a:endParaRPr lang="en-US" sz="3200" dirty="0"/>
          </a:p>
        </p:txBody>
      </p:sp>
      <p:pic>
        <p:nvPicPr>
          <p:cNvPr id="8" name="Picture 7"/>
          <p:cNvPicPr>
            <a:picLocks noChangeAspect="1"/>
          </p:cNvPicPr>
          <p:nvPr/>
        </p:nvPicPr>
        <p:blipFill>
          <a:blip r:embed="rId5"/>
          <a:stretch>
            <a:fillRect/>
          </a:stretch>
        </p:blipFill>
        <p:spPr>
          <a:xfrm>
            <a:off x="5438025" y="-5394"/>
            <a:ext cx="3705975" cy="2413723"/>
          </a:xfrm>
          <a:prstGeom prst="rect">
            <a:avLst/>
          </a:prstGeom>
        </p:spPr>
      </p:pic>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decel="50000" fill="hold">
                                          <p:stCondLst>
                                            <p:cond delay="0"/>
                                          </p:stCondLst>
                                        </p:cTn>
                                        <p:tgtEl>
                                          <p:spTgt spid="2">
                                            <p:txEl>
                                              <p:pRg st="2" end="2"/>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xEl>
                                              <p:pRg st="2" end="2"/>
                                            </p:txEl>
                                          </p:spTgt>
                                        </p:tgtEl>
                                        <p:attrNameLst>
                                          <p:attrName>ppt_w</p:attrName>
                                        </p:attrNameLst>
                                      </p:cBhvr>
                                      <p:tavLst>
                                        <p:tav tm="0">
                                          <p:val>
                                            <p:strVal val="#ppt_w*.05"/>
                                          </p:val>
                                        </p:tav>
                                        <p:tav tm="100000">
                                          <p:val>
                                            <p:strVal val="#ppt_w"/>
                                          </p:val>
                                        </p:tav>
                                      </p:tavLst>
                                    </p:anim>
                                    <p:anim calcmode="lin" valueType="num">
                                      <p:cBhvr>
                                        <p:cTn id="20" dur="1000" fill="hold"/>
                                        <p:tgtEl>
                                          <p:spTgt spid="2">
                                            <p:txEl>
                                              <p:pRg st="2" end="2"/>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xEl>
                                              <p:pRg st="2" end="2"/>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xEl>
                                              <p:pRg st="2" end="2"/>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xEl>
                                              <p:pRg st="2" end="2"/>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par>
                                <p:cTn id="37" presetID="25"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2" dur="1000" fill="hold"/>
                                        <p:tgtEl>
                                          <p:spTgt spid="4"/>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4" dur="1000" fill="hold"/>
                                        <p:tgtEl>
                                          <p:spTgt spid="5"/>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6" dur="1000" fill="hold"/>
                                        <p:tgtEl>
                                          <p:spTgt spid="6"/>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723" y="392626"/>
            <a:ext cx="8726277" cy="2369880"/>
          </a:xfrm>
          <a:prstGeom prst="rect">
            <a:avLst/>
          </a:prstGeom>
          <a:noFill/>
        </p:spPr>
        <p:txBody>
          <a:bodyPr wrap="square" rtlCol="0">
            <a:spAutoFit/>
          </a:bodyPr>
          <a:lstStyle/>
          <a:p>
            <a:pPr marL="514350" indent="-514350">
              <a:buAutoNum type="alphaUcPeriod"/>
            </a:pPr>
            <a:r>
              <a:rPr lang="en-US" sz="3200" b="1" dirty="0" smtClean="0">
                <a:solidFill>
                  <a:srgbClr val="FFFF00"/>
                </a:solidFill>
              </a:rPr>
              <a:t>N</a:t>
            </a:r>
            <a:r>
              <a:rPr lang="en-US" sz="3200" b="1" dirty="0" smtClean="0">
                <a:solidFill>
                  <a:srgbClr val="0000FF"/>
                </a:solidFill>
              </a:rPr>
              <a:t> is known</a:t>
            </a:r>
          </a:p>
          <a:p>
            <a:endParaRPr lang="en-US" sz="3200" b="1" dirty="0">
              <a:solidFill>
                <a:srgbClr val="0000FF"/>
              </a:solidFill>
            </a:endParaRPr>
          </a:p>
          <a:p>
            <a:r>
              <a:rPr lang="en-US" sz="2800" dirty="0" smtClean="0"/>
              <a:t>Let`s assume that the total amount of 30.000 people, visiting the mall at least once and see </a:t>
            </a:r>
            <a:r>
              <a:rPr lang="en-US" sz="2800" dirty="0" err="1" smtClean="0"/>
              <a:t>howmuch</a:t>
            </a:r>
            <a:r>
              <a:rPr lang="en-US" sz="2800" dirty="0" smtClean="0"/>
              <a:t> the sample size will be changed.</a:t>
            </a:r>
            <a:endParaRPr lang="en-US" sz="2800" dirty="0"/>
          </a:p>
        </p:txBody>
      </p:sp>
      <p:graphicFrame>
        <p:nvGraphicFramePr>
          <p:cNvPr id="3" name="Object 2"/>
          <p:cNvGraphicFramePr>
            <a:graphicFrameLocks noChangeAspect="1"/>
          </p:cNvGraphicFramePr>
          <p:nvPr>
            <p:extLst>
              <p:ext uri="{D42A27DB-BD31-4B8C-83A1-F6EECF244321}">
                <p14:modId xmlns:p14="http://schemas.microsoft.com/office/powerpoint/2010/main" val="1117446061"/>
              </p:ext>
            </p:extLst>
          </p:nvPr>
        </p:nvGraphicFramePr>
        <p:xfrm>
          <a:off x="1104752" y="3340441"/>
          <a:ext cx="6858238" cy="2124233"/>
        </p:xfrm>
        <a:graphic>
          <a:graphicData uri="http://schemas.openxmlformats.org/presentationml/2006/ole">
            <mc:AlternateContent xmlns:mc="http://schemas.openxmlformats.org/markup-compatibility/2006">
              <mc:Choice xmlns:v="urn:schemas-microsoft-com:vml" Requires="v">
                <p:oleObj spid="_x0000_s6152" name="Equation" r:id="rId3" imgW="1435100" imgH="444500" progId="Equation.3">
                  <p:embed/>
                </p:oleObj>
              </mc:Choice>
              <mc:Fallback>
                <p:oleObj name="Equation" r:id="rId3" imgW="1435100" imgH="444500" progId="Equation.3">
                  <p:embed/>
                  <p:pic>
                    <p:nvPicPr>
                      <p:cNvPr id="0" name=""/>
                      <p:cNvPicPr/>
                      <p:nvPr/>
                    </p:nvPicPr>
                    <p:blipFill>
                      <a:blip r:embed="rId4"/>
                      <a:stretch>
                        <a:fillRect/>
                      </a:stretch>
                    </p:blipFill>
                    <p:spPr>
                      <a:xfrm>
                        <a:off x="1104752" y="3340441"/>
                        <a:ext cx="6858238" cy="2124233"/>
                      </a:xfrm>
                      <a:prstGeom prst="rect">
                        <a:avLst/>
                      </a:prstGeom>
                    </p:spPr>
                  </p:pic>
                </p:oleObj>
              </mc:Fallback>
            </mc:AlternateContent>
          </a:graphicData>
        </a:graphic>
      </p:graphicFrame>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321672034"/>
              </p:ext>
            </p:extLst>
          </p:nvPr>
        </p:nvGraphicFramePr>
        <p:xfrm>
          <a:off x="1" y="1736725"/>
          <a:ext cx="9144000" cy="1003300"/>
        </p:xfrm>
        <a:graphic>
          <a:graphicData uri="http://schemas.openxmlformats.org/presentationml/2006/ole">
            <mc:AlternateContent xmlns:mc="http://schemas.openxmlformats.org/markup-compatibility/2006">
              <mc:Choice xmlns:v="urn:schemas-microsoft-com:vml" Requires="v">
                <p:oleObj spid="_x0000_s7176" name="Equation" r:id="rId3" imgW="3683000" imgH="444500" progId="Equation.3">
                  <p:embed/>
                </p:oleObj>
              </mc:Choice>
              <mc:Fallback>
                <p:oleObj name="Equation" r:id="rId3" imgW="3683000" imgH="444500" progId="Equation.3">
                  <p:embed/>
                  <p:pic>
                    <p:nvPicPr>
                      <p:cNvPr id="0" name=""/>
                      <p:cNvPicPr/>
                      <p:nvPr/>
                    </p:nvPicPr>
                    <p:blipFill>
                      <a:blip r:embed="rId4"/>
                      <a:stretch>
                        <a:fillRect/>
                      </a:stretch>
                    </p:blipFill>
                    <p:spPr>
                      <a:xfrm>
                        <a:off x="1" y="1736725"/>
                        <a:ext cx="9144000" cy="1003300"/>
                      </a:xfrm>
                      <a:prstGeom prst="rect">
                        <a:avLst/>
                      </a:prstGeom>
                    </p:spPr>
                  </p:pic>
                </p:oleObj>
              </mc:Fallback>
            </mc:AlternateContent>
          </a:graphicData>
        </a:graphic>
      </p:graphicFrame>
      <p:sp>
        <p:nvSpPr>
          <p:cNvPr id="3" name="TextBox 2"/>
          <p:cNvSpPr txBox="1"/>
          <p:nvPr/>
        </p:nvSpPr>
        <p:spPr>
          <a:xfrm>
            <a:off x="5112954" y="3175194"/>
            <a:ext cx="3809652" cy="646331"/>
          </a:xfrm>
          <a:prstGeom prst="rect">
            <a:avLst/>
          </a:prstGeom>
          <a:noFill/>
        </p:spPr>
        <p:txBody>
          <a:bodyPr wrap="square" rtlCol="0">
            <a:spAutoFit/>
          </a:bodyPr>
          <a:lstStyle/>
          <a:p>
            <a:r>
              <a:rPr lang="en-US" sz="3600" dirty="0" smtClean="0"/>
              <a:t>n = 848 </a:t>
            </a:r>
            <a:r>
              <a:rPr lang="en-US" sz="3600" dirty="0" err="1" smtClean="0"/>
              <a:t>visiters</a:t>
            </a:r>
            <a:endParaRPr lang="en-US" sz="3600" dirty="0"/>
          </a:p>
        </p:txBody>
      </p:sp>
      <p:sp>
        <p:nvSpPr>
          <p:cNvPr id="4" name="TextBox 3"/>
          <p:cNvSpPr txBox="1"/>
          <p:nvPr/>
        </p:nvSpPr>
        <p:spPr>
          <a:xfrm>
            <a:off x="868868" y="3905082"/>
            <a:ext cx="6767145" cy="2554545"/>
          </a:xfrm>
          <a:prstGeom prst="rect">
            <a:avLst/>
          </a:prstGeom>
          <a:noFill/>
        </p:spPr>
        <p:txBody>
          <a:bodyPr wrap="square" rtlCol="0">
            <a:spAutoFit/>
          </a:bodyPr>
          <a:lstStyle/>
          <a:p>
            <a:pPr algn="ctr"/>
            <a:r>
              <a:rPr lang="en-US" sz="4000" dirty="0" smtClean="0">
                <a:solidFill>
                  <a:srgbClr val="000090"/>
                </a:solidFill>
              </a:rPr>
              <a:t>It is clear to see that the size of the population does not affect the sample size strongly</a:t>
            </a:r>
            <a:endParaRPr lang="en-US" sz="4000" dirty="0">
              <a:solidFill>
                <a:srgbClr val="000090"/>
              </a:solidFill>
            </a:endParaRPr>
          </a:p>
        </p:txBody>
      </p:sp>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6350" y="3877077"/>
            <a:ext cx="4093705" cy="286232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6000" dirty="0" smtClean="0"/>
              <a:t>Fly freely like butterfly</a:t>
            </a:r>
            <a:endParaRPr lang="en-US" sz="6000" dirty="0"/>
          </a:p>
        </p:txBody>
      </p:sp>
      <p:pic>
        <p:nvPicPr>
          <p:cNvPr id="3" name="Picture 2" descr="anima06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915" y="348318"/>
            <a:ext cx="4819275" cy="3194527"/>
          </a:xfrm>
          <a:prstGeom prst="rect">
            <a:avLst/>
          </a:prstGeom>
        </p:spPr>
      </p:pic>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4943" y="1520785"/>
            <a:ext cx="8544021" cy="3231654"/>
          </a:xfrm>
          <a:prstGeom prst="rect">
            <a:avLst/>
          </a:prstGeom>
        </p:spPr>
        <p:txBody>
          <a:bodyPr wrap="square">
            <a:spAutoFit/>
          </a:bodyPr>
          <a:lstStyle/>
          <a:p>
            <a:r>
              <a:rPr lang="en-US" sz="4400" i="1" dirty="0">
                <a:solidFill>
                  <a:srgbClr val="000090"/>
                </a:solidFill>
              </a:rPr>
              <a:t>Sampling unit</a:t>
            </a:r>
          </a:p>
          <a:p>
            <a:r>
              <a:rPr lang="en-US" sz="4000" dirty="0"/>
              <a:t>An element, or a unit containing the element, that is available for selection at some stage of the sampling process.</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87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368" y="709306"/>
            <a:ext cx="8428562" cy="5539979"/>
          </a:xfrm>
          <a:prstGeom prst="rect">
            <a:avLst/>
          </a:prstGeom>
          <a:noFill/>
        </p:spPr>
        <p:txBody>
          <a:bodyPr wrap="square" rtlCol="0">
            <a:spAutoFit/>
          </a:bodyPr>
          <a:lstStyle/>
          <a:p>
            <a:r>
              <a:rPr lang="en-US" sz="4800" dirty="0" smtClean="0">
                <a:solidFill>
                  <a:srgbClr val="000090"/>
                </a:solidFill>
              </a:rPr>
              <a:t>Examples</a:t>
            </a:r>
            <a:r>
              <a:rPr lang="en-US" sz="3600" dirty="0" smtClean="0"/>
              <a:t>:</a:t>
            </a:r>
          </a:p>
          <a:p>
            <a:pPr marL="571500" indent="-571500">
              <a:buFontTx/>
              <a:buChar char="-"/>
            </a:pPr>
            <a:r>
              <a:rPr lang="en-US" sz="3600" dirty="0" smtClean="0"/>
              <a:t>Youth people in Middle East</a:t>
            </a:r>
          </a:p>
          <a:p>
            <a:pPr marL="571500" indent="-571500">
              <a:buFontTx/>
              <a:buChar char="-"/>
            </a:pPr>
            <a:r>
              <a:rPr lang="en-US" sz="3600" dirty="0" smtClean="0"/>
              <a:t>Farmers who live in middle Anatolia</a:t>
            </a:r>
          </a:p>
          <a:p>
            <a:pPr marL="571500" indent="-571500">
              <a:buFontTx/>
              <a:buChar char="-"/>
            </a:pPr>
            <a:r>
              <a:rPr lang="en-US" sz="3600" dirty="0" smtClean="0"/>
              <a:t>Factories who act in OSTIM</a:t>
            </a:r>
          </a:p>
          <a:p>
            <a:pPr marL="571500" indent="-571500">
              <a:buFontTx/>
              <a:buChar char="-"/>
            </a:pPr>
            <a:r>
              <a:rPr lang="en-US" sz="3600" dirty="0" smtClean="0"/>
              <a:t>Students in </a:t>
            </a:r>
            <a:r>
              <a:rPr lang="en-US" sz="3600" dirty="0" err="1" smtClean="0"/>
              <a:t>Cankaya</a:t>
            </a:r>
            <a:r>
              <a:rPr lang="en-US" sz="3600" dirty="0" smtClean="0"/>
              <a:t> University</a:t>
            </a:r>
          </a:p>
          <a:p>
            <a:pPr marL="571500" indent="-571500">
              <a:buFontTx/>
              <a:buChar char="-"/>
            </a:pPr>
            <a:r>
              <a:rPr lang="en-US" sz="3600" dirty="0" err="1" smtClean="0"/>
              <a:t>Turists</a:t>
            </a:r>
            <a:r>
              <a:rPr lang="en-US" sz="3600" dirty="0" smtClean="0"/>
              <a:t> who visit Turkey in 2013</a:t>
            </a:r>
          </a:p>
          <a:p>
            <a:pPr marL="571500" indent="-571500">
              <a:buFontTx/>
              <a:buChar char="-"/>
            </a:pPr>
            <a:r>
              <a:rPr lang="en-US" sz="3600" dirty="0" smtClean="0"/>
              <a:t>Old people who live in almshouse</a:t>
            </a:r>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
                                        <p:tgtEl>
                                          <p:spTgt spid="2">
                                            <p:txEl>
                                              <p:pRg st="1" end="1"/>
                                            </p:txEl>
                                          </p:spTgt>
                                        </p:tgtEl>
                                      </p:cBhvr>
                                    </p:animEffect>
                                    <p:anim calcmode="lin" valueType="num">
                                      <p:cBhvr>
                                        <p:cTn id="15"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
                                        <p:tgtEl>
                                          <p:spTgt spid="2">
                                            <p:txEl>
                                              <p:pRg st="2" end="2"/>
                                            </p:txEl>
                                          </p:spTgt>
                                        </p:tgtEl>
                                      </p:cBhvr>
                                    </p:animEffect>
                                    <p:anim calcmode="lin" valueType="num">
                                      <p:cBhvr>
                                        <p:cTn id="24"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
                                        <p:tgtEl>
                                          <p:spTgt spid="2">
                                            <p:txEl>
                                              <p:pRg st="3" end="3"/>
                                            </p:txEl>
                                          </p:spTgt>
                                        </p:tgtEl>
                                      </p:cBhvr>
                                    </p:animEffect>
                                    <p:anim calcmode="lin" valueType="num">
                                      <p:cBhvr>
                                        <p:cTn id="33" dur="4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400" fill="hold"/>
                                        <p:tgtEl>
                                          <p:spTgt spid="2">
                                            <p:txEl>
                                              <p:pRg st="3" end="3"/>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p:cTn id="4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3" dur="500"/>
                                        <p:tgtEl>
                                          <p:spTgt spid="2">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2">
                                            <p:txEl>
                                              <p:pRg st="5" end="5"/>
                                            </p:txEl>
                                          </p:spTgt>
                                        </p:tgtEl>
                                        <p:attrNameLst>
                                          <p:attrName>style.visibility</p:attrName>
                                        </p:attrNameLst>
                                      </p:cBhvr>
                                      <p:to>
                                        <p:strVal val="visible"/>
                                      </p:to>
                                    </p:set>
                                    <p:animEffect transition="in" filter="fade">
                                      <p:cBhvr>
                                        <p:cTn id="48" dur="100"/>
                                        <p:tgtEl>
                                          <p:spTgt spid="2">
                                            <p:txEl>
                                              <p:pRg st="5" end="5"/>
                                            </p:txEl>
                                          </p:spTgt>
                                        </p:tgtEl>
                                      </p:cBhvr>
                                    </p:animEffect>
                                    <p:anim calcmode="lin" valueType="num">
                                      <p:cBhvr>
                                        <p:cTn id="49" dur="4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0" dur="400" fill="hold"/>
                                        <p:tgtEl>
                                          <p:spTgt spid="2">
                                            <p:txEl>
                                              <p:pRg st="5" end="5"/>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2">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2">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Effect transition="in" filter="fade">
                                      <p:cBhvr>
                                        <p:cTn id="57" dur="100"/>
                                        <p:tgtEl>
                                          <p:spTgt spid="2">
                                            <p:txEl>
                                              <p:pRg st="6" end="6"/>
                                            </p:txEl>
                                          </p:spTgt>
                                        </p:tgtEl>
                                      </p:cBhvr>
                                    </p:animEffect>
                                    <p:anim calcmode="lin" valueType="num">
                                      <p:cBhvr>
                                        <p:cTn id="58" dur="4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9" dur="400" fill="hold"/>
                                        <p:tgtEl>
                                          <p:spTgt spid="2">
                                            <p:txEl>
                                              <p:pRg st="6" end="6"/>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2">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2">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8333" y="999489"/>
            <a:ext cx="8214136" cy="5632312"/>
          </a:xfrm>
          <a:prstGeom prst="rect">
            <a:avLst/>
          </a:prstGeom>
        </p:spPr>
        <p:txBody>
          <a:bodyPr wrap="square">
            <a:spAutoFit/>
          </a:bodyPr>
          <a:lstStyle/>
          <a:p>
            <a:pPr algn="just"/>
            <a:r>
              <a:rPr lang="en-US" sz="3600" dirty="0" smtClean="0"/>
              <a:t>A </a:t>
            </a:r>
            <a:r>
              <a:rPr lang="en-US" sz="3600" dirty="0"/>
              <a:t>sampling frame is a representation of the elements of the target population. It </a:t>
            </a:r>
            <a:r>
              <a:rPr lang="en-US" sz="3600" dirty="0" smtClean="0"/>
              <a:t>consists </a:t>
            </a:r>
            <a:r>
              <a:rPr lang="en-US" sz="3600" dirty="0"/>
              <a:t>of a list or set of directions for identifying the target population. </a:t>
            </a:r>
            <a:endParaRPr lang="en-US" sz="3600" dirty="0" smtClean="0"/>
          </a:p>
          <a:p>
            <a:pPr algn="just"/>
            <a:endParaRPr lang="en-US" sz="3600" dirty="0"/>
          </a:p>
          <a:p>
            <a:pPr algn="just"/>
            <a:r>
              <a:rPr lang="en-US" sz="3600" dirty="0" smtClean="0"/>
              <a:t>Examples </a:t>
            </a:r>
            <a:r>
              <a:rPr lang="en-US" sz="3600" dirty="0"/>
              <a:t>of a sampling frame include the </a:t>
            </a:r>
            <a:r>
              <a:rPr lang="en-US" sz="3600" dirty="0">
                <a:solidFill>
                  <a:srgbClr val="0000FF"/>
                </a:solidFill>
              </a:rPr>
              <a:t>telephone book</a:t>
            </a:r>
            <a:r>
              <a:rPr lang="en-US" sz="3600" dirty="0"/>
              <a:t>, </a:t>
            </a:r>
            <a:r>
              <a:rPr lang="en-US" sz="3600" dirty="0">
                <a:solidFill>
                  <a:srgbClr val="FFFF00"/>
                </a:solidFill>
              </a:rPr>
              <a:t>an association directory listing </a:t>
            </a:r>
            <a:r>
              <a:rPr lang="en-US" sz="3600" b="1" dirty="0">
                <a:solidFill>
                  <a:srgbClr val="008000"/>
                </a:solidFill>
              </a:rPr>
              <a:t>the firms in an industry</a:t>
            </a:r>
            <a:r>
              <a:rPr lang="en-US" sz="3600" dirty="0"/>
              <a:t>, </a:t>
            </a:r>
            <a:r>
              <a:rPr lang="en-US" sz="3600" dirty="0">
                <a:solidFill>
                  <a:srgbClr val="000090"/>
                </a:solidFill>
              </a:rPr>
              <a:t>a customer database</a:t>
            </a:r>
            <a:r>
              <a:rPr lang="en-US" sz="3600" dirty="0"/>
              <a:t>, </a:t>
            </a:r>
            <a:r>
              <a:rPr lang="en-US" sz="3600" dirty="0">
                <a:solidFill>
                  <a:schemeClr val="accent6">
                    <a:lumMod val="75000"/>
                  </a:schemeClr>
                </a:solidFill>
              </a:rPr>
              <a:t>a mailing list on a </a:t>
            </a:r>
            <a:r>
              <a:rPr lang="en-US" sz="3600" dirty="0" smtClean="0">
                <a:solidFill>
                  <a:schemeClr val="accent6">
                    <a:lumMod val="75000"/>
                  </a:schemeClr>
                </a:solidFill>
              </a:rPr>
              <a:t>database</a:t>
            </a:r>
            <a:r>
              <a:rPr lang="en-US" sz="3600" dirty="0" smtClean="0"/>
              <a:t>. </a:t>
            </a:r>
          </a:p>
        </p:txBody>
      </p:sp>
      <p:sp>
        <p:nvSpPr>
          <p:cNvPr id="3" name="Rectangle 2"/>
          <p:cNvSpPr/>
          <p:nvPr/>
        </p:nvSpPr>
        <p:spPr>
          <a:xfrm>
            <a:off x="893213" y="264289"/>
            <a:ext cx="7644641"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n-US" sz="4000" dirty="0" smtClean="0"/>
              <a:t>1. </a:t>
            </a:r>
            <a:r>
              <a:rPr lang="en-US" sz="4000" dirty="0"/>
              <a:t>Determine the sampling frame</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2-22 at 16.25.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270" y="181445"/>
            <a:ext cx="6934200" cy="5575300"/>
          </a:xfrm>
          <a:prstGeom prst="rect">
            <a:avLst/>
          </a:prstGeom>
        </p:spPr>
      </p:pic>
      <p:sp>
        <p:nvSpPr>
          <p:cNvPr id="4" name="Rectangle 3"/>
          <p:cNvSpPr/>
          <p:nvPr/>
        </p:nvSpPr>
        <p:spPr>
          <a:xfrm>
            <a:off x="2410685" y="5967649"/>
            <a:ext cx="474571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n-US" sz="4000" dirty="0"/>
              <a:t>T</a:t>
            </a:r>
            <a:r>
              <a:rPr lang="en-US" sz="4000" dirty="0" smtClean="0"/>
              <a:t>he </a:t>
            </a:r>
            <a:r>
              <a:rPr lang="en-US" sz="4000" dirty="0"/>
              <a:t>sampling frame</a:t>
            </a:r>
          </a:p>
        </p:txBody>
      </p:sp>
    </p:spTree>
    <p:extLst>
      <p:ext uri="{BB962C8B-B14F-4D97-AF65-F5344CB8AC3E}">
        <p14:creationId xmlns:p14="http://schemas.microsoft.com/office/powerpoint/2010/main" val="1177311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367" y="2037053"/>
            <a:ext cx="8247125" cy="3477875"/>
          </a:xfrm>
          <a:prstGeom prst="rect">
            <a:avLst/>
          </a:prstGeom>
        </p:spPr>
        <p:txBody>
          <a:bodyPr wrap="square">
            <a:spAutoFit/>
          </a:bodyPr>
          <a:lstStyle/>
          <a:p>
            <a:r>
              <a:rPr lang="en-US" sz="4400" dirty="0" smtClean="0"/>
              <a:t>The </a:t>
            </a:r>
            <a:r>
              <a:rPr lang="en-US" sz="4400" dirty="0"/>
              <a:t>researcher must decide whether </a:t>
            </a:r>
            <a:r>
              <a:rPr lang="en-US" sz="4400" dirty="0" smtClean="0"/>
              <a:t>to </a:t>
            </a:r>
            <a:r>
              <a:rPr lang="en-US" sz="4400" dirty="0"/>
              <a:t>sample with or without replacement, and to use non-probability or probability sampling.</a:t>
            </a:r>
          </a:p>
        </p:txBody>
      </p:sp>
      <p:sp>
        <p:nvSpPr>
          <p:cNvPr id="3" name="Rectangle 2"/>
          <p:cNvSpPr/>
          <p:nvPr/>
        </p:nvSpPr>
        <p:spPr>
          <a:xfrm>
            <a:off x="869998" y="796303"/>
            <a:ext cx="6961862"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n-US" sz="4000" dirty="0" smtClean="0"/>
              <a:t>2. Select </a:t>
            </a:r>
            <a:r>
              <a:rPr lang="en-US" sz="4000" dirty="0"/>
              <a:t>a sampling technique</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
                                        <p:tgtEl>
                                          <p:spTgt spid="2">
                                            <p:txEl>
                                              <p:pRg st="0" end="0"/>
                                            </p:txEl>
                                          </p:spTgt>
                                        </p:tgtEl>
                                      </p:cBhvr>
                                    </p:animEffect>
                                    <p:anim calcmode="lin" valueType="num">
                                      <p:cBhvr>
                                        <p:cTn id="15"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391" y="451344"/>
            <a:ext cx="8494539" cy="5632311"/>
          </a:xfrm>
          <a:prstGeom prst="rect">
            <a:avLst/>
          </a:prstGeom>
        </p:spPr>
        <p:txBody>
          <a:bodyPr wrap="square">
            <a:spAutoFit/>
          </a:bodyPr>
          <a:lstStyle/>
          <a:p>
            <a:r>
              <a:rPr lang="en-US" sz="4000" b="1" dirty="0">
                <a:solidFill>
                  <a:srgbClr val="008000"/>
                </a:solidFill>
              </a:rPr>
              <a:t>Sampling with replacement</a:t>
            </a:r>
          </a:p>
          <a:p>
            <a:r>
              <a:rPr lang="en-US" sz="4000" dirty="0"/>
              <a:t>A sampling technique in which an element can be included in the sample more than once</a:t>
            </a:r>
            <a:r>
              <a:rPr lang="en-US" sz="4000" dirty="0" smtClean="0"/>
              <a:t>.</a:t>
            </a:r>
          </a:p>
          <a:p>
            <a:endParaRPr lang="en-US" sz="4000" dirty="0"/>
          </a:p>
          <a:p>
            <a:r>
              <a:rPr lang="en-US" sz="4000" b="1" dirty="0">
                <a:solidFill>
                  <a:srgbClr val="008000"/>
                </a:solidFill>
              </a:rPr>
              <a:t>Sampling without replacement</a:t>
            </a:r>
          </a:p>
          <a:p>
            <a:r>
              <a:rPr lang="en-US" sz="4000" dirty="0"/>
              <a:t>A sampling technique in which an element cannot be included in the sample more than once.</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2">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4500"/>
            <a:ext cx="9144000" cy="5963786"/>
          </a:xfrm>
          <a:prstGeom prst="rect">
            <a:avLst/>
          </a:prstGeom>
        </p:spPr>
      </p:pic>
    </p:spTree>
    <p:extLst>
      <p:ext uri="{BB962C8B-B14F-4D97-AF65-F5344CB8AC3E}">
        <p14:creationId xmlns:p14="http://schemas.microsoft.com/office/powerpoint/2010/main" val="40551203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895" y="810355"/>
            <a:ext cx="8084137" cy="5078314"/>
          </a:xfrm>
          <a:prstGeom prst="rect">
            <a:avLst/>
          </a:prstGeom>
        </p:spPr>
        <p:txBody>
          <a:bodyPr wrap="square">
            <a:spAutoFit/>
          </a:bodyPr>
          <a:lstStyle/>
          <a:p>
            <a:r>
              <a:rPr lang="en-US" sz="3600" dirty="0" smtClean="0">
                <a:solidFill>
                  <a:srgbClr val="000090"/>
                </a:solidFill>
              </a:rPr>
              <a:t>What does it mean sampling?</a:t>
            </a:r>
          </a:p>
          <a:p>
            <a:r>
              <a:rPr lang="en-US" sz="3600" dirty="0" smtClean="0"/>
              <a:t>1 Should a sample be taken</a:t>
            </a:r>
            <a:r>
              <a:rPr lang="en-US" sz="3600" dirty="0"/>
              <a:t>?</a:t>
            </a:r>
          </a:p>
          <a:p>
            <a:r>
              <a:rPr lang="en-US" sz="3600" dirty="0"/>
              <a:t>2 </a:t>
            </a:r>
            <a:r>
              <a:rPr lang="en-US" sz="3600" dirty="0" smtClean="0"/>
              <a:t>If so, what process should be followed</a:t>
            </a:r>
            <a:r>
              <a:rPr lang="en-US" sz="3600" dirty="0"/>
              <a:t>?</a:t>
            </a:r>
          </a:p>
          <a:p>
            <a:r>
              <a:rPr lang="en-US" sz="3600" dirty="0"/>
              <a:t>3 </a:t>
            </a:r>
            <a:r>
              <a:rPr lang="en-US" sz="3600" dirty="0" smtClean="0"/>
              <a:t>What kind of sample should be taken</a:t>
            </a:r>
            <a:r>
              <a:rPr lang="en-US" sz="3600" dirty="0"/>
              <a:t>?</a:t>
            </a:r>
          </a:p>
          <a:p>
            <a:r>
              <a:rPr lang="en-US" sz="3600" dirty="0"/>
              <a:t>4 </a:t>
            </a:r>
            <a:r>
              <a:rPr lang="en-US" sz="3600" dirty="0" smtClean="0"/>
              <a:t>How large should it be</a:t>
            </a:r>
            <a:r>
              <a:rPr lang="en-US" sz="3600" dirty="0"/>
              <a:t>?</a:t>
            </a:r>
          </a:p>
          <a:p>
            <a:r>
              <a:rPr lang="sv-SE" sz="3600" dirty="0"/>
              <a:t>5 </a:t>
            </a:r>
            <a:r>
              <a:rPr lang="sv-SE" sz="3600" dirty="0" err="1" smtClean="0"/>
              <a:t>What</a:t>
            </a:r>
            <a:r>
              <a:rPr lang="sv-SE" sz="3600" dirty="0" smtClean="0"/>
              <a:t> </a:t>
            </a:r>
            <a:r>
              <a:rPr lang="sv-SE" sz="3600" dirty="0" err="1" smtClean="0"/>
              <a:t>can</a:t>
            </a:r>
            <a:r>
              <a:rPr lang="sv-SE" sz="3600" dirty="0" smtClean="0"/>
              <a:t> be </a:t>
            </a:r>
            <a:r>
              <a:rPr lang="sv-SE" sz="3600" dirty="0" err="1" smtClean="0"/>
              <a:t>done</a:t>
            </a:r>
            <a:r>
              <a:rPr lang="sv-SE" sz="3600" dirty="0" smtClean="0"/>
              <a:t> </a:t>
            </a:r>
            <a:r>
              <a:rPr lang="sv-SE" sz="3600" dirty="0" err="1" smtClean="0"/>
              <a:t>to</a:t>
            </a:r>
            <a:r>
              <a:rPr lang="sv-SE" sz="3600" dirty="0" smtClean="0"/>
              <a:t> </a:t>
            </a:r>
            <a:r>
              <a:rPr lang="sv-SE" sz="3600" dirty="0" err="1" smtClean="0"/>
              <a:t>control</a:t>
            </a:r>
            <a:r>
              <a:rPr lang="sv-SE" sz="3600" dirty="0" smtClean="0"/>
              <a:t> and </a:t>
            </a:r>
            <a:r>
              <a:rPr lang="sv-SE" sz="3600" dirty="0" err="1" smtClean="0"/>
              <a:t>adjust</a:t>
            </a:r>
            <a:r>
              <a:rPr lang="sv-SE" sz="3600" dirty="0" smtClean="0"/>
              <a:t> for non</a:t>
            </a:r>
            <a:r>
              <a:rPr lang="sv-SE" sz="3600" dirty="0"/>
              <a:t>-</a:t>
            </a:r>
            <a:r>
              <a:rPr lang="sv-SE" sz="3600" dirty="0" err="1" smtClean="0"/>
              <a:t>response</a:t>
            </a:r>
            <a:r>
              <a:rPr lang="sv-SE" sz="3600" dirty="0" smtClean="0"/>
              <a:t> </a:t>
            </a:r>
            <a:r>
              <a:rPr lang="sv-SE" sz="3600" dirty="0" err="1" smtClean="0"/>
              <a:t>errors</a:t>
            </a:r>
            <a:r>
              <a:rPr lang="sv-SE" sz="3600" dirty="0"/>
              <a:t>?</a:t>
            </a:r>
            <a:endParaRPr lang="en-US" sz="3600" dirty="0"/>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
                                        <p:tgtEl>
                                          <p:spTgt spid="2">
                                            <p:txEl>
                                              <p:pRg st="1" end="1"/>
                                            </p:txEl>
                                          </p:spTgt>
                                        </p:tgtEl>
                                      </p:cBhvr>
                                    </p:animEffect>
                                    <p:anim calcmode="lin" valueType="num">
                                      <p:cBhvr>
                                        <p:cTn id="14"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3"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100"/>
                                        <p:tgtEl>
                                          <p:spTgt spid="2">
                                            <p:txEl>
                                              <p:pRg st="2" end="2"/>
                                            </p:txEl>
                                          </p:spTgt>
                                        </p:tgtEl>
                                      </p:cBhvr>
                                    </p:animEffect>
                                    <p:anim calcmode="lin" valueType="num">
                                      <p:cBhvr>
                                        <p:cTn id="23"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 calcmode="lin" valueType="num">
                                      <p:cBhvr>
                                        <p:cTn id="3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3" presetClass="entr" presetSubtype="0"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100"/>
                                        <p:tgtEl>
                                          <p:spTgt spid="2">
                                            <p:txEl>
                                              <p:pRg st="5" end="5"/>
                                            </p:txEl>
                                          </p:spTgt>
                                        </p:tgtEl>
                                      </p:cBhvr>
                                    </p:animEffect>
                                    <p:anim calcmode="lin" valueType="num">
                                      <p:cBhvr>
                                        <p:cTn id="46" dur="4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7" dur="400" fill="hold"/>
                                        <p:tgtEl>
                                          <p:spTgt spid="2">
                                            <p:txEl>
                                              <p:pRg st="5" end="5"/>
                                            </p:txEl>
                                          </p:spTgt>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2">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2">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437" y="872512"/>
            <a:ext cx="8824424" cy="4401205"/>
          </a:xfrm>
          <a:prstGeom prst="rect">
            <a:avLst/>
          </a:prstGeom>
        </p:spPr>
        <p:txBody>
          <a:bodyPr wrap="square">
            <a:spAutoFit/>
          </a:bodyPr>
          <a:lstStyle/>
          <a:p>
            <a:r>
              <a:rPr lang="en-US" sz="4000" dirty="0"/>
              <a:t>The most important decision about the choice of sampling technique is whether to use non-probability or probability sampling. </a:t>
            </a:r>
            <a:r>
              <a:rPr lang="en-US" sz="4000" dirty="0">
                <a:solidFill>
                  <a:srgbClr val="0000FF"/>
                </a:solidFill>
              </a:rPr>
              <a:t>Non-probability sampling </a:t>
            </a:r>
            <a:r>
              <a:rPr lang="en-US" sz="4000" dirty="0"/>
              <a:t>relies on the </a:t>
            </a:r>
            <a:r>
              <a:rPr lang="en-US" sz="4000" dirty="0" err="1"/>
              <a:t>judgement</a:t>
            </a:r>
            <a:r>
              <a:rPr lang="en-US" sz="4000" dirty="0"/>
              <a:t> of the researcher, while </a:t>
            </a:r>
            <a:r>
              <a:rPr lang="en-US" sz="4000" dirty="0">
                <a:solidFill>
                  <a:schemeClr val="bg1"/>
                </a:solidFill>
              </a:rPr>
              <a:t>probability sampling </a:t>
            </a:r>
            <a:r>
              <a:rPr lang="en-US" sz="4000" dirty="0"/>
              <a:t>relies on chance. </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79" y="2370178"/>
            <a:ext cx="8527528" cy="2862322"/>
          </a:xfrm>
          <a:prstGeom prst="rect">
            <a:avLst/>
          </a:prstGeom>
        </p:spPr>
        <p:txBody>
          <a:bodyPr wrap="square">
            <a:spAutoFit/>
          </a:bodyPr>
          <a:lstStyle/>
          <a:p>
            <a:r>
              <a:rPr lang="en-US" sz="3600" dirty="0" smtClean="0"/>
              <a:t>Sample </a:t>
            </a:r>
            <a:r>
              <a:rPr lang="en-US" sz="3600" dirty="0"/>
              <a:t>size refers to the number of elements to be included in the study. Determining the sample size involves several qualitative and quantitative </a:t>
            </a:r>
            <a:r>
              <a:rPr lang="en-US" sz="3600" dirty="0" smtClean="0"/>
              <a:t>considerations</a:t>
            </a:r>
            <a:r>
              <a:rPr lang="en-US" sz="3600" dirty="0"/>
              <a:t>. </a:t>
            </a:r>
          </a:p>
        </p:txBody>
      </p:sp>
      <p:sp>
        <p:nvSpPr>
          <p:cNvPr id="3" name="Rectangle 2"/>
          <p:cNvSpPr/>
          <p:nvPr/>
        </p:nvSpPr>
        <p:spPr>
          <a:xfrm>
            <a:off x="985417" y="664341"/>
            <a:ext cx="6697617" cy="707886"/>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r>
              <a:rPr lang="en-US" sz="4000" dirty="0" smtClean="0"/>
              <a:t>3. Determine </a:t>
            </a:r>
            <a:r>
              <a:rPr lang="en-US" sz="4000" dirty="0"/>
              <a:t>the sample size</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4832815" cy="3759200"/>
          </a:xfrm>
          <a:prstGeom prst="rect">
            <a:avLst/>
          </a:prstGeom>
        </p:spPr>
      </p:pic>
      <p:pic>
        <p:nvPicPr>
          <p:cNvPr id="4" name="Picture 3"/>
          <p:cNvPicPr>
            <a:picLocks noChangeAspect="1"/>
          </p:cNvPicPr>
          <p:nvPr/>
        </p:nvPicPr>
        <p:blipFill>
          <a:blip r:embed="rId3"/>
          <a:stretch>
            <a:fillRect/>
          </a:stretch>
        </p:blipFill>
        <p:spPr>
          <a:xfrm>
            <a:off x="3783598" y="2163200"/>
            <a:ext cx="5360402" cy="4694800"/>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448" y="549244"/>
            <a:ext cx="8395574" cy="5632312"/>
          </a:xfrm>
          <a:prstGeom prst="rect">
            <a:avLst/>
          </a:prstGeom>
        </p:spPr>
        <p:txBody>
          <a:bodyPr wrap="square">
            <a:spAutoFit/>
          </a:bodyPr>
          <a:lstStyle/>
          <a:p>
            <a:pPr algn="just"/>
            <a:r>
              <a:rPr lang="en-US" sz="3600" dirty="0" smtClean="0"/>
              <a:t>For </a:t>
            </a:r>
            <a:r>
              <a:rPr lang="en-US" sz="3600" dirty="0">
                <a:solidFill>
                  <a:srgbClr val="302C24"/>
                </a:solidFill>
              </a:rPr>
              <a:t>exploratory research </a:t>
            </a:r>
            <a:r>
              <a:rPr lang="en-US" sz="3600" dirty="0"/>
              <a:t>designs, such as those using qualitative research, the sample size is typically </a:t>
            </a:r>
            <a:r>
              <a:rPr lang="en-US" sz="3600" dirty="0">
                <a:solidFill>
                  <a:schemeClr val="bg1"/>
                </a:solidFill>
              </a:rPr>
              <a:t>small</a:t>
            </a:r>
            <a:r>
              <a:rPr lang="en-US" sz="3600" dirty="0"/>
              <a:t>. For </a:t>
            </a:r>
            <a:r>
              <a:rPr lang="en-US" sz="3600" dirty="0">
                <a:solidFill>
                  <a:srgbClr val="000090"/>
                </a:solidFill>
              </a:rPr>
              <a:t>conclusive research</a:t>
            </a:r>
            <a:r>
              <a:rPr lang="en-US" sz="3600" dirty="0"/>
              <a:t>, such as descriptive surveys, </a:t>
            </a:r>
            <a:r>
              <a:rPr lang="en-US" sz="3600" dirty="0">
                <a:solidFill>
                  <a:srgbClr val="000090"/>
                </a:solidFill>
              </a:rPr>
              <a:t>larger</a:t>
            </a:r>
            <a:r>
              <a:rPr lang="en-US" sz="3600" dirty="0"/>
              <a:t> samples are required. </a:t>
            </a:r>
            <a:endParaRPr lang="en-US" sz="3600" dirty="0" smtClean="0"/>
          </a:p>
          <a:p>
            <a:pPr algn="just"/>
            <a:endParaRPr lang="en-US" sz="3600" dirty="0"/>
          </a:p>
          <a:p>
            <a:pPr algn="just"/>
            <a:r>
              <a:rPr lang="en-US" sz="3600" dirty="0" smtClean="0"/>
              <a:t>Likewise</a:t>
            </a:r>
            <a:r>
              <a:rPr lang="en-US" sz="3600" dirty="0"/>
              <a:t>, if data are being collected on a large number of variables, i.e. many </a:t>
            </a:r>
            <a:r>
              <a:rPr lang="en-US" sz="3600" dirty="0" smtClean="0"/>
              <a:t>questions </a:t>
            </a:r>
            <a:r>
              <a:rPr lang="en-US" sz="3600" dirty="0"/>
              <a:t>are asked in a survey, larger samples are required. </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500" decel="50000" fill="hold">
                                          <p:stCondLst>
                                            <p:cond delay="0"/>
                                          </p:stCondLst>
                                        </p:cTn>
                                        <p:tgtEl>
                                          <p:spTgt spid="2">
                                            <p:txEl>
                                              <p:pRg st="2" end="2"/>
                                            </p:txEl>
                                          </p:spTgt>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xEl>
                                              <p:pRg st="2" end="2"/>
                                            </p:txEl>
                                          </p:spTgt>
                                        </p:tgtEl>
                                        <p:attrNameLst>
                                          <p:attrName>ppt_w</p:attrName>
                                        </p:attrNameLst>
                                      </p:cBhvr>
                                      <p:tavLst>
                                        <p:tav tm="0">
                                          <p:val>
                                            <p:strVal val="#ppt_w*.05"/>
                                          </p:val>
                                        </p:tav>
                                        <p:tav tm="100000">
                                          <p:val>
                                            <p:strVal val="#ppt_w"/>
                                          </p:val>
                                        </p:tav>
                                      </p:tavLst>
                                    </p:anim>
                                    <p:anim calcmode="lin" valueType="num">
                                      <p:cBhvr>
                                        <p:cTn id="16" dur="1000" fill="hold"/>
                                        <p:tgtEl>
                                          <p:spTgt spid="2">
                                            <p:txEl>
                                              <p:pRg st="2" end="2"/>
                                            </p:txEl>
                                          </p:spTgt>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xEl>
                                              <p:pRg st="2" end="2"/>
                                            </p:txEl>
                                          </p:spTgt>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xEl>
                                              <p:pRg st="2" end="2"/>
                                            </p:txEl>
                                          </p:spTgt>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xEl>
                                              <p:pRg st="2" end="2"/>
                                            </p:txEl>
                                          </p:spTgt>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402" y="3796152"/>
            <a:ext cx="8577010" cy="2882840"/>
          </a:xfrm>
          <a:prstGeom prst="rect">
            <a:avLst/>
          </a:prstGeom>
        </p:spPr>
        <p:txBody>
          <a:bodyPr wrap="square">
            <a:spAutoFit/>
          </a:bodyPr>
          <a:lstStyle/>
          <a:p>
            <a:pPr algn="just"/>
            <a:r>
              <a:rPr lang="en-US" sz="3200" dirty="0"/>
              <a:t>If sophisticated analysis of the data using multivariate techniques is required, the sample size should be large</a:t>
            </a:r>
            <a:r>
              <a:rPr lang="en-US" sz="3200" baseline="30000" dirty="0"/>
              <a:t>. </a:t>
            </a:r>
            <a:endParaRPr lang="en-US" sz="3200" baseline="30000" dirty="0" smtClean="0"/>
          </a:p>
          <a:p>
            <a:endParaRPr lang="en-US" sz="3200" baseline="30000" dirty="0"/>
          </a:p>
          <a:p>
            <a:r>
              <a:rPr lang="en-US" sz="3200" dirty="0" smtClean="0"/>
              <a:t>The more multivariate statistical analyses are used the more the sample size should be large </a:t>
            </a:r>
            <a:endParaRPr lang="en-US" sz="3200" dirty="0"/>
          </a:p>
        </p:txBody>
      </p:sp>
      <p:pic>
        <p:nvPicPr>
          <p:cNvPr id="4" name="Picture 3"/>
          <p:cNvPicPr>
            <a:picLocks noChangeAspect="1"/>
          </p:cNvPicPr>
          <p:nvPr/>
        </p:nvPicPr>
        <p:blipFill>
          <a:blip r:embed="rId2"/>
          <a:stretch>
            <a:fillRect/>
          </a:stretch>
        </p:blipFill>
        <p:spPr>
          <a:xfrm>
            <a:off x="1630955" y="14907"/>
            <a:ext cx="5715000" cy="3810000"/>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p:cTn id="31" dur="500" decel="50000" fill="hold">
                                          <p:stCondLst>
                                            <p:cond delay="0"/>
                                          </p:stCondLst>
                                        </p:cTn>
                                        <p:tgtEl>
                                          <p:spTgt spid="2">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2">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425" y="2079899"/>
            <a:ext cx="8626493" cy="3416320"/>
          </a:xfrm>
          <a:prstGeom prst="rect">
            <a:avLst/>
          </a:prstGeom>
        </p:spPr>
        <p:txBody>
          <a:bodyPr wrap="square">
            <a:spAutoFit/>
          </a:bodyPr>
          <a:lstStyle/>
          <a:p>
            <a:r>
              <a:rPr lang="en-US" sz="3600" dirty="0" smtClean="0"/>
              <a:t>Execution </a:t>
            </a:r>
            <a:r>
              <a:rPr lang="en-US" sz="3600" dirty="0"/>
              <a:t>of the sampling process requires a detailed specification of how the </a:t>
            </a:r>
            <a:r>
              <a:rPr lang="en-US" sz="3600" dirty="0" smtClean="0"/>
              <a:t>sampling </a:t>
            </a:r>
            <a:r>
              <a:rPr lang="en-US" sz="3600" dirty="0"/>
              <a:t>design decisions with respect to the population, sampling unit, sampling frame, sampling technique and sample size are to be implemented. </a:t>
            </a:r>
          </a:p>
        </p:txBody>
      </p:sp>
      <p:sp>
        <p:nvSpPr>
          <p:cNvPr id="3" name="Rectangle 2"/>
          <p:cNvSpPr/>
          <p:nvPr/>
        </p:nvSpPr>
        <p:spPr>
          <a:xfrm>
            <a:off x="1047401" y="602784"/>
            <a:ext cx="6656089"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n-US" sz="3600" dirty="0" smtClean="0"/>
              <a:t>4. Execute </a:t>
            </a:r>
            <a:r>
              <a:rPr lang="en-US" sz="3600" dirty="0"/>
              <a:t>the sampling process</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1291" y="2332288"/>
            <a:ext cx="5346461" cy="1446550"/>
          </a:xfrm>
          <a:prstGeom prst="rect">
            <a:avLst/>
          </a:prstGeom>
        </p:spPr>
        <p:txBody>
          <a:bodyPr wrap="none">
            <a:spAutoFit/>
          </a:bodyPr>
          <a:lstStyle/>
          <a:p>
            <a:pPr algn="ctr"/>
            <a:r>
              <a:rPr lang="en-US" sz="4400" dirty="0">
                <a:solidFill>
                  <a:srgbClr val="000090"/>
                </a:solidFill>
              </a:rPr>
              <a:t>A classification of </a:t>
            </a:r>
            <a:endParaRPr lang="en-US" sz="4400" dirty="0" smtClean="0">
              <a:solidFill>
                <a:srgbClr val="000090"/>
              </a:solidFill>
            </a:endParaRPr>
          </a:p>
          <a:p>
            <a:pPr algn="ctr"/>
            <a:r>
              <a:rPr lang="en-US" sz="4400" dirty="0" smtClean="0">
                <a:solidFill>
                  <a:srgbClr val="000090"/>
                </a:solidFill>
              </a:rPr>
              <a:t>sampling </a:t>
            </a:r>
            <a:r>
              <a:rPr lang="en-US" sz="4400" dirty="0">
                <a:solidFill>
                  <a:srgbClr val="000090"/>
                </a:solidFill>
              </a:rPr>
              <a:t>techniques</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22 at 17.0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928"/>
            <a:ext cx="9144000" cy="6433241"/>
          </a:xfrm>
          <a:prstGeom prst="rect">
            <a:avLst/>
          </a:prstGeom>
        </p:spPr>
      </p:pic>
      <p:cxnSp>
        <p:nvCxnSpPr>
          <p:cNvPr id="4" name="Straight Arrow Connector 3"/>
          <p:cNvCxnSpPr/>
          <p:nvPr/>
        </p:nvCxnSpPr>
        <p:spPr>
          <a:xfrm>
            <a:off x="1698908" y="841270"/>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313391" y="2709201"/>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
                                        <p:tgtEl>
                                          <p:spTgt spid="5"/>
                                        </p:tgtEl>
                                      </p:cBhvr>
                                    </p:animEffect>
                                    <p:anim calcmode="lin" valueType="num">
                                      <p:cBhvr>
                                        <p:cTn id="24" dur="400" fill="hold"/>
                                        <p:tgtEl>
                                          <p:spTgt spid="5"/>
                                        </p:tgtEl>
                                        <p:attrNameLst>
                                          <p:attrName>ppt_x</p:attrName>
                                        </p:attrNameLst>
                                      </p:cBhvr>
                                      <p:tavLst>
                                        <p:tav tm="0">
                                          <p:val>
                                            <p:strVal val="#ppt_x"/>
                                          </p:val>
                                        </p:tav>
                                        <p:tav tm="100000">
                                          <p:val>
                                            <p:strVal val="#ppt_x"/>
                                          </p:val>
                                        </p:tav>
                                      </p:tavLst>
                                    </p:anim>
                                    <p:anim calcmode="lin" valueType="num">
                                      <p:cBhvr>
                                        <p:cTn id="25" dur="400" fill="hold"/>
                                        <p:tgtEl>
                                          <p:spTgt spid="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851" y="974915"/>
            <a:ext cx="8329596" cy="5632311"/>
          </a:xfrm>
          <a:prstGeom prst="rect">
            <a:avLst/>
          </a:prstGeom>
        </p:spPr>
        <p:txBody>
          <a:bodyPr wrap="square">
            <a:spAutoFit/>
          </a:bodyPr>
          <a:lstStyle/>
          <a:p>
            <a:r>
              <a:rPr lang="en-US" sz="4000" dirty="0">
                <a:solidFill>
                  <a:srgbClr val="000090"/>
                </a:solidFill>
              </a:rPr>
              <a:t>Convenience sampling </a:t>
            </a:r>
            <a:endParaRPr lang="en-US" sz="4000" dirty="0" smtClean="0">
              <a:solidFill>
                <a:srgbClr val="000090"/>
              </a:solidFill>
            </a:endParaRPr>
          </a:p>
          <a:p>
            <a:r>
              <a:rPr lang="en-US" sz="4000" dirty="0" smtClean="0"/>
              <a:t>attempts </a:t>
            </a:r>
            <a:r>
              <a:rPr lang="en-US" sz="4000" dirty="0"/>
              <a:t>to obtain a sample of convenient elements. The selection of sampling units is left primarily to the interviewer. </a:t>
            </a:r>
            <a:endParaRPr lang="en-US" sz="4000" dirty="0" smtClean="0"/>
          </a:p>
          <a:p>
            <a:endParaRPr lang="en-US" sz="4000" dirty="0"/>
          </a:p>
          <a:p>
            <a:r>
              <a:rPr lang="en-US" sz="4000" dirty="0" smtClean="0"/>
              <a:t>Often</a:t>
            </a:r>
            <a:r>
              <a:rPr lang="en-US" sz="4000" dirty="0"/>
              <a:t>, respondents are selected because they happen to be in the right place at the right time. </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decel="50000" fill="hold">
                                          <p:stCondLst>
                                            <p:cond delay="0"/>
                                          </p:stCondLst>
                                        </p:cTn>
                                        <p:tgtEl>
                                          <p:spTgt spid="2">
                                            <p:txEl>
                                              <p:pRg st="3" end="3"/>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
                                            <p:txEl>
                                              <p:pRg st="3" end="3"/>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
                                            <p:txEl>
                                              <p:pRg st="3" end="3"/>
                                            </p:txEl>
                                          </p:spTgt>
                                        </p:tgtEl>
                                        <p:attrNameLst>
                                          <p:attrName>ppt_w</p:attrName>
                                        </p:attrNameLst>
                                      </p:cBhvr>
                                      <p:tavLst>
                                        <p:tav tm="0">
                                          <p:val>
                                            <p:strVal val="#ppt_w*.05"/>
                                          </p:val>
                                        </p:tav>
                                        <p:tav tm="100000">
                                          <p:val>
                                            <p:strVal val="#ppt_w"/>
                                          </p:val>
                                        </p:tav>
                                      </p:tavLst>
                                    </p:anim>
                                    <p:anim calcmode="lin" valueType="num">
                                      <p:cBhvr>
                                        <p:cTn id="28" dur="1000" fill="hold"/>
                                        <p:tgtEl>
                                          <p:spTgt spid="2">
                                            <p:txEl>
                                              <p:pRg st="3" end="3"/>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
                                            <p:txEl>
                                              <p:pRg st="3" end="3"/>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
                                            <p:txEl>
                                              <p:pRg st="3" end="3"/>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
                                            <p:txEl>
                                              <p:pRg st="3" end="3"/>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79" y="701232"/>
            <a:ext cx="8313102" cy="5509200"/>
          </a:xfrm>
          <a:prstGeom prst="rect">
            <a:avLst/>
          </a:prstGeom>
        </p:spPr>
        <p:txBody>
          <a:bodyPr wrap="square">
            <a:spAutoFit/>
          </a:bodyPr>
          <a:lstStyle/>
          <a:p>
            <a:r>
              <a:rPr lang="en-US" sz="3200" dirty="0">
                <a:solidFill>
                  <a:srgbClr val="000090"/>
                </a:solidFill>
              </a:rPr>
              <a:t>Examples of convenience sampling include</a:t>
            </a:r>
            <a:r>
              <a:rPr lang="en-US" sz="3200" dirty="0" smtClean="0">
                <a:solidFill>
                  <a:srgbClr val="000090"/>
                </a:solidFill>
              </a:rPr>
              <a:t>:</a:t>
            </a:r>
          </a:p>
          <a:p>
            <a:r>
              <a:rPr lang="en-US" sz="3200" dirty="0" smtClean="0">
                <a:solidFill>
                  <a:srgbClr val="000090"/>
                </a:solidFill>
              </a:rPr>
              <a:t> </a:t>
            </a:r>
          </a:p>
          <a:p>
            <a:pPr marL="342900" indent="-342900">
              <a:buAutoNum type="arabicParenBoth"/>
            </a:pPr>
            <a:r>
              <a:rPr lang="en-US" sz="3200" dirty="0" smtClean="0"/>
              <a:t>use </a:t>
            </a:r>
            <a:r>
              <a:rPr lang="en-US" sz="3200" dirty="0"/>
              <a:t>of students, </a:t>
            </a:r>
            <a:r>
              <a:rPr lang="en-US" sz="3200" dirty="0" smtClean="0"/>
              <a:t>mosque groups </a:t>
            </a:r>
            <a:r>
              <a:rPr lang="en-US" sz="3200" dirty="0"/>
              <a:t>and members of social </a:t>
            </a:r>
            <a:r>
              <a:rPr lang="en-US" sz="3200" dirty="0" smtClean="0"/>
              <a:t>organizations, </a:t>
            </a:r>
          </a:p>
          <a:p>
            <a:pPr marL="342900" indent="-342900">
              <a:buAutoNum type="arabicParenBoth"/>
            </a:pPr>
            <a:r>
              <a:rPr lang="en-US" sz="3200" dirty="0" smtClean="0"/>
              <a:t>street </a:t>
            </a:r>
            <a:r>
              <a:rPr lang="en-US" sz="3200" dirty="0"/>
              <a:t>interviews without qualifying the respondents</a:t>
            </a:r>
            <a:r>
              <a:rPr lang="en-US" sz="3200" dirty="0" smtClean="0"/>
              <a:t>,</a:t>
            </a:r>
          </a:p>
          <a:p>
            <a:pPr marL="342900" indent="-342900">
              <a:buAutoNum type="arabicParenBoth"/>
            </a:pPr>
            <a:r>
              <a:rPr lang="en-US" sz="3200" dirty="0" smtClean="0"/>
              <a:t>some </a:t>
            </a:r>
            <a:r>
              <a:rPr lang="en-US" sz="3200" dirty="0"/>
              <a:t>forms of </a:t>
            </a:r>
            <a:r>
              <a:rPr lang="en-US" sz="3200" dirty="0" err="1" smtClean="0"/>
              <a:t>e.mail</a:t>
            </a:r>
            <a:r>
              <a:rPr lang="en-US" sz="3200" dirty="0" smtClean="0"/>
              <a:t> </a:t>
            </a:r>
            <a:r>
              <a:rPr lang="en-US" sz="3200" dirty="0"/>
              <a:t>and Internet survey, </a:t>
            </a:r>
            <a:endParaRPr lang="en-US" sz="3200" dirty="0" smtClean="0"/>
          </a:p>
          <a:p>
            <a:pPr marL="342900" indent="-342900">
              <a:buAutoNum type="arabicParenBoth"/>
            </a:pPr>
            <a:r>
              <a:rPr lang="en-US" sz="3200" dirty="0" smtClean="0"/>
              <a:t>tear</a:t>
            </a:r>
            <a:r>
              <a:rPr lang="en-US" sz="3200" dirty="0"/>
              <a:t>-out questionnaires included in a newspaper or magazine, and </a:t>
            </a:r>
            <a:endParaRPr lang="en-US" sz="3200" dirty="0" smtClean="0"/>
          </a:p>
          <a:p>
            <a:pPr marL="342900" indent="-342900">
              <a:buAutoNum type="arabicParenBoth"/>
            </a:pPr>
            <a:r>
              <a:rPr lang="en-US" sz="3200" dirty="0" smtClean="0"/>
              <a:t>journalists </a:t>
            </a:r>
            <a:r>
              <a:rPr lang="en-US" sz="3200" dirty="0"/>
              <a:t>interviewing ‘people on the street’.</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
                                        <p:tgtEl>
                                          <p:spTgt spid="2">
                                            <p:txEl>
                                              <p:pRg st="2" end="2"/>
                                            </p:txEl>
                                          </p:spTgt>
                                        </p:tgtEl>
                                      </p:cBhvr>
                                    </p:animEffect>
                                    <p:anim calcmode="lin" valueType="num">
                                      <p:cBhvr>
                                        <p:cTn id="15"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100"/>
                                        <p:tgtEl>
                                          <p:spTgt spid="2">
                                            <p:txEl>
                                              <p:pRg st="3" end="3"/>
                                            </p:txEl>
                                          </p:spTgt>
                                        </p:tgtEl>
                                      </p:cBhvr>
                                    </p:animEffect>
                                    <p:anim calcmode="lin" valueType="num">
                                      <p:cBhvr>
                                        <p:cTn id="24" dur="4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5" dur="400" fill="hold"/>
                                        <p:tgtEl>
                                          <p:spTgt spid="2">
                                            <p:txEl>
                                              <p:pRg st="3" end="3"/>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
                                        <p:tgtEl>
                                          <p:spTgt spid="2">
                                            <p:txEl>
                                              <p:pRg st="4" end="4"/>
                                            </p:txEl>
                                          </p:spTgt>
                                        </p:tgtEl>
                                      </p:cBhvr>
                                    </p:animEffect>
                                    <p:anim calcmode="lin" valueType="num">
                                      <p:cBhvr>
                                        <p:cTn id="33" dur="4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400" fill="hold"/>
                                        <p:tgtEl>
                                          <p:spTgt spid="2">
                                            <p:txEl>
                                              <p:pRg st="4" end="4"/>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100"/>
                                        <p:tgtEl>
                                          <p:spTgt spid="2">
                                            <p:txEl>
                                              <p:pRg st="5" end="5"/>
                                            </p:txEl>
                                          </p:spTgt>
                                        </p:tgtEl>
                                      </p:cBhvr>
                                    </p:animEffect>
                                    <p:anim calcmode="lin" valueType="num">
                                      <p:cBhvr>
                                        <p:cTn id="42" dur="4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3" dur="400" fill="hold"/>
                                        <p:tgtEl>
                                          <p:spTgt spid="2">
                                            <p:txEl>
                                              <p:pRg st="5" end="5"/>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nodeType="click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animEffect transition="in" filter="fade">
                                      <p:cBhvr>
                                        <p:cTn id="50" dur="100"/>
                                        <p:tgtEl>
                                          <p:spTgt spid="2">
                                            <p:txEl>
                                              <p:pRg st="6" end="6"/>
                                            </p:txEl>
                                          </p:spTgt>
                                        </p:tgtEl>
                                      </p:cBhvr>
                                    </p:animEffect>
                                    <p:anim calcmode="lin" valueType="num">
                                      <p:cBhvr>
                                        <p:cTn id="51" dur="4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2" dur="400" fill="hold"/>
                                        <p:tgtEl>
                                          <p:spTgt spid="2">
                                            <p:txEl>
                                              <p:pRg st="6" end="6"/>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2">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2">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1171" y="2368230"/>
            <a:ext cx="7208785" cy="1938992"/>
          </a:xfrm>
          <a:prstGeom prst="rect">
            <a:avLst/>
          </a:prstGeom>
          <a:noFill/>
        </p:spPr>
        <p:txBody>
          <a:bodyPr wrap="square" rtlCol="0">
            <a:spAutoFit/>
          </a:bodyPr>
          <a:lstStyle/>
          <a:p>
            <a:pPr algn="ctr"/>
            <a:r>
              <a:rPr lang="en-US" sz="4000" dirty="0" smtClean="0">
                <a:solidFill>
                  <a:srgbClr val="000090"/>
                </a:solidFill>
              </a:rPr>
              <a:t>Sampling</a:t>
            </a:r>
            <a:r>
              <a:rPr lang="en-US" sz="4000" dirty="0" smtClean="0">
                <a:solidFill>
                  <a:srgbClr val="302C24"/>
                </a:solidFill>
              </a:rPr>
              <a:t> is selecting a perfect representative sample from a predefined population</a:t>
            </a:r>
            <a:endParaRPr lang="en-US" sz="4000" dirty="0">
              <a:solidFill>
                <a:srgbClr val="302C24"/>
              </a:solidFill>
            </a:endParaRP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402" y="214441"/>
            <a:ext cx="8461551" cy="5509200"/>
          </a:xfrm>
          <a:prstGeom prst="rect">
            <a:avLst/>
          </a:prstGeom>
          <a:noFill/>
        </p:spPr>
        <p:txBody>
          <a:bodyPr wrap="square" rtlCol="0">
            <a:spAutoFit/>
          </a:bodyPr>
          <a:lstStyle/>
          <a:p>
            <a:r>
              <a:rPr lang="en-US" sz="3200" dirty="0" smtClean="0">
                <a:solidFill>
                  <a:srgbClr val="000090"/>
                </a:solidFill>
              </a:rPr>
              <a:t>EXAMPLE</a:t>
            </a:r>
          </a:p>
          <a:p>
            <a:r>
              <a:rPr lang="en-US" sz="3200" dirty="0" smtClean="0"/>
              <a:t>Let us assume that we are planning to conduct a survey on 1000 consumers visiting any mall center by using convenience methods</a:t>
            </a:r>
          </a:p>
          <a:p>
            <a:endParaRPr lang="en-US" sz="3200" dirty="0"/>
          </a:p>
          <a:p>
            <a:r>
              <a:rPr lang="en-US" sz="3200" dirty="0" smtClean="0"/>
              <a:t>3 questionnaires/hour </a:t>
            </a:r>
            <a:r>
              <a:rPr lang="en-US" sz="3200" dirty="0" smtClean="0">
                <a:solidFill>
                  <a:srgbClr val="000090"/>
                </a:solidFill>
              </a:rPr>
              <a:t>X</a:t>
            </a:r>
            <a:r>
              <a:rPr lang="en-US" sz="3200" dirty="0" smtClean="0"/>
              <a:t> </a:t>
            </a:r>
          </a:p>
          <a:p>
            <a:r>
              <a:rPr lang="en-US" sz="3200" dirty="0" smtClean="0"/>
              <a:t>12 Hours/day </a:t>
            </a:r>
            <a:r>
              <a:rPr lang="en-US" sz="3200" dirty="0" smtClean="0">
                <a:solidFill>
                  <a:srgbClr val="000090"/>
                </a:solidFill>
              </a:rPr>
              <a:t>X</a:t>
            </a:r>
            <a:r>
              <a:rPr lang="en-US" sz="3200" dirty="0" smtClean="0"/>
              <a:t> </a:t>
            </a:r>
          </a:p>
          <a:p>
            <a:r>
              <a:rPr lang="en-US" sz="3200" dirty="0" smtClean="0"/>
              <a:t>7 days/week </a:t>
            </a:r>
            <a:r>
              <a:rPr lang="en-US" sz="3200" dirty="0" smtClean="0">
                <a:solidFill>
                  <a:srgbClr val="000090"/>
                </a:solidFill>
              </a:rPr>
              <a:t>X</a:t>
            </a:r>
            <a:r>
              <a:rPr lang="en-US" sz="3200" dirty="0" smtClean="0"/>
              <a:t> </a:t>
            </a:r>
          </a:p>
          <a:p>
            <a:r>
              <a:rPr lang="en-US" sz="3200" dirty="0" smtClean="0"/>
              <a:t>4 Weeks </a:t>
            </a:r>
            <a:r>
              <a:rPr lang="en-US" sz="3200" dirty="0" smtClean="0">
                <a:solidFill>
                  <a:srgbClr val="000090"/>
                </a:solidFill>
              </a:rPr>
              <a:t>=</a:t>
            </a:r>
            <a:r>
              <a:rPr lang="en-US" sz="3200" dirty="0" smtClean="0"/>
              <a:t> </a:t>
            </a:r>
          </a:p>
          <a:p>
            <a:r>
              <a:rPr lang="en-US" sz="3200" dirty="0" smtClean="0"/>
              <a:t>1008 Questionnaires</a:t>
            </a:r>
            <a:endParaRPr lang="en-US" sz="3200" dirty="0"/>
          </a:p>
        </p:txBody>
      </p:sp>
      <p:pic>
        <p:nvPicPr>
          <p:cNvPr id="3" name="Picture 2" descr="Screen Shot 2013-12-22 at 19.05.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713" y="3065262"/>
            <a:ext cx="4014287" cy="2889316"/>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
                                        <p:tgtEl>
                                          <p:spTgt spid="2">
                                            <p:txEl>
                                              <p:pRg st="0" end="0"/>
                                            </p:txEl>
                                          </p:spTgt>
                                        </p:tgtEl>
                                      </p:cBhvr>
                                    </p:animEffect>
                                    <p:anim calcmode="lin" valueType="num">
                                      <p:cBhvr>
                                        <p:cTn id="8"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
                                        <p:tgtEl>
                                          <p:spTgt spid="2">
                                            <p:txEl>
                                              <p:pRg st="1" end="1"/>
                                            </p:txEl>
                                          </p:spTgt>
                                        </p:tgtEl>
                                      </p:cBhvr>
                                    </p:animEffect>
                                    <p:anim calcmode="lin" valueType="num">
                                      <p:cBhvr>
                                        <p:cTn id="17"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
                                        <p:tgtEl>
                                          <p:spTgt spid="2">
                                            <p:txEl>
                                              <p:pRg st="3" end="3"/>
                                            </p:txEl>
                                          </p:spTgt>
                                        </p:tgtEl>
                                      </p:cBhvr>
                                    </p:animEffect>
                                    <p:anim calcmode="lin" valueType="num">
                                      <p:cBhvr>
                                        <p:cTn id="26" dur="4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400" fill="hold"/>
                                        <p:tgtEl>
                                          <p:spTgt spid="2">
                                            <p:txEl>
                                              <p:pRg st="3" end="3"/>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100"/>
                                        <p:tgtEl>
                                          <p:spTgt spid="2">
                                            <p:txEl>
                                              <p:pRg st="4" end="4"/>
                                            </p:txEl>
                                          </p:spTgt>
                                        </p:tgtEl>
                                      </p:cBhvr>
                                    </p:animEffect>
                                    <p:anim calcmode="lin" valueType="num">
                                      <p:cBhvr>
                                        <p:cTn id="35" dur="4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400" fill="hold"/>
                                        <p:tgtEl>
                                          <p:spTgt spid="2">
                                            <p:txEl>
                                              <p:pRg st="4" end="4"/>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fade">
                                      <p:cBhvr>
                                        <p:cTn id="43" dur="100"/>
                                        <p:tgtEl>
                                          <p:spTgt spid="2">
                                            <p:txEl>
                                              <p:pRg st="5" end="5"/>
                                            </p:txEl>
                                          </p:spTgt>
                                        </p:tgtEl>
                                      </p:cBhvr>
                                    </p:animEffect>
                                    <p:anim calcmode="lin" valueType="num">
                                      <p:cBhvr>
                                        <p:cTn id="44" dur="4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5" dur="400" fill="hold"/>
                                        <p:tgtEl>
                                          <p:spTgt spid="2">
                                            <p:txEl>
                                              <p:pRg st="5" end="5"/>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100"/>
                                        <p:tgtEl>
                                          <p:spTgt spid="2">
                                            <p:txEl>
                                              <p:pRg st="6" end="6"/>
                                            </p:txEl>
                                          </p:spTgt>
                                        </p:tgtEl>
                                      </p:cBhvr>
                                    </p:animEffect>
                                    <p:anim calcmode="lin" valueType="num">
                                      <p:cBhvr>
                                        <p:cTn id="53" dur="4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4" dur="400" fill="hold"/>
                                        <p:tgtEl>
                                          <p:spTgt spid="2">
                                            <p:txEl>
                                              <p:pRg st="6" end="6"/>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nodeType="clickEffect">
                                  <p:stCondLst>
                                    <p:cond delay="0"/>
                                  </p:stCondLst>
                                  <p:childTnLst>
                                    <p:set>
                                      <p:cBhvr>
                                        <p:cTn id="60" dur="1" fill="hold">
                                          <p:stCondLst>
                                            <p:cond delay="0"/>
                                          </p:stCondLst>
                                        </p:cTn>
                                        <p:tgtEl>
                                          <p:spTgt spid="2">
                                            <p:txEl>
                                              <p:pRg st="7" end="7"/>
                                            </p:txEl>
                                          </p:spTgt>
                                        </p:tgtEl>
                                        <p:attrNameLst>
                                          <p:attrName>style.visibility</p:attrName>
                                        </p:attrNameLst>
                                      </p:cBhvr>
                                      <p:to>
                                        <p:strVal val="visible"/>
                                      </p:to>
                                    </p:set>
                                    <p:animEffect transition="in" filter="fade">
                                      <p:cBhvr>
                                        <p:cTn id="61" dur="100"/>
                                        <p:tgtEl>
                                          <p:spTgt spid="2">
                                            <p:txEl>
                                              <p:pRg st="7" end="7"/>
                                            </p:txEl>
                                          </p:spTgt>
                                        </p:tgtEl>
                                      </p:cBhvr>
                                    </p:animEffect>
                                    <p:anim calcmode="lin" valueType="num">
                                      <p:cBhvr>
                                        <p:cTn id="62" dur="4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3" dur="400" fill="hold"/>
                                        <p:tgtEl>
                                          <p:spTgt spid="2">
                                            <p:txEl>
                                              <p:pRg st="7" end="7"/>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908" y="1146296"/>
            <a:ext cx="8593504" cy="4524315"/>
          </a:xfrm>
          <a:prstGeom prst="rect">
            <a:avLst/>
          </a:prstGeom>
        </p:spPr>
        <p:txBody>
          <a:bodyPr wrap="square">
            <a:spAutoFit/>
          </a:bodyPr>
          <a:lstStyle/>
          <a:p>
            <a:r>
              <a:rPr lang="en-US" sz="3200" dirty="0"/>
              <a:t>Convenience sampling is the least expensive and least time-consuming of all </a:t>
            </a:r>
            <a:r>
              <a:rPr lang="en-US" sz="3200" dirty="0" smtClean="0"/>
              <a:t>sampling </a:t>
            </a:r>
            <a:r>
              <a:rPr lang="en-US" sz="3200" dirty="0"/>
              <a:t>techniques. The sampling units are accessible, easy to measure and cooperative. </a:t>
            </a:r>
            <a:endParaRPr lang="en-US" sz="3200" dirty="0" smtClean="0"/>
          </a:p>
          <a:p>
            <a:endParaRPr lang="en-US" sz="3200" dirty="0"/>
          </a:p>
          <a:p>
            <a:r>
              <a:rPr lang="en-US" sz="3200" dirty="0" smtClean="0"/>
              <a:t>Despite </a:t>
            </a:r>
            <a:r>
              <a:rPr lang="en-US" sz="3200" dirty="0"/>
              <a:t>these advantages, this form of sampling has serious limitations. Many </a:t>
            </a:r>
            <a:r>
              <a:rPr lang="en-US" sz="3200" dirty="0" smtClean="0"/>
              <a:t>potential </a:t>
            </a:r>
            <a:r>
              <a:rPr lang="en-US" sz="3200" dirty="0"/>
              <a:t>sources of selection bias are present, including respondent self-selection.</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907" y="390928"/>
            <a:ext cx="8609999" cy="5509200"/>
          </a:xfrm>
          <a:prstGeom prst="rect">
            <a:avLst/>
          </a:prstGeom>
        </p:spPr>
        <p:txBody>
          <a:bodyPr wrap="square">
            <a:spAutoFit/>
          </a:bodyPr>
          <a:lstStyle/>
          <a:p>
            <a:r>
              <a:rPr lang="en-US" sz="3200" dirty="0"/>
              <a:t>Convenience samples are not representative of any definable population. Hence, it is not theoretically meaningful to </a:t>
            </a:r>
            <a:r>
              <a:rPr lang="en-US" sz="3200" dirty="0" err="1"/>
              <a:t>generalise</a:t>
            </a:r>
            <a:r>
              <a:rPr lang="en-US" sz="3200" dirty="0"/>
              <a:t> to any population from a convenience </a:t>
            </a:r>
            <a:r>
              <a:rPr lang="en-US" sz="3200" dirty="0" smtClean="0"/>
              <a:t>sample. </a:t>
            </a:r>
          </a:p>
          <a:p>
            <a:endParaRPr lang="en-US" sz="3200" dirty="0"/>
          </a:p>
          <a:p>
            <a:r>
              <a:rPr lang="en-US" sz="3200" dirty="0" smtClean="0"/>
              <a:t>Convenience </a:t>
            </a:r>
            <a:r>
              <a:rPr lang="en-US" sz="3200" dirty="0"/>
              <a:t>samples are not recommended for descriptive or causal research, but they can be used in exploratory research for </a:t>
            </a:r>
            <a:r>
              <a:rPr lang="en-US" sz="3200" dirty="0" smtClean="0"/>
              <a:t>generating </a:t>
            </a:r>
            <a:r>
              <a:rPr lang="en-US" sz="3200" dirty="0"/>
              <a:t>ideas, insights or hypotheses. Convenience samples can be used for </a:t>
            </a:r>
            <a:r>
              <a:rPr lang="en-US" sz="3200" dirty="0" smtClean="0"/>
              <a:t>pretesting </a:t>
            </a:r>
            <a:r>
              <a:rPr lang="en-US" sz="3200" dirty="0"/>
              <a:t>questionnaires, or pilot studies.</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22 at 17.0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928"/>
            <a:ext cx="9144000" cy="6433241"/>
          </a:xfrm>
          <a:prstGeom prst="rect">
            <a:avLst/>
          </a:prstGeom>
        </p:spPr>
      </p:pic>
      <p:cxnSp>
        <p:nvCxnSpPr>
          <p:cNvPr id="4" name="Straight Arrow Connector 3"/>
          <p:cNvCxnSpPr/>
          <p:nvPr/>
        </p:nvCxnSpPr>
        <p:spPr>
          <a:xfrm>
            <a:off x="1698908" y="841270"/>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2028793" y="2758688"/>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11098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
                                        <p:tgtEl>
                                          <p:spTgt spid="5"/>
                                        </p:tgtEl>
                                      </p:cBhvr>
                                    </p:animEffect>
                                    <p:anim calcmode="lin" valueType="num">
                                      <p:cBhvr>
                                        <p:cTn id="24" dur="400" fill="hold"/>
                                        <p:tgtEl>
                                          <p:spTgt spid="5"/>
                                        </p:tgtEl>
                                        <p:attrNameLst>
                                          <p:attrName>ppt_x</p:attrName>
                                        </p:attrNameLst>
                                      </p:cBhvr>
                                      <p:tavLst>
                                        <p:tav tm="0">
                                          <p:val>
                                            <p:strVal val="#ppt_x"/>
                                          </p:val>
                                        </p:tav>
                                        <p:tav tm="100000">
                                          <p:val>
                                            <p:strVal val="#ppt_x"/>
                                          </p:val>
                                        </p:tav>
                                      </p:tavLst>
                                    </p:anim>
                                    <p:anim calcmode="lin" valueType="num">
                                      <p:cBhvr>
                                        <p:cTn id="25" dur="400" fill="hold"/>
                                        <p:tgtEl>
                                          <p:spTgt spid="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475" y="1168317"/>
            <a:ext cx="8805014" cy="5016757"/>
          </a:xfrm>
          <a:prstGeom prst="rect">
            <a:avLst/>
          </a:prstGeom>
        </p:spPr>
        <p:txBody>
          <a:bodyPr wrap="square">
            <a:spAutoFit/>
          </a:bodyPr>
          <a:lstStyle/>
          <a:p>
            <a:pPr algn="just"/>
            <a:r>
              <a:rPr lang="en-US" sz="3200" dirty="0" err="1" smtClean="0"/>
              <a:t>Judgemental</a:t>
            </a:r>
            <a:r>
              <a:rPr lang="en-US" sz="3200" dirty="0" smtClean="0"/>
              <a:t> </a:t>
            </a:r>
            <a:r>
              <a:rPr lang="en-US" sz="3200" dirty="0"/>
              <a:t>sampling is a form of convenience sampling in which the population elements are selected based on the </a:t>
            </a:r>
            <a:r>
              <a:rPr lang="en-US" sz="3200" dirty="0" err="1"/>
              <a:t>judgement</a:t>
            </a:r>
            <a:r>
              <a:rPr lang="en-US" sz="3200" dirty="0"/>
              <a:t> of the researcher. </a:t>
            </a:r>
            <a:endParaRPr lang="en-US" sz="3200" dirty="0" smtClean="0"/>
          </a:p>
          <a:p>
            <a:pPr algn="just"/>
            <a:endParaRPr lang="en-US" sz="3200" dirty="0"/>
          </a:p>
          <a:p>
            <a:pPr algn="just"/>
            <a:r>
              <a:rPr lang="en-US" sz="3200" dirty="0" smtClean="0"/>
              <a:t>The </a:t>
            </a:r>
            <a:r>
              <a:rPr lang="en-US" sz="3200" dirty="0"/>
              <a:t>researcher, </a:t>
            </a:r>
            <a:r>
              <a:rPr lang="en-US" sz="3200" dirty="0" smtClean="0"/>
              <a:t>exercising </a:t>
            </a:r>
            <a:r>
              <a:rPr lang="en-US" sz="3200" dirty="0" err="1"/>
              <a:t>judgement</a:t>
            </a:r>
            <a:r>
              <a:rPr lang="en-US" sz="3200" dirty="0"/>
              <a:t> or expertise, chooses the elements to be included in the sample because he or she believes that they are representative of the population of interest or are otherwise appropriate.</a:t>
            </a:r>
          </a:p>
        </p:txBody>
      </p:sp>
      <p:sp>
        <p:nvSpPr>
          <p:cNvPr id="3" name="Rectangle 2"/>
          <p:cNvSpPr/>
          <p:nvPr/>
        </p:nvSpPr>
        <p:spPr>
          <a:xfrm>
            <a:off x="351973" y="345737"/>
            <a:ext cx="4857670" cy="646331"/>
          </a:xfrm>
          <a:prstGeom prst="rect">
            <a:avLst/>
          </a:prstGeom>
        </p:spPr>
        <p:txBody>
          <a:bodyPr wrap="none">
            <a:spAutoFit/>
          </a:bodyPr>
          <a:lstStyle/>
          <a:p>
            <a:r>
              <a:rPr lang="en-US" sz="3600" dirty="0" err="1">
                <a:solidFill>
                  <a:srgbClr val="000090"/>
                </a:solidFill>
              </a:rPr>
              <a:t>Judgemental</a:t>
            </a:r>
            <a:r>
              <a:rPr lang="en-US" sz="3600" dirty="0">
                <a:solidFill>
                  <a:srgbClr val="000090"/>
                </a:solidFill>
              </a:rPr>
              <a:t> </a:t>
            </a:r>
            <a:r>
              <a:rPr lang="en-US" sz="3600" dirty="0" smtClean="0">
                <a:solidFill>
                  <a:srgbClr val="000090"/>
                </a:solidFill>
              </a:rPr>
              <a:t>Sampling</a:t>
            </a:r>
            <a:endParaRPr lang="en-US" sz="3600" dirty="0">
              <a:solidFill>
                <a:srgbClr val="000090"/>
              </a:solidFill>
            </a:endParaRP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p:cTn id="3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088932"/>
            <a:ext cx="8802230" cy="1323439"/>
          </a:xfrm>
          <a:prstGeom prst="rect">
            <a:avLst/>
          </a:prstGeom>
        </p:spPr>
        <p:txBody>
          <a:bodyPr wrap="square">
            <a:spAutoFit/>
          </a:bodyPr>
          <a:lstStyle/>
          <a:p>
            <a:pPr algn="ctr"/>
            <a:r>
              <a:rPr lang="en-US" sz="4000" b="1" dirty="0">
                <a:ln w="1905"/>
                <a:solidFill>
                  <a:srgbClr val="FFFF00"/>
                </a:solidFill>
                <a:effectLst>
                  <a:innerShdw blurRad="69850" dist="43180" dir="5400000">
                    <a:srgbClr val="000000">
                      <a:alpha val="65000"/>
                    </a:srgbClr>
                  </a:innerShdw>
                </a:effectLst>
              </a:rPr>
              <a:t>Common examples of </a:t>
            </a:r>
            <a:r>
              <a:rPr lang="en-US" sz="4000" b="1" dirty="0" err="1">
                <a:ln w="1905"/>
                <a:solidFill>
                  <a:srgbClr val="FFFF00"/>
                </a:solidFill>
                <a:effectLst>
                  <a:innerShdw blurRad="69850" dist="43180" dir="5400000">
                    <a:srgbClr val="000000">
                      <a:alpha val="65000"/>
                    </a:srgbClr>
                  </a:innerShdw>
                </a:effectLst>
              </a:rPr>
              <a:t>judgemental</a:t>
            </a:r>
            <a:r>
              <a:rPr lang="en-US" sz="4000" b="1" dirty="0">
                <a:ln w="1905"/>
                <a:solidFill>
                  <a:srgbClr val="FFFF00"/>
                </a:solidFill>
                <a:effectLst>
                  <a:innerShdw blurRad="69850" dist="43180" dir="5400000">
                    <a:srgbClr val="000000">
                      <a:alpha val="65000"/>
                    </a:srgbClr>
                  </a:innerShdw>
                </a:effectLst>
              </a:rPr>
              <a:t> sampling include</a:t>
            </a:r>
            <a:r>
              <a:rPr lang="en-US" sz="40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a:t>
            </a:r>
          </a:p>
        </p:txBody>
      </p:sp>
      <p:pic>
        <p:nvPicPr>
          <p:cNvPr id="3" name="Picture 2"/>
          <p:cNvPicPr>
            <a:picLocks noChangeAspect="1"/>
          </p:cNvPicPr>
          <p:nvPr/>
        </p:nvPicPr>
        <p:blipFill>
          <a:blip r:embed="rId2"/>
          <a:stretch>
            <a:fillRect/>
          </a:stretch>
        </p:blipFill>
        <p:spPr>
          <a:xfrm>
            <a:off x="2806700" y="225195"/>
            <a:ext cx="3517900" cy="4572000"/>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
                                        <p:tgtEl>
                                          <p:spTgt spid="2"/>
                                        </p:tgtEl>
                                      </p:cBhvr>
                                    </p:animEffect>
                                    <p:anim calcmode="lin" valueType="num">
                                      <p:cBhvr>
                                        <p:cTn id="15" dur="400" fill="hold"/>
                                        <p:tgtEl>
                                          <p:spTgt spid="2"/>
                                        </p:tgtEl>
                                        <p:attrNameLst>
                                          <p:attrName>ppt_x</p:attrName>
                                        </p:attrNameLst>
                                      </p:cBhvr>
                                      <p:tavLst>
                                        <p:tav tm="0">
                                          <p:val>
                                            <p:strVal val="#ppt_x"/>
                                          </p:val>
                                        </p:tav>
                                        <p:tav tm="100000">
                                          <p:val>
                                            <p:strVal val="#ppt_x"/>
                                          </p:val>
                                        </p:tav>
                                      </p:tavLst>
                                    </p:anim>
                                    <p:anim calcmode="lin" valueType="num">
                                      <p:cBhvr>
                                        <p:cTn id="16" dur="400" fill="hold"/>
                                        <p:tgtEl>
                                          <p:spTgt spid="2"/>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146" y="739290"/>
            <a:ext cx="8787851" cy="5262980"/>
          </a:xfrm>
          <a:prstGeom prst="rect">
            <a:avLst/>
          </a:prstGeom>
        </p:spPr>
        <p:txBody>
          <a:bodyPr wrap="square">
            <a:spAutoFit/>
          </a:bodyPr>
          <a:lstStyle/>
          <a:p>
            <a:pPr marL="514350" indent="-514350" algn="just">
              <a:buAutoNum type="arabicParenR"/>
            </a:pPr>
            <a:r>
              <a:rPr lang="en-US" sz="2800" dirty="0" smtClean="0"/>
              <a:t>test </a:t>
            </a:r>
            <a:r>
              <a:rPr lang="en-US" sz="2800" dirty="0"/>
              <a:t>markets selected to determine the potential of a new product, </a:t>
            </a:r>
            <a:endParaRPr lang="en-US" sz="2800" dirty="0" smtClean="0"/>
          </a:p>
          <a:p>
            <a:pPr marL="514350" indent="-514350" algn="just">
              <a:buAutoNum type="arabicParenR"/>
            </a:pPr>
            <a:r>
              <a:rPr lang="en-US" sz="2800" dirty="0" smtClean="0"/>
              <a:t>purchase engineers </a:t>
            </a:r>
            <a:r>
              <a:rPr lang="en-US" sz="2800" dirty="0"/>
              <a:t>selected in industrial marketing research because they are considered to be representative of the company, </a:t>
            </a:r>
            <a:endParaRPr lang="en-US" sz="2800" dirty="0" smtClean="0"/>
          </a:p>
          <a:p>
            <a:pPr marL="514350" indent="-514350" algn="just">
              <a:buAutoNum type="arabicParenR"/>
            </a:pPr>
            <a:r>
              <a:rPr lang="en-US" sz="2800" dirty="0" smtClean="0"/>
              <a:t>product </a:t>
            </a:r>
            <a:r>
              <a:rPr lang="en-US" sz="2800" dirty="0"/>
              <a:t>testing with individuals who may be par- </a:t>
            </a:r>
            <a:r>
              <a:rPr lang="en-US" sz="2800" dirty="0" err="1"/>
              <a:t>ticularly</a:t>
            </a:r>
            <a:r>
              <a:rPr lang="en-US" sz="2800" dirty="0"/>
              <a:t> fussy or who hold extremely high expectations, </a:t>
            </a:r>
            <a:endParaRPr lang="en-US" sz="2800" dirty="0" smtClean="0"/>
          </a:p>
          <a:p>
            <a:pPr marL="514350" indent="-514350" algn="just">
              <a:buAutoNum type="arabicParenR"/>
            </a:pPr>
            <a:r>
              <a:rPr lang="en-US" sz="2800" dirty="0" smtClean="0"/>
              <a:t>expert </a:t>
            </a:r>
            <a:r>
              <a:rPr lang="en-US" sz="2800" dirty="0"/>
              <a:t>witnesses used in court, and </a:t>
            </a:r>
            <a:endParaRPr lang="en-US" sz="2800" dirty="0" smtClean="0"/>
          </a:p>
          <a:p>
            <a:pPr marL="514350" indent="-514350" algn="just">
              <a:buAutoNum type="arabicParenR"/>
            </a:pPr>
            <a:r>
              <a:rPr lang="en-US" sz="2800" dirty="0" smtClean="0"/>
              <a:t>supermarkets </a:t>
            </a:r>
            <a:r>
              <a:rPr lang="en-US" sz="2800" dirty="0"/>
              <a:t>selected to test a new merchandising display system. The use of this technique is illustrated in the context of the </a:t>
            </a:r>
            <a:r>
              <a:rPr lang="en-US" sz="2800" dirty="0" err="1"/>
              <a:t>GlobalCash</a:t>
            </a:r>
            <a:r>
              <a:rPr lang="en-US" sz="2800" dirty="0"/>
              <a:t> Project.</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decel="50000" fill="hold">
                                          <p:stCondLst>
                                            <p:cond delay="0"/>
                                          </p:stCondLst>
                                        </p:cTn>
                                        <p:tgtEl>
                                          <p:spTgt spid="2">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2">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p:cTn id="3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 end="1"/>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 calcmode="lin" valueType="num">
                                      <p:cBhvr>
                                        <p:cTn id="3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 calcmode="lin" valueType="num">
                                      <p:cBhvr>
                                        <p:cTn id="41" dur="500" decel="50000" fill="hold">
                                          <p:stCondLst>
                                            <p:cond delay="0"/>
                                          </p:stCondLst>
                                        </p:cTn>
                                        <p:tgtEl>
                                          <p:spTgt spid="2">
                                            <p:txEl>
                                              <p:pRg st="3" end="3"/>
                                            </p:txEl>
                                          </p:spTgt>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
                                            <p:txEl>
                                              <p:pRg st="3" end="3"/>
                                            </p:txEl>
                                          </p:spTgt>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
                                            <p:txEl>
                                              <p:pRg st="3" end="3"/>
                                            </p:txEl>
                                          </p:spTgt>
                                        </p:tgtEl>
                                        <p:attrNameLst>
                                          <p:attrName>ppt_w</p:attrName>
                                        </p:attrNameLst>
                                      </p:cBhvr>
                                      <p:tavLst>
                                        <p:tav tm="0">
                                          <p:val>
                                            <p:strVal val="#ppt_w*.05"/>
                                          </p:val>
                                        </p:tav>
                                        <p:tav tm="100000">
                                          <p:val>
                                            <p:strVal val="#ppt_w"/>
                                          </p:val>
                                        </p:tav>
                                      </p:tavLst>
                                    </p:anim>
                                    <p:anim calcmode="lin" valueType="num">
                                      <p:cBhvr>
                                        <p:cTn id="44" dur="1000" fill="hold"/>
                                        <p:tgtEl>
                                          <p:spTgt spid="2">
                                            <p:txEl>
                                              <p:pRg st="3" end="3"/>
                                            </p:txEl>
                                          </p:spTgt>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
                                            <p:txEl>
                                              <p:pRg st="3" end="3"/>
                                            </p:txEl>
                                          </p:spTgt>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
                                            <p:txEl>
                                              <p:pRg st="3" end="3"/>
                                            </p:txEl>
                                          </p:spTgt>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
                                            <p:txEl>
                                              <p:pRg st="3" end="3"/>
                                            </p:txEl>
                                          </p:spTgt>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 calcmode="lin" valueType="num">
                                      <p:cBhvr>
                                        <p:cTn id="5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2">
                                            <p:txEl>
                                              <p:pRg st="3" end="3"/>
                                            </p:txEl>
                                          </p:spTgt>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anim calcmode="lin" valueType="num">
                                      <p:cBhvr>
                                        <p:cTn id="5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22 at 17.0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928"/>
            <a:ext cx="9144000" cy="6433241"/>
          </a:xfrm>
          <a:prstGeom prst="rect">
            <a:avLst/>
          </a:prstGeom>
        </p:spPr>
      </p:pic>
      <p:cxnSp>
        <p:nvCxnSpPr>
          <p:cNvPr id="4" name="Straight Arrow Connector 3"/>
          <p:cNvCxnSpPr/>
          <p:nvPr/>
        </p:nvCxnSpPr>
        <p:spPr>
          <a:xfrm>
            <a:off x="1698908" y="841270"/>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122773" y="2758688"/>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0479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
                                        <p:tgtEl>
                                          <p:spTgt spid="5"/>
                                        </p:tgtEl>
                                      </p:cBhvr>
                                    </p:animEffect>
                                    <p:anim calcmode="lin" valueType="num">
                                      <p:cBhvr>
                                        <p:cTn id="24" dur="400" fill="hold"/>
                                        <p:tgtEl>
                                          <p:spTgt spid="5"/>
                                        </p:tgtEl>
                                        <p:attrNameLst>
                                          <p:attrName>ppt_x</p:attrName>
                                        </p:attrNameLst>
                                      </p:cBhvr>
                                      <p:tavLst>
                                        <p:tav tm="0">
                                          <p:val>
                                            <p:strVal val="#ppt_x"/>
                                          </p:val>
                                        </p:tav>
                                        <p:tav tm="100000">
                                          <p:val>
                                            <p:strVal val="#ppt_x"/>
                                          </p:val>
                                        </p:tav>
                                      </p:tavLst>
                                    </p:anim>
                                    <p:anim calcmode="lin" valueType="num">
                                      <p:cBhvr>
                                        <p:cTn id="25" dur="400" fill="hold"/>
                                        <p:tgtEl>
                                          <p:spTgt spid="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4427" y="228650"/>
            <a:ext cx="4224233" cy="769441"/>
          </a:xfrm>
          <a:prstGeom prst="rect">
            <a:avLst/>
          </a:prstGeom>
        </p:spPr>
        <p:txBody>
          <a:bodyPr wrap="none">
            <a:spAutoFit/>
          </a:bodyPr>
          <a:lstStyle/>
          <a:p>
            <a:r>
              <a:rPr lang="fi-FI" sz="4400" dirty="0" err="1">
                <a:solidFill>
                  <a:srgbClr val="0000FF"/>
                </a:solidFill>
              </a:rPr>
              <a:t>Quota</a:t>
            </a:r>
            <a:r>
              <a:rPr lang="fi-FI" sz="4400" dirty="0">
                <a:solidFill>
                  <a:srgbClr val="0000FF"/>
                </a:solidFill>
              </a:rPr>
              <a:t> </a:t>
            </a:r>
            <a:r>
              <a:rPr lang="fi-FI" sz="4400" dirty="0" err="1">
                <a:solidFill>
                  <a:srgbClr val="0000FF"/>
                </a:solidFill>
              </a:rPr>
              <a:t>sampling</a:t>
            </a:r>
            <a:endParaRPr lang="en-US" sz="4400" dirty="0">
              <a:solidFill>
                <a:srgbClr val="0000FF"/>
              </a:solidFill>
            </a:endParaRPr>
          </a:p>
        </p:txBody>
      </p:sp>
      <p:sp>
        <p:nvSpPr>
          <p:cNvPr id="4" name="Rectangle 3"/>
          <p:cNvSpPr/>
          <p:nvPr/>
        </p:nvSpPr>
        <p:spPr>
          <a:xfrm>
            <a:off x="120147" y="1273704"/>
            <a:ext cx="8633377" cy="5078314"/>
          </a:xfrm>
          <a:prstGeom prst="rect">
            <a:avLst/>
          </a:prstGeom>
        </p:spPr>
        <p:txBody>
          <a:bodyPr wrap="square">
            <a:spAutoFit/>
          </a:bodyPr>
          <a:lstStyle/>
          <a:p>
            <a:pPr algn="just"/>
            <a:r>
              <a:rPr lang="en-US" sz="3600" dirty="0"/>
              <a:t>Quota sampling may be viewed as two-stage restricted </a:t>
            </a:r>
            <a:r>
              <a:rPr lang="en-US" sz="3600" dirty="0" err="1"/>
              <a:t>judgemental</a:t>
            </a:r>
            <a:r>
              <a:rPr lang="en-US" sz="3600" dirty="0"/>
              <a:t> sampling that is used extensively in street interviewing. </a:t>
            </a:r>
            <a:endParaRPr lang="en-US" sz="3600" dirty="0" smtClean="0"/>
          </a:p>
          <a:p>
            <a:pPr algn="just"/>
            <a:endParaRPr lang="en-US" sz="3600" dirty="0"/>
          </a:p>
          <a:p>
            <a:pPr algn="just"/>
            <a:r>
              <a:rPr lang="en-US" sz="3600" dirty="0" smtClean="0"/>
              <a:t>The </a:t>
            </a:r>
            <a:r>
              <a:rPr lang="en-US" sz="3600" dirty="0"/>
              <a:t>first stage consists of developing control characteristics, or quotas, of population elements such as age or gender. </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500" decel="50000" fill="hold">
                                          <p:stCondLst>
                                            <p:cond delay="0"/>
                                          </p:stCondLst>
                                        </p:cTn>
                                        <p:tgtEl>
                                          <p:spTgt spid="4">
                                            <p:txEl>
                                              <p:pRg st="2" end="2"/>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
                                            <p:txEl>
                                              <p:pRg st="2" end="2"/>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
                                            <p:txEl>
                                              <p:pRg st="2" end="2"/>
                                            </p:txEl>
                                          </p:spTgt>
                                        </p:tgtEl>
                                        <p:attrNameLst>
                                          <p:attrName>ppt_w</p:attrName>
                                        </p:attrNameLst>
                                      </p:cBhvr>
                                      <p:tavLst>
                                        <p:tav tm="0">
                                          <p:val>
                                            <p:strVal val="#ppt_w*.05"/>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
                                            <p:txEl>
                                              <p:pRg st="2" end="2"/>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
                                            <p:txEl>
                                              <p:pRg st="2" end="2"/>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
                                            <p:txEl>
                                              <p:pRg st="2" end="2"/>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147" y="826779"/>
            <a:ext cx="8753524" cy="2739211"/>
          </a:xfrm>
          <a:prstGeom prst="rect">
            <a:avLst/>
          </a:prstGeom>
        </p:spPr>
        <p:txBody>
          <a:bodyPr wrap="square">
            <a:spAutoFit/>
          </a:bodyPr>
          <a:lstStyle/>
          <a:p>
            <a:pPr algn="just"/>
            <a:r>
              <a:rPr lang="en-US" sz="4400" dirty="0" smtClean="0">
                <a:solidFill>
                  <a:srgbClr val="000090"/>
                </a:solidFill>
              </a:rPr>
              <a:t>Example</a:t>
            </a:r>
            <a:endParaRPr lang="en-US" sz="4400" dirty="0">
              <a:solidFill>
                <a:srgbClr val="000090"/>
              </a:solidFill>
            </a:endParaRPr>
          </a:p>
          <a:p>
            <a:pPr algn="just"/>
            <a:r>
              <a:rPr lang="en-US" sz="3200" dirty="0" smtClean="0"/>
              <a:t>of </a:t>
            </a:r>
            <a:r>
              <a:rPr lang="en-US" sz="3200" dirty="0"/>
              <a:t>these characteristics in the target population, such as Males 49%, Females 51% (resulting in 490 men and 510 women being selected in a sample of 1,000 respondents).</a:t>
            </a:r>
          </a:p>
        </p:txBody>
      </p:sp>
      <p:sp>
        <p:nvSpPr>
          <p:cNvPr id="3" name="Rectangle 2"/>
          <p:cNvSpPr/>
          <p:nvPr/>
        </p:nvSpPr>
        <p:spPr>
          <a:xfrm>
            <a:off x="120147" y="3761340"/>
            <a:ext cx="8753524" cy="1077218"/>
          </a:xfrm>
          <a:prstGeom prst="rect">
            <a:avLst/>
          </a:prstGeom>
        </p:spPr>
        <p:txBody>
          <a:bodyPr wrap="square">
            <a:spAutoFit/>
          </a:bodyPr>
          <a:lstStyle/>
          <a:p>
            <a:r>
              <a:rPr lang="en-US" sz="3200" dirty="0"/>
              <a:t>In the second stage, sample elements are selected based on convenience or </a:t>
            </a:r>
            <a:r>
              <a:rPr lang="en-US" sz="3200" dirty="0" err="1" smtClean="0"/>
              <a:t>judgement</a:t>
            </a:r>
            <a:r>
              <a:rPr lang="en-US" sz="3200" dirty="0"/>
              <a:t>.</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p:cTn id="1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 y="774700"/>
            <a:ext cx="8724900" cy="5308600"/>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22 at 17.0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928"/>
            <a:ext cx="9144000" cy="6433241"/>
          </a:xfrm>
          <a:prstGeom prst="rect">
            <a:avLst/>
          </a:prstGeom>
        </p:spPr>
      </p:pic>
      <p:cxnSp>
        <p:nvCxnSpPr>
          <p:cNvPr id="4" name="Straight Arrow Connector 3"/>
          <p:cNvCxnSpPr/>
          <p:nvPr/>
        </p:nvCxnSpPr>
        <p:spPr>
          <a:xfrm>
            <a:off x="1698908" y="841270"/>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598858" y="2758688"/>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0479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
                                        <p:tgtEl>
                                          <p:spTgt spid="5"/>
                                        </p:tgtEl>
                                      </p:cBhvr>
                                    </p:animEffect>
                                    <p:anim calcmode="lin" valueType="num">
                                      <p:cBhvr>
                                        <p:cTn id="24" dur="400" fill="hold"/>
                                        <p:tgtEl>
                                          <p:spTgt spid="5"/>
                                        </p:tgtEl>
                                        <p:attrNameLst>
                                          <p:attrName>ppt_x</p:attrName>
                                        </p:attrNameLst>
                                      </p:cBhvr>
                                      <p:tavLst>
                                        <p:tav tm="0">
                                          <p:val>
                                            <p:strVal val="#ppt_x"/>
                                          </p:val>
                                        </p:tav>
                                        <p:tav tm="100000">
                                          <p:val>
                                            <p:strVal val="#ppt_x"/>
                                          </p:val>
                                        </p:tav>
                                      </p:tavLst>
                                    </p:anim>
                                    <p:anim calcmode="lin" valueType="num">
                                      <p:cBhvr>
                                        <p:cTn id="25" dur="400" fill="hold"/>
                                        <p:tgtEl>
                                          <p:spTgt spid="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465" y="1164264"/>
            <a:ext cx="4108817" cy="646331"/>
          </a:xfrm>
          <a:prstGeom prst="rect">
            <a:avLst/>
          </a:prstGeom>
        </p:spPr>
        <p:txBody>
          <a:bodyPr wrap="none">
            <a:spAutoFit/>
          </a:bodyPr>
          <a:lstStyle/>
          <a:p>
            <a:r>
              <a:rPr lang="en-US" sz="3600" dirty="0">
                <a:solidFill>
                  <a:srgbClr val="0000FF"/>
                </a:solidFill>
              </a:rPr>
              <a:t>Snowball sampling</a:t>
            </a:r>
          </a:p>
        </p:txBody>
      </p:sp>
      <p:sp>
        <p:nvSpPr>
          <p:cNvPr id="3" name="Rectangle 2"/>
          <p:cNvSpPr/>
          <p:nvPr/>
        </p:nvSpPr>
        <p:spPr>
          <a:xfrm>
            <a:off x="210761" y="3602030"/>
            <a:ext cx="8650542" cy="2246769"/>
          </a:xfrm>
          <a:prstGeom prst="rect">
            <a:avLst/>
          </a:prstGeom>
        </p:spPr>
        <p:txBody>
          <a:bodyPr wrap="square">
            <a:spAutoFit/>
          </a:bodyPr>
          <a:lstStyle/>
          <a:p>
            <a:pPr algn="just"/>
            <a:r>
              <a:rPr lang="en-US" sz="2800" dirty="0"/>
              <a:t>In snowball sampling, an initial group of respondents is selected, sometimes on a random basis, but more typically targeted at a few individuals who are known to </a:t>
            </a:r>
            <a:r>
              <a:rPr lang="en-US" sz="2800" dirty="0" smtClean="0"/>
              <a:t>possess </a:t>
            </a:r>
            <a:r>
              <a:rPr lang="en-US" sz="2800" dirty="0"/>
              <a:t>the desired characteristics of the target population. </a:t>
            </a:r>
            <a:endParaRPr lang="en-US" sz="2800" dirty="0" smtClean="0"/>
          </a:p>
        </p:txBody>
      </p:sp>
      <p:pic>
        <p:nvPicPr>
          <p:cNvPr id="4" name="Picture 3"/>
          <p:cNvPicPr>
            <a:picLocks noChangeAspect="1"/>
          </p:cNvPicPr>
          <p:nvPr/>
        </p:nvPicPr>
        <p:blipFill>
          <a:blip r:embed="rId2"/>
          <a:stretch>
            <a:fillRect/>
          </a:stretch>
        </p:blipFill>
        <p:spPr>
          <a:xfrm>
            <a:off x="5138386" y="0"/>
            <a:ext cx="4005614" cy="3100390"/>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22 at 17.0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928"/>
            <a:ext cx="9144000" cy="6433241"/>
          </a:xfrm>
          <a:prstGeom prst="rect">
            <a:avLst/>
          </a:prstGeom>
        </p:spPr>
      </p:pic>
      <p:cxnSp>
        <p:nvCxnSpPr>
          <p:cNvPr id="4" name="Straight Arrow Connector 3"/>
          <p:cNvCxnSpPr/>
          <p:nvPr/>
        </p:nvCxnSpPr>
        <p:spPr>
          <a:xfrm>
            <a:off x="6384618" y="858431"/>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46076" y="4388991"/>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0479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
                                        <p:tgtEl>
                                          <p:spTgt spid="5"/>
                                        </p:tgtEl>
                                      </p:cBhvr>
                                    </p:animEffect>
                                    <p:anim calcmode="lin" valueType="num">
                                      <p:cBhvr>
                                        <p:cTn id="24" dur="400" fill="hold"/>
                                        <p:tgtEl>
                                          <p:spTgt spid="5"/>
                                        </p:tgtEl>
                                        <p:attrNameLst>
                                          <p:attrName>ppt_x</p:attrName>
                                        </p:attrNameLst>
                                      </p:cBhvr>
                                      <p:tavLst>
                                        <p:tav tm="0">
                                          <p:val>
                                            <p:strVal val="#ppt_x"/>
                                          </p:val>
                                        </p:tav>
                                        <p:tav tm="100000">
                                          <p:val>
                                            <p:strVal val="#ppt_x"/>
                                          </p:val>
                                        </p:tav>
                                      </p:tavLst>
                                    </p:anim>
                                    <p:anim calcmode="lin" valueType="num">
                                      <p:cBhvr>
                                        <p:cTn id="25" dur="400" fill="hold"/>
                                        <p:tgtEl>
                                          <p:spTgt spid="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735" y="802142"/>
            <a:ext cx="8245992"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4400" dirty="0"/>
              <a:t>Probability sampling techniques</a:t>
            </a:r>
          </a:p>
        </p:txBody>
      </p:sp>
      <p:sp>
        <p:nvSpPr>
          <p:cNvPr id="3" name="Rectangle 2"/>
          <p:cNvSpPr/>
          <p:nvPr/>
        </p:nvSpPr>
        <p:spPr>
          <a:xfrm>
            <a:off x="171637" y="1874343"/>
            <a:ext cx="8972363" cy="4154983"/>
          </a:xfrm>
          <a:prstGeom prst="rect">
            <a:avLst/>
          </a:prstGeom>
        </p:spPr>
        <p:txBody>
          <a:bodyPr wrap="square">
            <a:spAutoFit/>
          </a:bodyPr>
          <a:lstStyle/>
          <a:p>
            <a:pPr algn="just"/>
            <a:r>
              <a:rPr lang="en-US" sz="4000" dirty="0">
                <a:solidFill>
                  <a:srgbClr val="0000FF"/>
                </a:solidFill>
              </a:rPr>
              <a:t>Simple random sampling (SRS)</a:t>
            </a:r>
          </a:p>
          <a:p>
            <a:pPr algn="just"/>
            <a:r>
              <a:rPr lang="en-US" sz="3200" dirty="0"/>
              <a:t>A probability sampling technique in which each element has a known and equal probability of selection. </a:t>
            </a:r>
            <a:endParaRPr lang="en-US" sz="3200" dirty="0" smtClean="0"/>
          </a:p>
          <a:p>
            <a:pPr algn="just"/>
            <a:endParaRPr lang="en-US" sz="3200" dirty="0"/>
          </a:p>
          <a:p>
            <a:pPr algn="just"/>
            <a:r>
              <a:rPr lang="en-US" sz="3200" dirty="0" smtClean="0"/>
              <a:t>Every </a:t>
            </a:r>
            <a:r>
              <a:rPr lang="en-US" sz="3200" dirty="0"/>
              <a:t>element is selected independently of every other element, and the sample is drawn by a random procedure from a sampling frame.</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Scale>
                                      <p:cBhvr>
                                        <p:cTn id="21"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1" end="1"/>
                                            </p:txEl>
                                          </p:spTgt>
                                        </p:tgtEl>
                                        <p:attrNameLst>
                                          <p:attrName>ppt_x</p:attrName>
                                          <p:attrName>ppt_y</p:attrName>
                                        </p:attrNameLst>
                                      </p:cBhvr>
                                    </p:animMotion>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Scale>
                                      <p:cBhvr>
                                        <p:cTn id="28"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xEl>
                                              <p:pRg st="3" end="3"/>
                                            </p:txEl>
                                          </p:spTgt>
                                        </p:tgtEl>
                                        <p:attrNameLst>
                                          <p:attrName>ppt_x</p:attrName>
                                          <p:attrName>ppt_y</p:attrName>
                                        </p:attrNameLst>
                                      </p:cBhvr>
                                    </p:animMotion>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810000" cy="2857500"/>
          </a:xfrm>
          <a:prstGeom prst="rect">
            <a:avLst/>
          </a:prstGeom>
        </p:spPr>
      </p:pic>
      <p:pic>
        <p:nvPicPr>
          <p:cNvPr id="3" name="Picture 2" descr="Screen Shot 2013-12-29 at 20.48.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510" y="0"/>
            <a:ext cx="4269489" cy="3212439"/>
          </a:xfrm>
          <a:prstGeom prst="rect">
            <a:avLst/>
          </a:prstGeom>
        </p:spPr>
      </p:pic>
      <p:pic>
        <p:nvPicPr>
          <p:cNvPr id="4" name="Picture 3" descr="Screen Shot 2013-12-29 at 20.49.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746" y="3538380"/>
            <a:ext cx="5121419" cy="3319620"/>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800" decel="100000"/>
                                        <p:tgtEl>
                                          <p:spTgt spid="3"/>
                                        </p:tgtEl>
                                      </p:cBhvr>
                                    </p:animEffect>
                                    <p:anim calcmode="lin" valueType="num">
                                      <p:cBhvr>
                                        <p:cTn id="15" dur="800" decel="100000" fill="hold"/>
                                        <p:tgtEl>
                                          <p:spTgt spid="3"/>
                                        </p:tgtEl>
                                        <p:attrNameLst>
                                          <p:attrName>style.rotation</p:attrName>
                                        </p:attrNameLst>
                                      </p:cBhvr>
                                      <p:tavLst>
                                        <p:tav tm="0">
                                          <p:val>
                                            <p:fltVal val="-90"/>
                                          </p:val>
                                        </p:tav>
                                        <p:tav tm="100000">
                                          <p:val>
                                            <p:fltVal val="0"/>
                                          </p:val>
                                        </p:tav>
                                      </p:tavLst>
                                    </p:anim>
                                    <p:anim calcmode="lin" valueType="num">
                                      <p:cBhvr>
                                        <p:cTn id="16" dur="800" decel="100000" fill="hold"/>
                                        <p:tgtEl>
                                          <p:spTgt spid="3"/>
                                        </p:tgtEl>
                                        <p:attrNameLst>
                                          <p:attrName>ppt_x</p:attrName>
                                        </p:attrNameLst>
                                      </p:cBhvr>
                                      <p:tavLst>
                                        <p:tav tm="0">
                                          <p:val>
                                            <p:strVal val="#ppt_x+0.4"/>
                                          </p:val>
                                        </p:tav>
                                        <p:tav tm="100000">
                                          <p:val>
                                            <p:strVal val="#ppt_x-0.05"/>
                                          </p:val>
                                        </p:tav>
                                      </p:tavLst>
                                    </p:anim>
                                    <p:anim calcmode="lin" valueType="num">
                                      <p:cBhvr>
                                        <p:cTn id="17" dur="800" decel="100000" fill="hold"/>
                                        <p:tgtEl>
                                          <p:spTgt spid="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585" y="758872"/>
            <a:ext cx="8358757" cy="5078314"/>
          </a:xfrm>
          <a:prstGeom prst="rect">
            <a:avLst/>
          </a:prstGeom>
        </p:spPr>
        <p:txBody>
          <a:bodyPr wrap="square">
            <a:spAutoFit/>
          </a:bodyPr>
          <a:lstStyle/>
          <a:p>
            <a:pPr algn="just"/>
            <a:r>
              <a:rPr lang="en-US" sz="3600" dirty="0"/>
              <a:t>To draw a simple random sample, the researcher first </a:t>
            </a:r>
            <a:r>
              <a:rPr lang="en-US" sz="3600" dirty="0" smtClean="0"/>
              <a:t>compiles</a:t>
            </a:r>
            <a:r>
              <a:rPr lang="en-US" sz="1400" dirty="0" smtClean="0"/>
              <a:t>(</a:t>
            </a:r>
            <a:r>
              <a:rPr lang="en-US" sz="1400" dirty="0" err="1" smtClean="0"/>
              <a:t>derlemek</a:t>
            </a:r>
            <a:r>
              <a:rPr lang="en-US" sz="1400" dirty="0" smtClean="0"/>
              <a:t>)</a:t>
            </a:r>
            <a:r>
              <a:rPr lang="en-US" sz="3600" dirty="0" smtClean="0"/>
              <a:t>a </a:t>
            </a:r>
            <a:r>
              <a:rPr lang="en-US" sz="3600" dirty="0"/>
              <a:t>sampling frame in which each element is assigned a unique identification number. </a:t>
            </a:r>
            <a:endParaRPr lang="en-US" sz="3600" dirty="0" smtClean="0"/>
          </a:p>
          <a:p>
            <a:pPr algn="just"/>
            <a:endParaRPr lang="en-US" sz="3600" dirty="0"/>
          </a:p>
          <a:p>
            <a:pPr algn="just"/>
            <a:r>
              <a:rPr lang="en-US" sz="3600" dirty="0" smtClean="0"/>
              <a:t>Then </a:t>
            </a:r>
            <a:r>
              <a:rPr lang="en-US" sz="3600" dirty="0"/>
              <a:t>random </a:t>
            </a:r>
            <a:r>
              <a:rPr lang="en-US" sz="3600" dirty="0" smtClean="0"/>
              <a:t>numbers </a:t>
            </a:r>
            <a:r>
              <a:rPr lang="en-US" sz="3600" dirty="0"/>
              <a:t>are generated to determine which elements to include in the sample. The random numbers may be generated with a computer </a:t>
            </a:r>
            <a:r>
              <a:rPr lang="en-US" sz="3600" dirty="0" smtClean="0"/>
              <a:t>routine.</a:t>
            </a:r>
            <a:endParaRPr lang="en-US" sz="3600" dirty="0"/>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22 at 17.0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928"/>
            <a:ext cx="9144000" cy="6433241"/>
          </a:xfrm>
          <a:prstGeom prst="rect">
            <a:avLst/>
          </a:prstGeom>
        </p:spPr>
      </p:pic>
      <p:cxnSp>
        <p:nvCxnSpPr>
          <p:cNvPr id="4" name="Straight Arrow Connector 3"/>
          <p:cNvCxnSpPr/>
          <p:nvPr/>
        </p:nvCxnSpPr>
        <p:spPr>
          <a:xfrm>
            <a:off x="6384618" y="858431"/>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1342242" y="4371830"/>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64702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
                                        <p:tgtEl>
                                          <p:spTgt spid="5"/>
                                        </p:tgtEl>
                                      </p:cBhvr>
                                    </p:animEffect>
                                    <p:anim calcmode="lin" valueType="num">
                                      <p:cBhvr>
                                        <p:cTn id="24" dur="400" fill="hold"/>
                                        <p:tgtEl>
                                          <p:spTgt spid="5"/>
                                        </p:tgtEl>
                                        <p:attrNameLst>
                                          <p:attrName>ppt_x</p:attrName>
                                        </p:attrNameLst>
                                      </p:cBhvr>
                                      <p:tavLst>
                                        <p:tav tm="0">
                                          <p:val>
                                            <p:strVal val="#ppt_x"/>
                                          </p:val>
                                        </p:tav>
                                        <p:tav tm="100000">
                                          <p:val>
                                            <p:strVal val="#ppt_x"/>
                                          </p:val>
                                        </p:tav>
                                      </p:tavLst>
                                    </p:anim>
                                    <p:anim calcmode="lin" valueType="num">
                                      <p:cBhvr>
                                        <p:cTn id="25" dur="400" fill="hold"/>
                                        <p:tgtEl>
                                          <p:spTgt spid="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84" y="254673"/>
            <a:ext cx="8633378" cy="5755422"/>
          </a:xfrm>
          <a:prstGeom prst="rect">
            <a:avLst/>
          </a:prstGeom>
        </p:spPr>
        <p:txBody>
          <a:bodyPr wrap="square">
            <a:spAutoFit/>
          </a:bodyPr>
          <a:lstStyle/>
          <a:p>
            <a:pPr algn="just"/>
            <a:r>
              <a:rPr lang="en-US" sz="4400" dirty="0">
                <a:solidFill>
                  <a:srgbClr val="0000FF"/>
                </a:solidFill>
              </a:rPr>
              <a:t>Systematic sampling</a:t>
            </a:r>
          </a:p>
          <a:p>
            <a:pPr algn="just"/>
            <a:r>
              <a:rPr lang="en-US" sz="3600" dirty="0"/>
              <a:t>In systematic sampling, the sample is chosen by selecting a random starting point and then picking every </a:t>
            </a:r>
            <a:r>
              <a:rPr lang="en-US" sz="3600" i="1" dirty="0" err="1">
                <a:solidFill>
                  <a:srgbClr val="0000FF"/>
                </a:solidFill>
              </a:rPr>
              <a:t>i</a:t>
            </a:r>
            <a:r>
              <a:rPr lang="en-US" sz="3600" dirty="0" err="1"/>
              <a:t>th</a:t>
            </a:r>
            <a:r>
              <a:rPr lang="en-US" sz="3600" dirty="0"/>
              <a:t> element in succession from the sampling frame. </a:t>
            </a:r>
            <a:endParaRPr lang="en-US" sz="3600" dirty="0" smtClean="0"/>
          </a:p>
          <a:p>
            <a:pPr algn="just"/>
            <a:endParaRPr lang="en-US" sz="3600" dirty="0"/>
          </a:p>
          <a:p>
            <a:pPr algn="just"/>
            <a:r>
              <a:rPr lang="en-US" sz="3600" dirty="0" smtClean="0"/>
              <a:t>The sampling </a:t>
            </a:r>
            <a:r>
              <a:rPr lang="en-US" sz="3600" dirty="0"/>
              <a:t>interval, </a:t>
            </a:r>
            <a:r>
              <a:rPr lang="en-US" sz="3600" dirty="0" err="1"/>
              <a:t>i</a:t>
            </a:r>
            <a:r>
              <a:rPr lang="en-US" sz="3600" dirty="0"/>
              <a:t>, is determined by dividing the population size N by the sample size n and rounding to the nearest whole number.</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111" y="209718"/>
            <a:ext cx="8530395" cy="6247864"/>
          </a:xfrm>
          <a:prstGeom prst="rect">
            <a:avLst/>
          </a:prstGeom>
        </p:spPr>
        <p:txBody>
          <a:bodyPr wrap="square">
            <a:spAutoFit/>
          </a:bodyPr>
          <a:lstStyle/>
          <a:p>
            <a:pPr algn="just"/>
            <a:r>
              <a:rPr lang="en-US" sz="4000" dirty="0"/>
              <a:t>For example, there are </a:t>
            </a:r>
            <a:r>
              <a:rPr lang="en-US" sz="4000" i="1" dirty="0" smtClean="0">
                <a:solidFill>
                  <a:srgbClr val="0000FF"/>
                </a:solidFill>
              </a:rPr>
              <a:t>100</a:t>
            </a:r>
            <a:r>
              <a:rPr lang="en-US" sz="4000" dirty="0" smtClean="0"/>
              <a:t> </a:t>
            </a:r>
            <a:r>
              <a:rPr lang="en-US" sz="4000" dirty="0"/>
              <a:t>elements in the population and a sample of </a:t>
            </a:r>
            <a:r>
              <a:rPr lang="en-US" sz="4000" i="1" dirty="0" smtClean="0">
                <a:solidFill>
                  <a:srgbClr val="0000FF"/>
                </a:solidFill>
              </a:rPr>
              <a:t>10</a:t>
            </a:r>
            <a:r>
              <a:rPr lang="en-US" sz="4000" dirty="0" smtClean="0"/>
              <a:t> </a:t>
            </a:r>
            <a:r>
              <a:rPr lang="en-US" sz="4000" dirty="0"/>
              <a:t>is desired. In this case, the sampling interval, </a:t>
            </a:r>
            <a:r>
              <a:rPr lang="en-US" sz="4000" i="1" dirty="0" err="1">
                <a:solidFill>
                  <a:srgbClr val="0000FF"/>
                </a:solidFill>
              </a:rPr>
              <a:t>i</a:t>
            </a:r>
            <a:r>
              <a:rPr lang="en-US" sz="4000" dirty="0"/>
              <a:t>, is </a:t>
            </a:r>
            <a:r>
              <a:rPr lang="en-US" sz="4000" i="1" dirty="0" smtClean="0">
                <a:solidFill>
                  <a:srgbClr val="0000FF"/>
                </a:solidFill>
              </a:rPr>
              <a:t>10</a:t>
            </a:r>
            <a:r>
              <a:rPr lang="en-US" sz="4000" dirty="0" smtClean="0"/>
              <a:t>. </a:t>
            </a:r>
          </a:p>
          <a:p>
            <a:pPr algn="just"/>
            <a:endParaRPr lang="en-US" sz="4000" dirty="0"/>
          </a:p>
          <a:p>
            <a:pPr algn="just"/>
            <a:r>
              <a:rPr lang="en-US" sz="4000" dirty="0" smtClean="0"/>
              <a:t>A </a:t>
            </a:r>
            <a:r>
              <a:rPr lang="en-US" sz="4000" dirty="0"/>
              <a:t>random number between </a:t>
            </a:r>
            <a:r>
              <a:rPr lang="en-US" sz="4000" i="1" dirty="0">
                <a:solidFill>
                  <a:srgbClr val="0000FF"/>
                </a:solidFill>
              </a:rPr>
              <a:t>1</a:t>
            </a:r>
            <a:r>
              <a:rPr lang="en-US" sz="4000" dirty="0"/>
              <a:t> and </a:t>
            </a:r>
            <a:r>
              <a:rPr lang="en-US" sz="4000" i="1" dirty="0" smtClean="0">
                <a:solidFill>
                  <a:srgbClr val="0000FF"/>
                </a:solidFill>
              </a:rPr>
              <a:t>10</a:t>
            </a:r>
            <a:r>
              <a:rPr lang="en-US" sz="4000" dirty="0" smtClean="0"/>
              <a:t> </a:t>
            </a:r>
            <a:r>
              <a:rPr lang="en-US" sz="4000" dirty="0"/>
              <a:t>is selected. If, for example, this number is </a:t>
            </a:r>
            <a:r>
              <a:rPr lang="en-US" sz="4000" i="1" dirty="0" smtClean="0">
                <a:solidFill>
                  <a:srgbClr val="0000FF"/>
                </a:solidFill>
              </a:rPr>
              <a:t>3</a:t>
            </a:r>
            <a:r>
              <a:rPr lang="en-US" sz="4000" dirty="0"/>
              <a:t>, the sample consists of elements </a:t>
            </a:r>
            <a:r>
              <a:rPr lang="en-US" sz="4000" i="1" dirty="0" smtClean="0">
                <a:solidFill>
                  <a:srgbClr val="0000FF"/>
                </a:solidFill>
              </a:rPr>
              <a:t>3</a:t>
            </a:r>
            <a:r>
              <a:rPr lang="en-US" sz="4000" i="1" dirty="0">
                <a:solidFill>
                  <a:srgbClr val="0000FF"/>
                </a:solidFill>
              </a:rPr>
              <a:t>, </a:t>
            </a:r>
            <a:r>
              <a:rPr lang="en-US" sz="4000" i="1" dirty="0" smtClean="0">
                <a:solidFill>
                  <a:srgbClr val="0000FF"/>
                </a:solidFill>
              </a:rPr>
              <a:t>13</a:t>
            </a:r>
            <a:r>
              <a:rPr lang="en-US" sz="4000" i="1" dirty="0">
                <a:solidFill>
                  <a:srgbClr val="0000FF"/>
                </a:solidFill>
              </a:rPr>
              <a:t>, </a:t>
            </a:r>
            <a:r>
              <a:rPr lang="en-US" sz="4000" i="1" dirty="0" smtClean="0">
                <a:solidFill>
                  <a:srgbClr val="0000FF"/>
                </a:solidFill>
              </a:rPr>
              <a:t>23</a:t>
            </a:r>
            <a:r>
              <a:rPr lang="en-US" sz="4000" i="1" dirty="0">
                <a:solidFill>
                  <a:srgbClr val="0000FF"/>
                </a:solidFill>
              </a:rPr>
              <a:t>, </a:t>
            </a:r>
            <a:r>
              <a:rPr lang="en-US" sz="4000" i="1" dirty="0" smtClean="0">
                <a:solidFill>
                  <a:srgbClr val="0000FF"/>
                </a:solidFill>
              </a:rPr>
              <a:t>33</a:t>
            </a:r>
            <a:r>
              <a:rPr lang="en-US" sz="4000" i="1" dirty="0">
                <a:solidFill>
                  <a:srgbClr val="0000FF"/>
                </a:solidFill>
              </a:rPr>
              <a:t>, </a:t>
            </a:r>
            <a:r>
              <a:rPr lang="en-US" sz="4000" i="1" dirty="0" smtClean="0">
                <a:solidFill>
                  <a:srgbClr val="0000FF"/>
                </a:solidFill>
              </a:rPr>
              <a:t>43</a:t>
            </a:r>
            <a:r>
              <a:rPr lang="en-US" sz="4000" i="1" dirty="0">
                <a:solidFill>
                  <a:srgbClr val="0000FF"/>
                </a:solidFill>
              </a:rPr>
              <a:t>, </a:t>
            </a:r>
            <a:r>
              <a:rPr lang="en-US" sz="4000" i="1" dirty="0" smtClean="0">
                <a:solidFill>
                  <a:srgbClr val="0000FF"/>
                </a:solidFill>
              </a:rPr>
              <a:t>53</a:t>
            </a:r>
            <a:r>
              <a:rPr lang="en-US" sz="4000" dirty="0"/>
              <a:t>, and so on.</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Scale>
                                      <p:cBhvr>
                                        <p:cTn id="14"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2" end="2"/>
                                            </p:txEl>
                                          </p:spTgt>
                                        </p:tgtEl>
                                        <p:attrNameLst>
                                          <p:attrName>ppt_x</p:attrName>
                                          <p:attrName>ppt_y</p:attrName>
                                        </p:attrNameLst>
                                      </p:cBhvr>
                                    </p:animMotion>
                                    <p:animEffect transition="in" filter="fade">
                                      <p:cBhvr>
                                        <p:cTn id="16"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22 at 17.0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928"/>
            <a:ext cx="9144000" cy="6433241"/>
          </a:xfrm>
          <a:prstGeom prst="rect">
            <a:avLst/>
          </a:prstGeom>
        </p:spPr>
      </p:pic>
      <p:cxnSp>
        <p:nvCxnSpPr>
          <p:cNvPr id="4" name="Straight Arrow Connector 3"/>
          <p:cNvCxnSpPr/>
          <p:nvPr/>
        </p:nvCxnSpPr>
        <p:spPr>
          <a:xfrm>
            <a:off x="6384618" y="858431"/>
            <a:ext cx="1385517" cy="135263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1754445" y="3175193"/>
            <a:ext cx="2569544" cy="2549267"/>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150463" y="1041640"/>
            <a:ext cx="2974284" cy="2133553"/>
          </a:xfrm>
          <a:prstGeom prst="rect">
            <a:avLst/>
          </a:prstGeom>
        </p:spPr>
      </p:pic>
    </p:spTree>
    <p:extLst>
      <p:ext uri="{BB962C8B-B14F-4D97-AF65-F5344CB8AC3E}">
        <p14:creationId xmlns:p14="http://schemas.microsoft.com/office/powerpoint/2010/main" val="21246466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
                                        <p:tgtEl>
                                          <p:spTgt spid="5"/>
                                        </p:tgtEl>
                                      </p:cBhvr>
                                    </p:animEffect>
                                    <p:anim calcmode="lin" valueType="num">
                                      <p:cBhvr>
                                        <p:cTn id="24" dur="400" fill="hold"/>
                                        <p:tgtEl>
                                          <p:spTgt spid="5"/>
                                        </p:tgtEl>
                                        <p:attrNameLst>
                                          <p:attrName>ppt_x</p:attrName>
                                        </p:attrNameLst>
                                      </p:cBhvr>
                                      <p:tavLst>
                                        <p:tav tm="0">
                                          <p:val>
                                            <p:strVal val="#ppt_x"/>
                                          </p:val>
                                        </p:tav>
                                        <p:tav tm="100000">
                                          <p:val>
                                            <p:strVal val="#ppt_x"/>
                                          </p:val>
                                        </p:tav>
                                      </p:tavLst>
                                    </p:anim>
                                    <p:anim calcmode="lin" valueType="num">
                                      <p:cBhvr>
                                        <p:cTn id="25" dur="400" fill="hold"/>
                                        <p:tgtEl>
                                          <p:spTgt spid="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639079" y="1171180"/>
            <a:ext cx="4173045" cy="42888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Population</a:t>
            </a:r>
          </a:p>
          <a:p>
            <a:pPr algn="ctr"/>
            <a:r>
              <a:rPr lang="en-US" sz="3200" dirty="0" smtClean="0"/>
              <a:t>(N)</a:t>
            </a:r>
            <a:endParaRPr lang="en-US" sz="3200" dirty="0"/>
          </a:p>
        </p:txBody>
      </p:sp>
      <p:sp>
        <p:nvSpPr>
          <p:cNvPr id="3" name="Oval 2"/>
          <p:cNvSpPr/>
          <p:nvPr/>
        </p:nvSpPr>
        <p:spPr>
          <a:xfrm>
            <a:off x="3859654" y="1171180"/>
            <a:ext cx="1797873" cy="17485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a:p>
            <a:pPr algn="ctr"/>
            <a:r>
              <a:rPr lang="en-US" sz="2400" dirty="0" smtClean="0"/>
              <a:t>Sample</a:t>
            </a:r>
          </a:p>
          <a:p>
            <a:pPr algn="ctr"/>
            <a:r>
              <a:rPr lang="en-US" sz="2400" dirty="0" smtClean="0"/>
              <a:t>(n)</a:t>
            </a:r>
            <a:endParaRPr lang="en-US" sz="2400" dirty="0"/>
          </a:p>
        </p:txBody>
      </p:sp>
      <p:sp>
        <p:nvSpPr>
          <p:cNvPr id="4" name="TextBox 3"/>
          <p:cNvSpPr txBox="1"/>
          <p:nvPr/>
        </p:nvSpPr>
        <p:spPr>
          <a:xfrm>
            <a:off x="280402" y="329910"/>
            <a:ext cx="3018448"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000" dirty="0" smtClean="0"/>
              <a:t>SAMPLING</a:t>
            </a:r>
            <a:endParaRPr lang="en-US" sz="4000" dirty="0"/>
          </a:p>
        </p:txBody>
      </p:sp>
    </p:spTree>
    <p:extLst>
      <p:ext uri="{BB962C8B-B14F-4D97-AF65-F5344CB8AC3E}">
        <p14:creationId xmlns:p14="http://schemas.microsoft.com/office/powerpoint/2010/main" val="16011994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anim calcmode="lin" valueType="num">
                                      <p:cBhvr>
                                        <p:cTn id="13" dur="400" fill="hold"/>
                                        <p:tgtEl>
                                          <p:spTgt spid="3"/>
                                        </p:tgtEl>
                                        <p:attrNameLst>
                                          <p:attrName>ppt_x</p:attrName>
                                        </p:attrNameLst>
                                      </p:cBhvr>
                                      <p:tavLst>
                                        <p:tav tm="0">
                                          <p:val>
                                            <p:strVal val="#ppt_x"/>
                                          </p:val>
                                        </p:tav>
                                        <p:tav tm="100000">
                                          <p:val>
                                            <p:strVal val="#ppt_x"/>
                                          </p:val>
                                        </p:tav>
                                      </p:tavLst>
                                    </p:anim>
                                    <p:anim calcmode="lin" valueType="num">
                                      <p:cBhvr>
                                        <p:cTn id="14" dur="400" fill="hold"/>
                                        <p:tgtEl>
                                          <p:spTgt spid="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1"/>
          <p:cNvSpPr>
            <a:spLocks noGrp="1"/>
          </p:cNvSpPr>
          <p:nvPr>
            <p:ph idx="1"/>
          </p:nvPr>
        </p:nvSpPr>
        <p:spPr/>
        <p:txBody>
          <a:bodyPr/>
          <a:lstStyle/>
          <a:p>
            <a:pPr eaLnBrk="1" hangingPunct="1"/>
            <a:endParaRPr lang="tr-TR">
              <a:latin typeface="Gill Sans MT" charset="0"/>
            </a:endParaRPr>
          </a:p>
          <a:p>
            <a:pPr eaLnBrk="1" hangingPunct="1">
              <a:buFont typeface="Wingdings 2" charset="0"/>
              <a:buNone/>
            </a:pPr>
            <a:endParaRPr lang="tr-TR">
              <a:latin typeface="Gill Sans MT" charset="0"/>
            </a:endParaRPr>
          </a:p>
        </p:txBody>
      </p:sp>
      <p:sp>
        <p:nvSpPr>
          <p:cNvPr id="3" name="Title 2"/>
          <p:cNvSpPr>
            <a:spLocks noGrp="1"/>
          </p:cNvSpPr>
          <p:nvPr>
            <p:ph type="title"/>
          </p:nvPr>
        </p:nvSpPr>
        <p:spPr>
          <a:xfrm>
            <a:off x="1214438" y="-115338"/>
            <a:ext cx="2361288" cy="1143000"/>
          </a:xfrm>
        </p:spPr>
        <p:txBody>
          <a:bodyPr/>
          <a:lstStyle/>
          <a:p>
            <a:pPr>
              <a:defRPr/>
            </a:pPr>
            <a:r>
              <a:rPr lang="en-US" sz="3600" dirty="0" smtClean="0">
                <a:solidFill>
                  <a:srgbClr val="0000FF"/>
                </a:solidFill>
              </a:rPr>
              <a:t>Stratified</a:t>
            </a:r>
            <a:endParaRPr lang="tr-TR" sz="3600" dirty="0">
              <a:effectLst>
                <a:outerShdw blurRad="38100" dist="38100" dir="2700000" algn="tl">
                  <a:srgbClr val="DDDDDD"/>
                </a:outerShdw>
              </a:effectLst>
              <a:latin typeface="Gill Sans MT" charset="0"/>
              <a:cs typeface="+mj-cs"/>
            </a:endParaRPr>
          </a:p>
        </p:txBody>
      </p:sp>
      <p:sp>
        <p:nvSpPr>
          <p:cNvPr id="54276" name="4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453735-B7DF-E94B-A951-A2FBAE647DBF}" type="slidenum">
              <a:rPr lang="tr-TR" sz="1200">
                <a:solidFill>
                  <a:srgbClr val="B5A788"/>
                </a:solidFill>
                <a:latin typeface="Gill Sans MT" charset="0"/>
              </a:rPr>
              <a:pPr eaLnBrk="1" hangingPunct="1"/>
              <a:t>50</a:t>
            </a:fld>
            <a:endParaRPr lang="tr-TR" sz="1200">
              <a:solidFill>
                <a:srgbClr val="B5A788"/>
              </a:solidFill>
              <a:latin typeface="Gill Sans MT" charset="0"/>
            </a:endParaRPr>
          </a:p>
        </p:txBody>
      </p:sp>
      <p:sp>
        <p:nvSpPr>
          <p:cNvPr id="6" name="5 Altbilgi Yer Tutucusu"/>
          <p:cNvSpPr>
            <a:spLocks noGrp="1"/>
          </p:cNvSpPr>
          <p:nvPr>
            <p:ph type="ftr" sz="quarter" idx="11"/>
          </p:nvPr>
        </p:nvSpPr>
        <p:spPr/>
        <p:txBody>
          <a:bodyPr/>
          <a:lstStyle/>
          <a:p>
            <a:pPr>
              <a:defRPr/>
            </a:pPr>
            <a:endParaRPr lang="tr-TR"/>
          </a:p>
        </p:txBody>
      </p:sp>
      <p:sp>
        <p:nvSpPr>
          <p:cNvPr id="2" name="Rectangle 1"/>
          <p:cNvSpPr/>
          <p:nvPr/>
        </p:nvSpPr>
        <p:spPr>
          <a:xfrm>
            <a:off x="5278453" y="481603"/>
            <a:ext cx="3078412" cy="646331"/>
          </a:xfrm>
          <a:prstGeom prst="rect">
            <a:avLst/>
          </a:prstGeom>
        </p:spPr>
        <p:txBody>
          <a:bodyPr wrap="none">
            <a:spAutoFit/>
          </a:bodyPr>
          <a:lstStyle/>
          <a:p>
            <a:r>
              <a:rPr lang="en-US" sz="3600" dirty="0">
                <a:solidFill>
                  <a:srgbClr val="0000FF"/>
                </a:solidFill>
              </a:rPr>
              <a:t>Non-stratified </a:t>
            </a:r>
            <a:endParaRPr lang="en-US" sz="3600" dirty="0"/>
          </a:p>
        </p:txBody>
      </p:sp>
      <p:pic>
        <p:nvPicPr>
          <p:cNvPr id="4" name="Picture 3" descr="Screen Shot 2014-01-04 at 13.21.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900" y="1428750"/>
            <a:ext cx="4102100" cy="5429250"/>
          </a:xfrm>
          <a:prstGeom prst="rect">
            <a:avLst/>
          </a:prstGeom>
        </p:spPr>
      </p:pic>
      <p:pic>
        <p:nvPicPr>
          <p:cNvPr id="5" name="Picture 4" descr="Screen Shot 2014-01-04 at 13.19.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50"/>
            <a:ext cx="4102100" cy="5429249"/>
          </a:xfrm>
          <a:prstGeom prst="rect">
            <a:avLst/>
          </a:prstGeom>
        </p:spPr>
      </p:pic>
    </p:spTree>
    <p:extLst>
      <p:ext uri="{BB962C8B-B14F-4D97-AF65-F5344CB8AC3E}">
        <p14:creationId xmlns:p14="http://schemas.microsoft.com/office/powerpoint/2010/main" val="3681188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275" y="0"/>
            <a:ext cx="8547559" cy="6678751"/>
          </a:xfrm>
          <a:prstGeom prst="rect">
            <a:avLst/>
          </a:prstGeom>
        </p:spPr>
        <p:txBody>
          <a:bodyPr wrap="square">
            <a:spAutoFit/>
          </a:bodyPr>
          <a:lstStyle/>
          <a:p>
            <a:pPr algn="just"/>
            <a:r>
              <a:rPr lang="en-US" sz="4400" dirty="0">
                <a:solidFill>
                  <a:srgbClr val="0000FF"/>
                </a:solidFill>
              </a:rPr>
              <a:t>Stratified sampling</a:t>
            </a:r>
          </a:p>
          <a:p>
            <a:pPr algn="just"/>
            <a:r>
              <a:rPr lang="en-US" sz="3200" dirty="0"/>
              <a:t>Stratified sampling is a two-step process in which the population is partitioned into sub-populations, or strata. </a:t>
            </a:r>
            <a:endParaRPr lang="en-US" sz="3200" dirty="0" smtClean="0"/>
          </a:p>
          <a:p>
            <a:pPr algn="just"/>
            <a:endParaRPr lang="en-US" sz="3200" dirty="0"/>
          </a:p>
          <a:p>
            <a:pPr algn="just"/>
            <a:r>
              <a:rPr lang="en-US" sz="3200" dirty="0" smtClean="0"/>
              <a:t>The </a:t>
            </a:r>
            <a:r>
              <a:rPr lang="en-US" sz="3200" dirty="0"/>
              <a:t>strata should be mutually exclusive and collectively </a:t>
            </a:r>
            <a:r>
              <a:rPr lang="en-US" sz="3200" dirty="0" smtClean="0"/>
              <a:t>exhaustive</a:t>
            </a:r>
            <a:r>
              <a:rPr lang="en-US" sz="1400" dirty="0" smtClean="0"/>
              <a:t>(</a:t>
            </a:r>
            <a:r>
              <a:rPr lang="en-US" sz="1400" dirty="0" err="1" smtClean="0"/>
              <a:t>ayrıntılı</a:t>
            </a:r>
            <a:r>
              <a:rPr lang="en-US" sz="1400" dirty="0" smtClean="0"/>
              <a:t>)</a:t>
            </a:r>
            <a:r>
              <a:rPr lang="en-US" sz="3200" dirty="0" smtClean="0"/>
              <a:t>in </a:t>
            </a:r>
            <a:r>
              <a:rPr lang="en-US" sz="3200" dirty="0"/>
              <a:t>that every population element should be assigned to one and only one stratum and no population elements should be omitted. </a:t>
            </a:r>
            <a:endParaRPr lang="en-US" sz="3200" dirty="0" smtClean="0"/>
          </a:p>
          <a:p>
            <a:pPr algn="just"/>
            <a:endParaRPr lang="en-US" sz="3200" dirty="0"/>
          </a:p>
          <a:p>
            <a:pPr algn="just"/>
            <a:r>
              <a:rPr lang="en-US" sz="3200" dirty="0" smtClean="0"/>
              <a:t>Next</a:t>
            </a:r>
            <a:r>
              <a:rPr lang="en-US" sz="3200" dirty="0"/>
              <a:t>, elements are selected from each stratum by a random </a:t>
            </a:r>
            <a:r>
              <a:rPr lang="en-US" sz="3200" dirty="0" smtClean="0"/>
              <a:t>procedure</a:t>
            </a:r>
            <a:r>
              <a:rPr lang="en-US" sz="3200" dirty="0"/>
              <a:t>.</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p:cTn id="31"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7535" y="1351611"/>
            <a:ext cx="6350000" cy="3911600"/>
          </a:xfrm>
          <a:prstGeom prst="rect">
            <a:avLst/>
          </a:prstGeom>
        </p:spPr>
      </p:pic>
      <p:sp>
        <p:nvSpPr>
          <p:cNvPr id="3" name="TextBox 2"/>
          <p:cNvSpPr txBox="1"/>
          <p:nvPr/>
        </p:nvSpPr>
        <p:spPr>
          <a:xfrm>
            <a:off x="3091165" y="2195134"/>
            <a:ext cx="985831"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Turks</a:t>
            </a:r>
            <a:endParaRPr lang="en-US" sz="2400" dirty="0"/>
          </a:p>
        </p:txBody>
      </p:sp>
      <p:sp>
        <p:nvSpPr>
          <p:cNvPr id="4" name="TextBox 3"/>
          <p:cNvSpPr txBox="1"/>
          <p:nvPr/>
        </p:nvSpPr>
        <p:spPr>
          <a:xfrm>
            <a:off x="4847629" y="2151191"/>
            <a:ext cx="985831"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Arabs</a:t>
            </a:r>
            <a:endParaRPr lang="en-US" sz="2400" dirty="0"/>
          </a:p>
        </p:txBody>
      </p:sp>
      <p:sp>
        <p:nvSpPr>
          <p:cNvPr id="5" name="TextBox 4"/>
          <p:cNvSpPr txBox="1"/>
          <p:nvPr/>
        </p:nvSpPr>
        <p:spPr>
          <a:xfrm>
            <a:off x="6437003" y="2195134"/>
            <a:ext cx="148306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Germans</a:t>
            </a:r>
            <a:endParaRPr lang="en-US" sz="2400" dirty="0"/>
          </a:p>
        </p:txBody>
      </p:sp>
    </p:spTree>
    <p:extLst>
      <p:ext uri="{BB962C8B-B14F-4D97-AF65-F5344CB8AC3E}">
        <p14:creationId xmlns:p14="http://schemas.microsoft.com/office/powerpoint/2010/main" val="1723437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96963" y="171611"/>
            <a:ext cx="4805857" cy="46506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71637" y="4850149"/>
            <a:ext cx="8805015" cy="1323439"/>
          </a:xfrm>
          <a:prstGeom prst="rect">
            <a:avLst/>
          </a:prstGeom>
          <a:noFill/>
        </p:spPr>
        <p:txBody>
          <a:bodyPr wrap="square" rtlCol="0">
            <a:spAutoFit/>
          </a:bodyPr>
          <a:lstStyle/>
          <a:p>
            <a:pPr algn="ctr"/>
            <a:r>
              <a:rPr lang="en-US" sz="4000" dirty="0" smtClean="0"/>
              <a:t> A Population With 3 Strata</a:t>
            </a:r>
          </a:p>
          <a:p>
            <a:pPr algn="ctr"/>
            <a:r>
              <a:rPr lang="en-US" sz="4000" dirty="0" smtClean="0"/>
              <a:t>N= N</a:t>
            </a:r>
            <a:r>
              <a:rPr lang="en-US" sz="4000" baseline="-25000" dirty="0" smtClean="0"/>
              <a:t>1</a:t>
            </a:r>
            <a:r>
              <a:rPr lang="en-US" sz="4000" dirty="0" smtClean="0"/>
              <a:t> + N</a:t>
            </a:r>
            <a:r>
              <a:rPr lang="en-US" sz="4000" baseline="-25000" dirty="0" smtClean="0"/>
              <a:t>2</a:t>
            </a:r>
            <a:r>
              <a:rPr lang="en-US" sz="4000" dirty="0" smtClean="0"/>
              <a:t> + N</a:t>
            </a:r>
            <a:r>
              <a:rPr lang="en-US" sz="4000" baseline="-25000" dirty="0" smtClean="0"/>
              <a:t>3</a:t>
            </a:r>
            <a:endParaRPr lang="en-US" sz="4000" baseline="-25000" dirty="0"/>
          </a:p>
        </p:txBody>
      </p:sp>
      <p:cxnSp>
        <p:nvCxnSpPr>
          <p:cNvPr id="5" name="Curved Connector 4"/>
          <p:cNvCxnSpPr/>
          <p:nvPr/>
        </p:nvCxnSpPr>
        <p:spPr>
          <a:xfrm rot="5400000">
            <a:off x="2274565" y="1879041"/>
            <a:ext cx="4650655" cy="1235794"/>
          </a:xfrm>
          <a:prstGeom prst="curvedConnector3">
            <a:avLst>
              <a:gd name="adj1" fmla="val 18635"/>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8" name="Curved Connector 7"/>
          <p:cNvCxnSpPr/>
          <p:nvPr/>
        </p:nvCxnSpPr>
        <p:spPr>
          <a:xfrm>
            <a:off x="4273779" y="1904589"/>
            <a:ext cx="2454420" cy="1733270"/>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37256" y="1896201"/>
            <a:ext cx="1544739" cy="523220"/>
          </a:xfrm>
          <a:prstGeom prst="rect">
            <a:avLst/>
          </a:prstGeom>
          <a:noFill/>
        </p:spPr>
        <p:txBody>
          <a:bodyPr wrap="square" rtlCol="0">
            <a:spAutoFit/>
          </a:bodyPr>
          <a:lstStyle/>
          <a:p>
            <a:r>
              <a:rPr lang="en-US" sz="2800" dirty="0" smtClean="0"/>
              <a:t>Workers</a:t>
            </a:r>
            <a:endParaRPr lang="en-US" sz="2800" dirty="0"/>
          </a:p>
        </p:txBody>
      </p:sp>
      <p:sp>
        <p:nvSpPr>
          <p:cNvPr id="18" name="TextBox 17"/>
          <p:cNvSpPr txBox="1"/>
          <p:nvPr/>
        </p:nvSpPr>
        <p:spPr>
          <a:xfrm>
            <a:off x="4153633" y="3575844"/>
            <a:ext cx="1836524" cy="523220"/>
          </a:xfrm>
          <a:prstGeom prst="rect">
            <a:avLst/>
          </a:prstGeom>
          <a:noFill/>
        </p:spPr>
        <p:txBody>
          <a:bodyPr wrap="square" rtlCol="0">
            <a:spAutoFit/>
          </a:bodyPr>
          <a:lstStyle/>
          <a:p>
            <a:r>
              <a:rPr lang="en-US" sz="2800" dirty="0" smtClean="0"/>
              <a:t>Engineers</a:t>
            </a:r>
            <a:endParaRPr lang="en-US" sz="2800" dirty="0"/>
          </a:p>
        </p:txBody>
      </p:sp>
      <p:sp>
        <p:nvSpPr>
          <p:cNvPr id="19" name="TextBox 18"/>
          <p:cNvSpPr txBox="1"/>
          <p:nvPr/>
        </p:nvSpPr>
        <p:spPr>
          <a:xfrm>
            <a:off x="5063314" y="1372981"/>
            <a:ext cx="1544739" cy="523220"/>
          </a:xfrm>
          <a:prstGeom prst="rect">
            <a:avLst/>
          </a:prstGeom>
          <a:noFill/>
        </p:spPr>
        <p:txBody>
          <a:bodyPr wrap="square" rtlCol="0">
            <a:spAutoFit/>
          </a:bodyPr>
          <a:lstStyle/>
          <a:p>
            <a:r>
              <a:rPr lang="en-US" sz="2800" dirty="0" err="1" smtClean="0"/>
              <a:t>Formen</a:t>
            </a:r>
            <a:endParaRPr lang="en-US" sz="2800" dirty="0"/>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nodeType="clickEffect">
                                  <p:stCondLst>
                                    <p:cond delay="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 by="(-#ppt_w*2)" calcmode="lin" valueType="num">
                                      <p:cBhvr rctx="PPT">
                                        <p:cTn id="14" dur="500" autoRev="1" fill="hold">
                                          <p:stCondLst>
                                            <p:cond delay="0"/>
                                          </p:stCondLst>
                                        </p:cTn>
                                        <p:tgtEl>
                                          <p:spTgt spid="3">
                                            <p:txEl>
                                              <p:pRg st="1" end="1"/>
                                            </p:txEl>
                                          </p:spTgt>
                                        </p:tgtEl>
                                        <p:attrNameLst>
                                          <p:attrName>ppt_w</p:attrName>
                                        </p:attrNameLst>
                                      </p:cBhvr>
                                    </p:anim>
                                    <p:anim by="(#ppt_w*0.50)" calcmode="lin" valueType="num">
                                      <p:cBhvr>
                                        <p:cTn id="15" dur="500" decel="50000" autoRev="1" fill="hold">
                                          <p:stCondLst>
                                            <p:cond delay="0"/>
                                          </p:stCondLst>
                                        </p:cTn>
                                        <p:tgtEl>
                                          <p:spTgt spid="3">
                                            <p:txEl>
                                              <p:pRg st="1" end="1"/>
                                            </p:txEl>
                                          </p:spTgt>
                                        </p:tgtEl>
                                        <p:attrNameLst>
                                          <p:attrName>ppt_x</p:attrName>
                                        </p:attrNameLst>
                                      </p:cBhvr>
                                    </p:anim>
                                    <p:anim from="(-#ppt_h/2)" to="(#ppt_y)" calcmode="lin" valueType="num">
                                      <p:cBhvr>
                                        <p:cTn id="16" dur="1000" fill="hold">
                                          <p:stCondLst>
                                            <p:cond delay="0"/>
                                          </p:stCondLst>
                                        </p:cTn>
                                        <p:tgtEl>
                                          <p:spTgt spid="3">
                                            <p:txEl>
                                              <p:pRg st="1" end="1"/>
                                            </p:txEl>
                                          </p:spTgt>
                                        </p:tgtEl>
                                        <p:attrNameLst>
                                          <p:attrName>ppt_y</p:attrName>
                                        </p:attrNameLst>
                                      </p:cBhvr>
                                    </p:anim>
                                    <p:animRot by="21600000">
                                      <p:cBhvr>
                                        <p:cTn id="17" dur="1000" fill="hold">
                                          <p:stCondLst>
                                            <p:cond delay="0"/>
                                          </p:stCondLst>
                                        </p:cTn>
                                        <p:tgtEl>
                                          <p:spTgt spid="3">
                                            <p:txEl>
                                              <p:pRg st="1" end="1"/>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5"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800" decel="100000"/>
                                        <p:tgtEl>
                                          <p:spTgt spid="17"/>
                                        </p:tgtEl>
                                      </p:cBhvr>
                                    </p:animEffect>
                                    <p:anim calcmode="lin" valueType="num">
                                      <p:cBhvr>
                                        <p:cTn id="39" dur="800" decel="100000" fill="hold"/>
                                        <p:tgtEl>
                                          <p:spTgt spid="17"/>
                                        </p:tgtEl>
                                        <p:attrNameLst>
                                          <p:attrName>style.rotation</p:attrName>
                                        </p:attrNameLst>
                                      </p:cBhvr>
                                      <p:tavLst>
                                        <p:tav tm="0">
                                          <p:val>
                                            <p:fltVal val="-90"/>
                                          </p:val>
                                        </p:tav>
                                        <p:tav tm="100000">
                                          <p:val>
                                            <p:fltVal val="0"/>
                                          </p:val>
                                        </p:tav>
                                      </p:tavLst>
                                    </p:anim>
                                    <p:anim calcmode="lin" valueType="num">
                                      <p:cBhvr>
                                        <p:cTn id="40" dur="800" decel="100000" fill="hold"/>
                                        <p:tgtEl>
                                          <p:spTgt spid="17"/>
                                        </p:tgtEl>
                                        <p:attrNameLst>
                                          <p:attrName>ppt_x</p:attrName>
                                        </p:attrNameLst>
                                      </p:cBhvr>
                                      <p:tavLst>
                                        <p:tav tm="0">
                                          <p:val>
                                            <p:strVal val="#ppt_x+0.4"/>
                                          </p:val>
                                        </p:tav>
                                        <p:tav tm="100000">
                                          <p:val>
                                            <p:strVal val="#ppt_x-0.05"/>
                                          </p:val>
                                        </p:tav>
                                      </p:tavLst>
                                    </p:anim>
                                    <p:anim calcmode="lin" valueType="num">
                                      <p:cBhvr>
                                        <p:cTn id="41" dur="800" decel="100000" fill="hold"/>
                                        <p:tgtEl>
                                          <p:spTgt spid="17"/>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Scale>
                                      <p:cBhvr>
                                        <p:cTn id="4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8"/>
                                        </p:tgtEl>
                                        <p:attrNameLst>
                                          <p:attrName>ppt_x</p:attrName>
                                          <p:attrName>ppt_y</p:attrName>
                                        </p:attrNameLst>
                                      </p:cBhvr>
                                    </p:animMotion>
                                    <p:animEffect transition="in" filter="fade">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Scale>
                                      <p:cBhvr>
                                        <p:cTn id="55"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9"/>
                                        </p:tgtEl>
                                        <p:attrNameLst>
                                          <p:attrName>ppt_x</p:attrName>
                                          <p:attrName>ppt_y</p:attrName>
                                        </p:attrNameLst>
                                      </p:cBhvr>
                                    </p:animMotion>
                                    <p:animEffect transition="in" filter="fade">
                                      <p:cBhvr>
                                        <p:cTn id="57" dur="1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52"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Scale>
                                      <p:cBhvr>
                                        <p:cTn id="6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18"/>
                                        </p:tgtEl>
                                        <p:attrNameLst>
                                          <p:attrName>ppt_x</p:attrName>
                                          <p:attrName>ppt_y</p:attrName>
                                        </p:attrNameLst>
                                      </p:cBhvr>
                                    </p:animMotion>
                                    <p:animEffect transition="in" filter="fade">
                                      <p:cBhvr>
                                        <p:cTn id="6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293" y="3901772"/>
            <a:ext cx="8599050" cy="1077218"/>
          </a:xfrm>
          <a:prstGeom prst="rect">
            <a:avLst/>
          </a:prstGeom>
        </p:spPr>
        <p:txBody>
          <a:bodyPr wrap="square">
            <a:spAutoFit/>
          </a:bodyPr>
          <a:lstStyle/>
          <a:p>
            <a:r>
              <a:rPr lang="en-US" sz="3200" dirty="0"/>
              <a:t>A major objective of stratified sampling is to increase precision without increasing </a:t>
            </a:r>
            <a:r>
              <a:rPr lang="en-US" sz="3200" dirty="0" smtClean="0"/>
              <a:t>cost.</a:t>
            </a:r>
            <a:endParaRPr lang="en-US" sz="3200" dirty="0"/>
          </a:p>
        </p:txBody>
      </p:sp>
      <p:sp>
        <p:nvSpPr>
          <p:cNvPr id="4" name="Oval 3"/>
          <p:cNvSpPr/>
          <p:nvPr/>
        </p:nvSpPr>
        <p:spPr>
          <a:xfrm>
            <a:off x="1046990" y="789410"/>
            <a:ext cx="2179799" cy="226526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Oval 4"/>
          <p:cNvSpPr/>
          <p:nvPr/>
        </p:nvSpPr>
        <p:spPr>
          <a:xfrm>
            <a:off x="3670974" y="789410"/>
            <a:ext cx="2179799" cy="22652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432267" y="789410"/>
            <a:ext cx="2179799" cy="226526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Scale>
                                      <p:cBhvr>
                                        <p:cTn id="1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gtEl>
                                        <p:attrNameLst>
                                          <p:attrName>ppt_x</p:attrName>
                                          <p:attrName>ppt_y</p:attrName>
                                        </p:attrNameLst>
                                      </p:cBhvr>
                                    </p:animMotion>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Scale>
                                      <p:cBhvr>
                                        <p:cTn id="2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gtEl>
                                        <p:attrNameLst>
                                          <p:attrName>ppt_x</p:attrName>
                                          <p:attrName>ppt_y</p:attrName>
                                        </p:attrNameLst>
                                      </p:cBhvr>
                                    </p:animMotion>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Scale>
                                      <p:cBhvr>
                                        <p:cTn id="28"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
                                        </p:tgtEl>
                                        <p:attrNameLst>
                                          <p:attrName>ppt_x</p:attrName>
                                          <p:attrName>ppt_y</p:attrName>
                                        </p:attrNameLst>
                                      </p:cBhvr>
                                    </p:animMotion>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0293" y="976380"/>
            <a:ext cx="8650541" cy="4524316"/>
          </a:xfrm>
          <a:prstGeom prst="rect">
            <a:avLst/>
          </a:prstGeom>
        </p:spPr>
        <p:txBody>
          <a:bodyPr wrap="square">
            <a:spAutoFit/>
          </a:bodyPr>
          <a:lstStyle/>
          <a:p>
            <a:pPr algn="just"/>
            <a:r>
              <a:rPr lang="en-US" sz="3600" dirty="0"/>
              <a:t>The criteria for the selection of these variables consist of </a:t>
            </a:r>
            <a:r>
              <a:rPr lang="en-US" sz="3600" dirty="0">
                <a:solidFill>
                  <a:srgbClr val="0000FF"/>
                </a:solidFill>
              </a:rPr>
              <a:t>homogeneity</a:t>
            </a:r>
            <a:r>
              <a:rPr lang="en-US" sz="3600" dirty="0"/>
              <a:t>, </a:t>
            </a:r>
            <a:r>
              <a:rPr lang="en-US" sz="3600" dirty="0">
                <a:solidFill>
                  <a:srgbClr val="FFFF00"/>
                </a:solidFill>
              </a:rPr>
              <a:t>heterogeneity</a:t>
            </a:r>
            <a:r>
              <a:rPr lang="en-US" sz="3600" dirty="0"/>
              <a:t>, </a:t>
            </a:r>
            <a:r>
              <a:rPr lang="en-US" sz="3600" dirty="0">
                <a:solidFill>
                  <a:schemeClr val="bg1">
                    <a:lumMod val="90000"/>
                    <a:lumOff val="10000"/>
                  </a:schemeClr>
                </a:solidFill>
              </a:rPr>
              <a:t>relatedness</a:t>
            </a:r>
            <a:r>
              <a:rPr lang="en-US" sz="3600" dirty="0"/>
              <a:t> and </a:t>
            </a:r>
            <a:r>
              <a:rPr lang="en-US" sz="3600" dirty="0">
                <a:solidFill>
                  <a:schemeClr val="tx2">
                    <a:lumMod val="10000"/>
                  </a:schemeClr>
                </a:solidFill>
              </a:rPr>
              <a:t>cost</a:t>
            </a:r>
            <a:r>
              <a:rPr lang="en-US" sz="3600" dirty="0"/>
              <a:t>. </a:t>
            </a:r>
            <a:endParaRPr lang="en-US" sz="3600" dirty="0" smtClean="0"/>
          </a:p>
          <a:p>
            <a:pPr algn="just"/>
            <a:endParaRPr lang="en-US" sz="3600" dirty="0"/>
          </a:p>
          <a:p>
            <a:pPr algn="just"/>
            <a:r>
              <a:rPr lang="en-US" sz="3600" dirty="0" smtClean="0"/>
              <a:t>The </a:t>
            </a:r>
            <a:r>
              <a:rPr lang="en-US" sz="3600" dirty="0"/>
              <a:t>elements within a stratum should be as homogeneous as possible, but the elements in different strata should be </a:t>
            </a:r>
            <a:r>
              <a:rPr lang="en-US" sz="3600" dirty="0" smtClean="0"/>
              <a:t>as heterogeneous </a:t>
            </a:r>
            <a:r>
              <a:rPr lang="en-US" sz="3600" dirty="0"/>
              <a:t>as </a:t>
            </a:r>
            <a:r>
              <a:rPr lang="en-US" sz="3600" dirty="0" smtClean="0"/>
              <a:t>possible.</a:t>
            </a:r>
            <a:endParaRPr lang="en-US" sz="3600" dirty="0"/>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Scale>
                                      <p:cBhvr>
                                        <p:cTn id="14"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2" end="2"/>
                                            </p:txEl>
                                          </p:spTgt>
                                        </p:tgtEl>
                                        <p:attrNameLst>
                                          <p:attrName>ppt_x</p:attrName>
                                          <p:attrName>ppt_y</p:attrName>
                                        </p:attrNameLst>
                                      </p:cBhvr>
                                    </p:animMotion>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80638" y="3895566"/>
            <a:ext cx="4397688" cy="2962433"/>
          </a:xfrm>
          <a:prstGeom prst="rect">
            <a:avLst/>
          </a:prstGeom>
        </p:spPr>
      </p:pic>
      <p:sp>
        <p:nvSpPr>
          <p:cNvPr id="3" name="TextBox 2"/>
          <p:cNvSpPr txBox="1"/>
          <p:nvPr/>
        </p:nvSpPr>
        <p:spPr>
          <a:xfrm>
            <a:off x="5020933" y="4170144"/>
            <a:ext cx="1613395" cy="461665"/>
          </a:xfrm>
          <a:prstGeom prst="rect">
            <a:avLst/>
          </a:prstGeom>
          <a:noFill/>
        </p:spPr>
        <p:txBody>
          <a:bodyPr wrap="square" rtlCol="0">
            <a:spAutoFit/>
          </a:bodyPr>
          <a:lstStyle/>
          <a:p>
            <a:r>
              <a:rPr lang="en-US" sz="2400" b="1" dirty="0" smtClean="0">
                <a:solidFill>
                  <a:srgbClr val="1C1812"/>
                </a:solidFill>
              </a:rPr>
              <a:t>Engineer</a:t>
            </a:r>
            <a:endParaRPr lang="en-US" sz="2400" b="1" dirty="0">
              <a:solidFill>
                <a:srgbClr val="1C1812"/>
              </a:solidFill>
            </a:endParaRPr>
          </a:p>
        </p:txBody>
      </p:sp>
      <p:pic>
        <p:nvPicPr>
          <p:cNvPr id="4" name="Picture 3"/>
          <p:cNvPicPr>
            <a:picLocks noChangeAspect="1"/>
          </p:cNvPicPr>
          <p:nvPr/>
        </p:nvPicPr>
        <p:blipFill>
          <a:blip r:embed="rId3"/>
          <a:stretch>
            <a:fillRect/>
          </a:stretch>
        </p:blipFill>
        <p:spPr>
          <a:xfrm>
            <a:off x="0" y="0"/>
            <a:ext cx="3924841" cy="4170144"/>
          </a:xfrm>
          <a:prstGeom prst="rect">
            <a:avLst/>
          </a:prstGeom>
        </p:spPr>
      </p:pic>
      <p:sp>
        <p:nvSpPr>
          <p:cNvPr id="5" name="TextBox 4"/>
          <p:cNvSpPr txBox="1"/>
          <p:nvPr/>
        </p:nvSpPr>
        <p:spPr>
          <a:xfrm>
            <a:off x="0" y="0"/>
            <a:ext cx="1355938" cy="523220"/>
          </a:xfrm>
          <a:prstGeom prst="rect">
            <a:avLst/>
          </a:prstGeom>
          <a:noFill/>
        </p:spPr>
        <p:txBody>
          <a:bodyPr wrap="square" rtlCol="0">
            <a:spAutoFit/>
          </a:bodyPr>
          <a:lstStyle/>
          <a:p>
            <a:r>
              <a:rPr lang="en-US" sz="2800" dirty="0" smtClean="0">
                <a:solidFill>
                  <a:srgbClr val="1C1812"/>
                </a:solidFill>
              </a:rPr>
              <a:t>Worker</a:t>
            </a:r>
            <a:endParaRPr lang="en-US" sz="2800" dirty="0">
              <a:solidFill>
                <a:srgbClr val="1C1812"/>
              </a:solidFill>
            </a:endParaRPr>
          </a:p>
        </p:txBody>
      </p:sp>
      <p:pic>
        <p:nvPicPr>
          <p:cNvPr id="6" name="Picture 5"/>
          <p:cNvPicPr>
            <a:picLocks noChangeAspect="1"/>
          </p:cNvPicPr>
          <p:nvPr/>
        </p:nvPicPr>
        <p:blipFill>
          <a:blip r:embed="rId4"/>
          <a:stretch>
            <a:fillRect/>
          </a:stretch>
        </p:blipFill>
        <p:spPr>
          <a:xfrm>
            <a:off x="5588000" y="0"/>
            <a:ext cx="3556000" cy="3556000"/>
          </a:xfrm>
          <a:prstGeom prst="rect">
            <a:avLst/>
          </a:prstGeom>
        </p:spPr>
      </p:pic>
      <p:sp>
        <p:nvSpPr>
          <p:cNvPr id="7" name="TextBox 6"/>
          <p:cNvSpPr txBox="1"/>
          <p:nvPr/>
        </p:nvSpPr>
        <p:spPr>
          <a:xfrm>
            <a:off x="5527797" y="1746237"/>
            <a:ext cx="1853690" cy="523220"/>
          </a:xfrm>
          <a:prstGeom prst="rect">
            <a:avLst/>
          </a:prstGeom>
          <a:noFill/>
        </p:spPr>
        <p:txBody>
          <a:bodyPr wrap="square" rtlCol="0">
            <a:spAutoFit/>
          </a:bodyPr>
          <a:lstStyle/>
          <a:p>
            <a:r>
              <a:rPr lang="en-US" sz="2800" dirty="0" err="1" smtClean="0">
                <a:solidFill>
                  <a:srgbClr val="FFFF00"/>
                </a:solidFill>
              </a:rPr>
              <a:t>Formen</a:t>
            </a:r>
            <a:endParaRPr lang="en-US" sz="2800" dirty="0">
              <a:solidFill>
                <a:srgbClr val="FFFF00"/>
              </a:solidFill>
            </a:endParaRP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800" decel="100000"/>
                                        <p:tgtEl>
                                          <p:spTgt spid="5"/>
                                        </p:tgtEl>
                                      </p:cBhvr>
                                    </p:animEffect>
                                    <p:anim calcmode="lin" valueType="num">
                                      <p:cBhvr>
                                        <p:cTn id="18" dur="800" decel="100000" fill="hold"/>
                                        <p:tgtEl>
                                          <p:spTgt spid="5"/>
                                        </p:tgtEl>
                                        <p:attrNameLst>
                                          <p:attrName>style.rotation</p:attrName>
                                        </p:attrNameLst>
                                      </p:cBhvr>
                                      <p:tavLst>
                                        <p:tav tm="0">
                                          <p:val>
                                            <p:fltVal val="-90"/>
                                          </p:val>
                                        </p:tav>
                                        <p:tav tm="100000">
                                          <p:val>
                                            <p:fltVal val="0"/>
                                          </p:val>
                                        </p:tav>
                                      </p:tavLst>
                                    </p:anim>
                                    <p:anim calcmode="lin" valueType="num">
                                      <p:cBhvr>
                                        <p:cTn id="19" dur="800" decel="100000" fill="hold"/>
                                        <p:tgtEl>
                                          <p:spTgt spid="5"/>
                                        </p:tgtEl>
                                        <p:attrNameLst>
                                          <p:attrName>ppt_x</p:attrName>
                                        </p:attrNameLst>
                                      </p:cBhvr>
                                      <p:tavLst>
                                        <p:tav tm="0">
                                          <p:val>
                                            <p:strVal val="#ppt_x+0.4"/>
                                          </p:val>
                                        </p:tav>
                                        <p:tav tm="100000">
                                          <p:val>
                                            <p:strVal val="#ppt_x-0.05"/>
                                          </p:val>
                                        </p:tav>
                                      </p:tavLst>
                                    </p:anim>
                                    <p:anim calcmode="lin" valueType="num">
                                      <p:cBhvr>
                                        <p:cTn id="20" dur="800" decel="100000" fill="hold"/>
                                        <p:tgtEl>
                                          <p:spTgt spid="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Scale>
                                      <p:cBhvr>
                                        <p:cTn id="3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7"/>
                                        </p:tgtEl>
                                        <p:attrNameLst>
                                          <p:attrName>ppt_x</p:attrName>
                                          <p:attrName>ppt_y</p:attrName>
                                        </p:attrNameLst>
                                      </p:cBhvr>
                                    </p:animMotion>
                                    <p:animEffect transition="in" filter="fade">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Scale>
                                      <p:cBhvr>
                                        <p:cTn id="41"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2"/>
                                        </p:tgtEl>
                                        <p:attrNameLst>
                                          <p:attrName>ppt_x</p:attrName>
                                          <p:attrName>ppt_y</p:attrName>
                                        </p:attrNameLst>
                                      </p:cBhvr>
                                    </p:animMotion>
                                    <p:animEffect transition="in" filter="fade">
                                      <p:cBhvr>
                                        <p:cTn id="43" dur="1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Scale>
                                      <p:cBhvr>
                                        <p:cTn id="4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3"/>
                                        </p:tgtEl>
                                        <p:attrNameLst>
                                          <p:attrName>ppt_x</p:attrName>
                                          <p:attrName>ppt_y</p:attrName>
                                        </p:attrNameLst>
                                      </p:cBhvr>
                                    </p:animMotion>
                                    <p:animEffect transition="in" filter="fade">
                                      <p:cBhvr>
                                        <p:cTn id="5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241" y="1214594"/>
            <a:ext cx="8015482" cy="4031873"/>
          </a:xfrm>
          <a:prstGeom prst="rect">
            <a:avLst/>
          </a:prstGeom>
          <a:noFill/>
        </p:spPr>
        <p:txBody>
          <a:bodyPr wrap="square" rtlCol="0">
            <a:spAutoFit/>
          </a:bodyPr>
          <a:lstStyle/>
          <a:p>
            <a:pPr algn="just"/>
            <a:r>
              <a:rPr lang="en-US" sz="3200" dirty="0"/>
              <a:t>E</a:t>
            </a:r>
            <a:r>
              <a:rPr lang="en-US" sz="3200" dirty="0" smtClean="0"/>
              <a:t>xample: A population consist of workers </a:t>
            </a:r>
            <a:r>
              <a:rPr lang="en-US" sz="3200" dirty="0" smtClean="0">
                <a:solidFill>
                  <a:srgbClr val="1C1812"/>
                </a:solidFill>
              </a:rPr>
              <a:t>N</a:t>
            </a:r>
            <a:r>
              <a:rPr lang="en-US" sz="3200" baseline="-25000" dirty="0" smtClean="0">
                <a:solidFill>
                  <a:srgbClr val="1C1812"/>
                </a:solidFill>
              </a:rPr>
              <a:t>!</a:t>
            </a:r>
            <a:r>
              <a:rPr lang="en-US" sz="3200" dirty="0" smtClean="0"/>
              <a:t>, </a:t>
            </a:r>
            <a:r>
              <a:rPr lang="en-US" sz="3200" dirty="0" err="1" smtClean="0"/>
              <a:t>formen</a:t>
            </a:r>
            <a:r>
              <a:rPr lang="en-US" sz="3200" dirty="0" smtClean="0"/>
              <a:t> </a:t>
            </a:r>
            <a:r>
              <a:rPr lang="en-US" sz="3200" dirty="0" smtClean="0">
                <a:solidFill>
                  <a:srgbClr val="1C1812"/>
                </a:solidFill>
              </a:rPr>
              <a:t>N</a:t>
            </a:r>
            <a:r>
              <a:rPr lang="en-US" sz="3200" baseline="-25000" dirty="0" smtClean="0">
                <a:solidFill>
                  <a:srgbClr val="1C1812"/>
                </a:solidFill>
              </a:rPr>
              <a:t>2</a:t>
            </a:r>
            <a:r>
              <a:rPr lang="en-US" sz="3200" dirty="0" smtClean="0"/>
              <a:t> and </a:t>
            </a:r>
            <a:r>
              <a:rPr lang="en-US" sz="3200" dirty="0" err="1" smtClean="0"/>
              <a:t>enginerrs</a:t>
            </a:r>
            <a:r>
              <a:rPr lang="en-US" sz="3200" dirty="0" smtClean="0"/>
              <a:t> </a:t>
            </a:r>
            <a:r>
              <a:rPr lang="en-US" sz="3200" dirty="0" smtClean="0">
                <a:solidFill>
                  <a:srgbClr val="1C1812"/>
                </a:solidFill>
              </a:rPr>
              <a:t>N</a:t>
            </a:r>
            <a:r>
              <a:rPr lang="en-US" sz="3200" baseline="-25000" dirty="0" smtClean="0">
                <a:solidFill>
                  <a:srgbClr val="1C1812"/>
                </a:solidFill>
              </a:rPr>
              <a:t>3</a:t>
            </a:r>
            <a:r>
              <a:rPr lang="en-US" sz="3200" dirty="0" smtClean="0"/>
              <a:t>. The total of the population is 3000 persons. </a:t>
            </a:r>
          </a:p>
          <a:p>
            <a:pPr algn="just"/>
            <a:endParaRPr lang="en-US" sz="3200" dirty="0"/>
          </a:p>
          <a:p>
            <a:pPr algn="just"/>
            <a:r>
              <a:rPr lang="en-US" sz="3200" dirty="0" smtClean="0"/>
              <a:t>The portion of the workers is </a:t>
            </a:r>
            <a:r>
              <a:rPr lang="en-US" sz="3200" dirty="0" smtClean="0">
                <a:solidFill>
                  <a:srgbClr val="1C1812"/>
                </a:solidFill>
              </a:rPr>
              <a:t>%55</a:t>
            </a:r>
            <a:r>
              <a:rPr lang="en-US" sz="3200" dirty="0" smtClean="0"/>
              <a:t>, the </a:t>
            </a:r>
            <a:r>
              <a:rPr lang="en-US" sz="3200" dirty="0" err="1" smtClean="0"/>
              <a:t>formen</a:t>
            </a:r>
            <a:r>
              <a:rPr lang="en-US" sz="3200" dirty="0" smtClean="0"/>
              <a:t> </a:t>
            </a:r>
            <a:r>
              <a:rPr lang="en-US" sz="3200" dirty="0" smtClean="0">
                <a:solidFill>
                  <a:srgbClr val="1C1812"/>
                </a:solidFill>
              </a:rPr>
              <a:t>%35 </a:t>
            </a:r>
            <a:r>
              <a:rPr lang="en-US" sz="3200" dirty="0" smtClean="0"/>
              <a:t>and the engineers is </a:t>
            </a:r>
            <a:r>
              <a:rPr lang="en-US" sz="3200" dirty="0" smtClean="0">
                <a:solidFill>
                  <a:srgbClr val="1C1812"/>
                </a:solidFill>
              </a:rPr>
              <a:t>10%</a:t>
            </a:r>
            <a:r>
              <a:rPr lang="en-US" sz="3200" dirty="0" smtClean="0"/>
              <a:t>. How can decide about the </a:t>
            </a:r>
            <a:r>
              <a:rPr lang="en-US" sz="3200" dirty="0" err="1" smtClean="0"/>
              <a:t>smaple</a:t>
            </a:r>
            <a:r>
              <a:rPr lang="en-US" sz="3200" dirty="0" smtClean="0"/>
              <a:t> size with three strata?</a:t>
            </a:r>
            <a:endParaRPr lang="en-US" sz="3200" dirty="0"/>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decel="50000" fill="hold">
                                          <p:stCondLst>
                                            <p:cond delay="0"/>
                                          </p:stCondLst>
                                        </p:cTn>
                                        <p:tgtEl>
                                          <p:spTgt spid="2">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784" y="154450"/>
            <a:ext cx="8581887" cy="2062103"/>
          </a:xfrm>
          <a:prstGeom prst="rect">
            <a:avLst/>
          </a:prstGeom>
          <a:noFill/>
        </p:spPr>
        <p:txBody>
          <a:bodyPr wrap="square" rtlCol="0">
            <a:spAutoFit/>
          </a:bodyPr>
          <a:lstStyle/>
          <a:p>
            <a:pPr algn="ctr"/>
            <a:r>
              <a:rPr lang="en-US" sz="3200" dirty="0" smtClean="0"/>
              <a:t>N = N</a:t>
            </a:r>
            <a:r>
              <a:rPr lang="en-US" sz="3200" baseline="-25000" dirty="0" smtClean="0"/>
              <a:t>1</a:t>
            </a:r>
            <a:r>
              <a:rPr lang="en-US" sz="3200" dirty="0" smtClean="0"/>
              <a:t> + N</a:t>
            </a:r>
            <a:r>
              <a:rPr lang="en-US" sz="3200" baseline="-25000" dirty="0" smtClean="0"/>
              <a:t>2</a:t>
            </a:r>
            <a:r>
              <a:rPr lang="en-US" sz="3200" dirty="0" smtClean="0"/>
              <a:t> + N</a:t>
            </a:r>
            <a:r>
              <a:rPr lang="en-US" sz="3200" baseline="-25000" dirty="0" smtClean="0"/>
              <a:t>3</a:t>
            </a:r>
          </a:p>
          <a:p>
            <a:r>
              <a:rPr lang="en-US" sz="3200" dirty="0" smtClean="0"/>
              <a:t>Workers    N</a:t>
            </a:r>
            <a:r>
              <a:rPr lang="en-US" sz="3200" baseline="-25000" dirty="0" smtClean="0"/>
              <a:t>1</a:t>
            </a:r>
            <a:r>
              <a:rPr lang="en-US" sz="3200" dirty="0" smtClean="0"/>
              <a:t>  = 3000 X 0.55 = 1650 Workers</a:t>
            </a:r>
          </a:p>
          <a:p>
            <a:r>
              <a:rPr lang="en-US" sz="3200" dirty="0" smtClean="0"/>
              <a:t>Forman     N</a:t>
            </a:r>
            <a:r>
              <a:rPr lang="en-US" sz="3200" baseline="-25000" dirty="0" smtClean="0"/>
              <a:t>2</a:t>
            </a:r>
            <a:r>
              <a:rPr lang="en-US" sz="3200" dirty="0" smtClean="0"/>
              <a:t>  = 3000 X 0.35 = 1050 </a:t>
            </a:r>
            <a:r>
              <a:rPr lang="en-US" sz="3200" dirty="0" err="1" smtClean="0"/>
              <a:t>Formen</a:t>
            </a:r>
            <a:endParaRPr lang="en-US" sz="3200" dirty="0" smtClean="0"/>
          </a:p>
          <a:p>
            <a:r>
              <a:rPr lang="en-US" sz="3200" dirty="0" smtClean="0"/>
              <a:t>Engineers N</a:t>
            </a:r>
            <a:r>
              <a:rPr lang="en-US" sz="3200" baseline="-25000" dirty="0" smtClean="0"/>
              <a:t>3</a:t>
            </a:r>
            <a:r>
              <a:rPr lang="en-US" sz="3200" dirty="0" smtClean="0"/>
              <a:t>  = 3000 X 0.10 =   300 Engineers</a:t>
            </a:r>
            <a:endParaRPr lang="en-US" sz="3200" dirty="0"/>
          </a:p>
        </p:txBody>
      </p:sp>
      <p:sp>
        <p:nvSpPr>
          <p:cNvPr id="3" name="TextBox 2"/>
          <p:cNvSpPr txBox="1"/>
          <p:nvPr/>
        </p:nvSpPr>
        <p:spPr>
          <a:xfrm>
            <a:off x="291784" y="2206577"/>
            <a:ext cx="8581887" cy="3539430"/>
          </a:xfrm>
          <a:prstGeom prst="rect">
            <a:avLst/>
          </a:prstGeom>
          <a:noFill/>
        </p:spPr>
        <p:txBody>
          <a:bodyPr wrap="square" rtlCol="0">
            <a:spAutoFit/>
          </a:bodyPr>
          <a:lstStyle/>
          <a:p>
            <a:r>
              <a:rPr lang="en-US" sz="3200" dirty="0" smtClean="0"/>
              <a:t>If the percentage of sample size is 10% the sample will be (3000X0.1=) </a:t>
            </a:r>
            <a:r>
              <a:rPr lang="en-US" sz="3200" dirty="0" smtClean="0">
                <a:solidFill>
                  <a:srgbClr val="000090"/>
                </a:solidFill>
              </a:rPr>
              <a:t>300</a:t>
            </a:r>
            <a:r>
              <a:rPr lang="en-US" sz="3200" dirty="0" smtClean="0"/>
              <a:t> persons, therefore:</a:t>
            </a:r>
          </a:p>
          <a:p>
            <a:endParaRPr lang="en-US" sz="3200" dirty="0" smtClean="0"/>
          </a:p>
          <a:p>
            <a:r>
              <a:rPr lang="en-US" sz="3200" dirty="0" smtClean="0"/>
              <a:t>1650 X 0.10 = 165 Workers    n</a:t>
            </a:r>
            <a:r>
              <a:rPr lang="en-US" sz="3200" baseline="-25000" dirty="0" smtClean="0"/>
              <a:t>1</a:t>
            </a:r>
          </a:p>
          <a:p>
            <a:r>
              <a:rPr lang="en-US" sz="3200" dirty="0" smtClean="0"/>
              <a:t>1050 X 0.10 = 105 Forman     n</a:t>
            </a:r>
            <a:r>
              <a:rPr lang="en-US" sz="3200" baseline="-25000" dirty="0" smtClean="0"/>
              <a:t>2</a:t>
            </a:r>
          </a:p>
          <a:p>
            <a:r>
              <a:rPr lang="en-US" sz="3200" dirty="0" smtClean="0"/>
              <a:t>300  X  0.10 =   30 Engineers n</a:t>
            </a:r>
            <a:r>
              <a:rPr lang="en-US" sz="3200" baseline="-25000" dirty="0" smtClean="0"/>
              <a:t>3</a:t>
            </a:r>
            <a:endParaRPr lang="en-US" sz="3200" baseline="-25000" dirty="0"/>
          </a:p>
        </p:txBody>
      </p:sp>
      <p:sp>
        <p:nvSpPr>
          <p:cNvPr id="4" name="TextBox 3"/>
          <p:cNvSpPr txBox="1"/>
          <p:nvPr/>
        </p:nvSpPr>
        <p:spPr>
          <a:xfrm>
            <a:off x="291785" y="5710601"/>
            <a:ext cx="8581886" cy="646331"/>
          </a:xfrm>
          <a:prstGeom prst="rect">
            <a:avLst/>
          </a:prstGeom>
          <a:noFill/>
        </p:spPr>
        <p:txBody>
          <a:bodyPr wrap="square" rtlCol="0">
            <a:spAutoFit/>
          </a:bodyPr>
          <a:lstStyle/>
          <a:p>
            <a:r>
              <a:rPr lang="en-US" sz="3600" dirty="0" smtClean="0"/>
              <a:t>n = n</a:t>
            </a:r>
            <a:r>
              <a:rPr lang="en-US" sz="3600" baseline="-25000" dirty="0" smtClean="0"/>
              <a:t>1</a:t>
            </a:r>
            <a:r>
              <a:rPr lang="en-US" sz="3600" dirty="0" smtClean="0"/>
              <a:t> + n</a:t>
            </a:r>
            <a:r>
              <a:rPr lang="en-US" sz="3600" baseline="-25000" dirty="0" smtClean="0"/>
              <a:t>2</a:t>
            </a:r>
            <a:r>
              <a:rPr lang="en-US" sz="3600" dirty="0" smtClean="0"/>
              <a:t> +n</a:t>
            </a:r>
            <a:r>
              <a:rPr lang="en-US" sz="3600" baseline="-25000" dirty="0" smtClean="0"/>
              <a:t>3</a:t>
            </a:r>
            <a:r>
              <a:rPr lang="en-US" sz="3600" dirty="0" smtClean="0"/>
              <a:t> = 165 + 105 + 30 = </a:t>
            </a:r>
            <a:r>
              <a:rPr lang="en-US" sz="3600" dirty="0" smtClean="0">
                <a:solidFill>
                  <a:srgbClr val="000090"/>
                </a:solidFill>
              </a:rPr>
              <a:t>300</a:t>
            </a:r>
            <a:endParaRPr lang="en-US" sz="3600" dirty="0">
              <a:solidFill>
                <a:srgbClr val="000090"/>
              </a:solidFill>
            </a:endParaRP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Scale>
                                      <p:cBhvr>
                                        <p:cTn id="14"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1" end="1"/>
                                            </p:txEl>
                                          </p:spTgt>
                                        </p:tgtEl>
                                        <p:attrNameLst>
                                          <p:attrName>ppt_x</p:attrName>
                                          <p:attrName>ppt_y</p:attrName>
                                        </p:attrNameLst>
                                      </p:cBhvr>
                                    </p:animMotion>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Scale>
                                      <p:cBhvr>
                                        <p:cTn id="21"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
                                            <p:txEl>
                                              <p:pRg st="2" end="2"/>
                                            </p:txEl>
                                          </p:spTgt>
                                        </p:tgtEl>
                                        <p:attrNameLst>
                                          <p:attrName>ppt_x</p:attrName>
                                          <p:attrName>ppt_y</p:attrName>
                                        </p:attrNameLst>
                                      </p:cBhvr>
                                    </p:animMotion>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Scale>
                                      <p:cBhvr>
                                        <p:cTn id="28" dur="1000" decel="50000" fill="hold">
                                          <p:stCondLst>
                                            <p:cond delay="0"/>
                                          </p:stCondLst>
                                        </p:cTn>
                                        <p:tgtEl>
                                          <p:spTgt spid="2">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
                                            <p:txEl>
                                              <p:pRg st="3" end="3"/>
                                            </p:txEl>
                                          </p:spTgt>
                                        </p:tgtEl>
                                        <p:attrNameLst>
                                          <p:attrName>ppt_x</p:attrName>
                                          <p:attrName>ppt_y</p:attrName>
                                        </p:attrNameLst>
                                      </p:cBhvr>
                                    </p:animMotion>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Scale>
                                      <p:cBhvr>
                                        <p:cTn id="35"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3">
                                            <p:txEl>
                                              <p:pRg st="0" end="0"/>
                                            </p:txEl>
                                          </p:spTgt>
                                        </p:tgtEl>
                                        <p:attrNameLst>
                                          <p:attrName>ppt_x</p:attrName>
                                          <p:attrName>ppt_y</p:attrName>
                                        </p:attrNameLst>
                                      </p:cBhvr>
                                    </p:animMotion>
                                    <p:animEffect transition="in" filter="fade">
                                      <p:cBhvr>
                                        <p:cTn id="37" dur="10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Scale>
                                      <p:cBhvr>
                                        <p:cTn id="42"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
                                            <p:txEl>
                                              <p:pRg st="2" end="2"/>
                                            </p:txEl>
                                          </p:spTgt>
                                        </p:tgtEl>
                                        <p:attrNameLst>
                                          <p:attrName>ppt_x</p:attrName>
                                          <p:attrName>ppt_y</p:attrName>
                                        </p:attrNameLst>
                                      </p:cBhvr>
                                    </p:animMotion>
                                    <p:animEffect transition="in" filter="fade">
                                      <p:cBhvr>
                                        <p:cTn id="44" dur="10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Scale>
                                      <p:cBhvr>
                                        <p:cTn id="49"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3">
                                            <p:txEl>
                                              <p:pRg st="2" end="2"/>
                                            </p:txEl>
                                          </p:spTgt>
                                        </p:tgtEl>
                                        <p:attrNameLst>
                                          <p:attrName>ppt_x</p:attrName>
                                          <p:attrName>ppt_y</p:attrName>
                                        </p:attrNameLst>
                                      </p:cBhvr>
                                    </p:animMotion>
                                    <p:animEffect transition="in" filter="fade">
                                      <p:cBhvr>
                                        <p:cTn id="51" dur="1000"/>
                                        <p:tgtEl>
                                          <p:spTgt spid="3">
                                            <p:txEl>
                                              <p:pRg st="2" end="2"/>
                                            </p:txEl>
                                          </p:spTgt>
                                        </p:tgtEl>
                                      </p:cBhvr>
                                    </p:animEffect>
                                  </p:childTnLst>
                                </p:cTn>
                              </p:par>
                              <p:par>
                                <p:cTn id="52" presetID="52" presetClass="entr" presetSubtype="0" fill="hold" nodeType="with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Scale>
                                      <p:cBhvr>
                                        <p:cTn id="54"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3">
                                            <p:txEl>
                                              <p:pRg st="3" end="3"/>
                                            </p:txEl>
                                          </p:spTgt>
                                        </p:tgtEl>
                                        <p:attrNameLst>
                                          <p:attrName>ppt_x</p:attrName>
                                          <p:attrName>ppt_y</p:attrName>
                                        </p:attrNameLst>
                                      </p:cBhvr>
                                    </p:animMotion>
                                    <p:animEffect transition="in" filter="fade">
                                      <p:cBhvr>
                                        <p:cTn id="56" dur="1000"/>
                                        <p:tgtEl>
                                          <p:spTgt spid="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2" presetClass="entr" presetSubtype="0" fill="hold"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Scale>
                                      <p:cBhvr>
                                        <p:cTn id="61"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3">
                                            <p:txEl>
                                              <p:pRg st="4" end="4"/>
                                            </p:txEl>
                                          </p:spTgt>
                                        </p:tgtEl>
                                        <p:attrNameLst>
                                          <p:attrName>ppt_x</p:attrName>
                                          <p:attrName>ppt_y</p:attrName>
                                        </p:attrNameLst>
                                      </p:cBhvr>
                                    </p:animMotion>
                                    <p:animEffect transition="in" filter="fade">
                                      <p:cBhvr>
                                        <p:cTn id="63" dur="1000"/>
                                        <p:tgtEl>
                                          <p:spTgt spid="3">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2" presetClass="entr" presetSubtype="0" fill="hold" nodeType="clickEffect">
                                  <p:stCondLst>
                                    <p:cond delay="0"/>
                                  </p:stCondLst>
                                  <p:childTnLst>
                                    <p:set>
                                      <p:cBhvr>
                                        <p:cTn id="67" dur="1" fill="hold">
                                          <p:stCondLst>
                                            <p:cond delay="0"/>
                                          </p:stCondLst>
                                        </p:cTn>
                                        <p:tgtEl>
                                          <p:spTgt spid="4">
                                            <p:txEl>
                                              <p:pRg st="0" end="0"/>
                                            </p:txEl>
                                          </p:spTgt>
                                        </p:tgtEl>
                                        <p:attrNameLst>
                                          <p:attrName>style.visibility</p:attrName>
                                        </p:attrNameLst>
                                      </p:cBhvr>
                                      <p:to>
                                        <p:strVal val="visible"/>
                                      </p:to>
                                    </p:set>
                                    <p:animScale>
                                      <p:cBhvr>
                                        <p:cTn id="68"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4">
                                            <p:txEl>
                                              <p:pRg st="0" end="0"/>
                                            </p:txEl>
                                          </p:spTgt>
                                        </p:tgtEl>
                                        <p:attrNameLst>
                                          <p:attrName>ppt_x</p:attrName>
                                          <p:attrName>ppt_y</p:attrName>
                                        </p:attrNameLst>
                                      </p:cBhvr>
                                    </p:animMotion>
                                    <p:animEffect transition="in" filter="fade">
                                      <p:cBhvr>
                                        <p:cTn id="7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439" y="52846"/>
            <a:ext cx="8427413" cy="5816978"/>
          </a:xfrm>
          <a:prstGeom prst="rect">
            <a:avLst/>
          </a:prstGeom>
        </p:spPr>
        <p:txBody>
          <a:bodyPr wrap="square">
            <a:spAutoFit/>
          </a:bodyPr>
          <a:lstStyle/>
          <a:p>
            <a:pPr algn="just"/>
            <a:r>
              <a:rPr lang="da-DK" sz="3600" dirty="0">
                <a:solidFill>
                  <a:srgbClr val="0000FF"/>
                </a:solidFill>
              </a:rPr>
              <a:t>Cluster sampling</a:t>
            </a:r>
          </a:p>
          <a:p>
            <a:pPr algn="just"/>
            <a:r>
              <a:rPr lang="en-US" sz="2800" dirty="0"/>
              <a:t>A two-step probability sampling technique where the target population is first divided into mutually exclusive and collectively exhaustive sub-populations called </a:t>
            </a:r>
            <a:r>
              <a:rPr lang="en-US" sz="2800" dirty="0" smtClean="0"/>
              <a:t>clusters.</a:t>
            </a:r>
          </a:p>
          <a:p>
            <a:pPr algn="just"/>
            <a:endParaRPr lang="en-US" sz="2800" dirty="0"/>
          </a:p>
          <a:p>
            <a:pPr algn="just"/>
            <a:r>
              <a:rPr lang="en-US" sz="2800" dirty="0" smtClean="0"/>
              <a:t>Then </a:t>
            </a:r>
            <a:r>
              <a:rPr lang="en-US" sz="2800" dirty="0"/>
              <a:t>a random sample of clusters is selected based on a probability sampling technique such as simple random sampling. </a:t>
            </a:r>
            <a:endParaRPr lang="en-US" sz="2800" dirty="0" smtClean="0"/>
          </a:p>
          <a:p>
            <a:pPr algn="just"/>
            <a:endParaRPr lang="en-US" sz="2800" dirty="0"/>
          </a:p>
          <a:p>
            <a:pPr algn="just"/>
            <a:r>
              <a:rPr lang="en-US" sz="2800" dirty="0" smtClean="0"/>
              <a:t>For </a:t>
            </a:r>
            <a:r>
              <a:rPr lang="en-US" sz="2800" dirty="0"/>
              <a:t>each selected cluster, either all the elements are included in the sample, or a sample of elements is drawn probabilistically.</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p:cTn id="31" dur="500" decel="50000" fill="hold">
                                          <p:stCondLst>
                                            <p:cond delay="0"/>
                                          </p:stCondLst>
                                        </p:cTn>
                                        <p:tgtEl>
                                          <p:spTgt spid="2">
                                            <p:txEl>
                                              <p:pRg st="5" end="5"/>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xEl>
                                              <p:pRg st="5" end="5"/>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xEl>
                                              <p:pRg st="5" end="5"/>
                                            </p:txEl>
                                          </p:spTgt>
                                        </p:tgtEl>
                                        <p:attrNameLst>
                                          <p:attrName>ppt_w</p:attrName>
                                        </p:attrNameLst>
                                      </p:cBhvr>
                                      <p:tavLst>
                                        <p:tav tm="0">
                                          <p:val>
                                            <p:strVal val="#ppt_w*.05"/>
                                          </p:val>
                                        </p:tav>
                                        <p:tav tm="100000">
                                          <p:val>
                                            <p:strVal val="#ppt_w"/>
                                          </p:val>
                                        </p:tav>
                                      </p:tavLst>
                                    </p:anim>
                                    <p:anim calcmode="lin" valueType="num">
                                      <p:cBhvr>
                                        <p:cTn id="34" dur="1000" fill="hold"/>
                                        <p:tgtEl>
                                          <p:spTgt spid="2">
                                            <p:txEl>
                                              <p:pRg st="5" end="5"/>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xEl>
                                              <p:pRg st="5" end="5"/>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xEl>
                                              <p:pRg st="5" end="5"/>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xEl>
                                              <p:pRg st="5" end="5"/>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815" y="222340"/>
            <a:ext cx="4909216"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4800" dirty="0"/>
              <a:t>Sample or census</a:t>
            </a:r>
          </a:p>
        </p:txBody>
      </p:sp>
      <p:sp>
        <p:nvSpPr>
          <p:cNvPr id="3" name="Rectangle 2"/>
          <p:cNvSpPr/>
          <p:nvPr/>
        </p:nvSpPr>
        <p:spPr>
          <a:xfrm>
            <a:off x="329884" y="1185301"/>
            <a:ext cx="8609999" cy="5262980"/>
          </a:xfrm>
          <a:prstGeom prst="rect">
            <a:avLst/>
          </a:prstGeom>
        </p:spPr>
        <p:txBody>
          <a:bodyPr wrap="square">
            <a:spAutoFit/>
          </a:bodyPr>
          <a:lstStyle/>
          <a:p>
            <a:pPr algn="just"/>
            <a:r>
              <a:rPr lang="en-US" sz="2800" dirty="0"/>
              <a:t>A </a:t>
            </a:r>
            <a:r>
              <a:rPr lang="en-US" sz="2800" dirty="0">
                <a:solidFill>
                  <a:srgbClr val="000090"/>
                </a:solidFill>
              </a:rPr>
              <a:t>census</a:t>
            </a:r>
            <a:r>
              <a:rPr lang="en-US" sz="2800" dirty="0"/>
              <a:t> involves a complete enumeration of the </a:t>
            </a:r>
            <a:r>
              <a:rPr lang="en-US" sz="2800" dirty="0" smtClean="0"/>
              <a:t>elements </a:t>
            </a:r>
            <a:r>
              <a:rPr lang="en-US" sz="2800" dirty="0"/>
              <a:t>of a population. The population parameters can be calculated directly in a straightforward way after the census </a:t>
            </a:r>
            <a:r>
              <a:rPr lang="en-US" sz="2800" dirty="0" smtClean="0"/>
              <a:t>is enumerated</a:t>
            </a:r>
            <a:r>
              <a:rPr lang="en-US" sz="2800" dirty="0"/>
              <a:t>. </a:t>
            </a:r>
            <a:endParaRPr lang="en-US" sz="2800" dirty="0" smtClean="0"/>
          </a:p>
          <a:p>
            <a:pPr algn="just"/>
            <a:endParaRPr lang="en-US" sz="2800" dirty="0"/>
          </a:p>
          <a:p>
            <a:pPr algn="just"/>
            <a:r>
              <a:rPr lang="en-US" sz="2800" dirty="0" smtClean="0"/>
              <a:t>A </a:t>
            </a:r>
            <a:r>
              <a:rPr lang="en-US" sz="2800" dirty="0">
                <a:solidFill>
                  <a:srgbClr val="000090"/>
                </a:solidFill>
              </a:rPr>
              <a:t>sample</a:t>
            </a:r>
            <a:r>
              <a:rPr lang="en-US" sz="2800" dirty="0"/>
              <a:t>, </a:t>
            </a:r>
            <a:r>
              <a:rPr lang="en-US" sz="2800" dirty="0" smtClean="0"/>
              <a:t>is </a:t>
            </a:r>
            <a:r>
              <a:rPr lang="en-US" sz="2800" dirty="0"/>
              <a:t>a subgroup of the population selected for participation in the study. Sample character- </a:t>
            </a:r>
            <a:r>
              <a:rPr lang="en-US" sz="2800" dirty="0" err="1"/>
              <a:t>istics</a:t>
            </a:r>
            <a:r>
              <a:rPr lang="en-US" sz="2800" dirty="0"/>
              <a:t>, called statistics, are then used to make </a:t>
            </a:r>
            <a:r>
              <a:rPr lang="en-US" sz="2800" dirty="0" smtClean="0"/>
              <a:t>inferences</a:t>
            </a:r>
            <a:r>
              <a:rPr lang="en-US" sz="1400" dirty="0" smtClean="0"/>
              <a:t>(</a:t>
            </a:r>
            <a:r>
              <a:rPr lang="en-US" sz="1400" dirty="0" err="1" smtClean="0"/>
              <a:t>istidlal</a:t>
            </a:r>
            <a:r>
              <a:rPr lang="en-US" sz="1400" dirty="0" smtClean="0"/>
              <a:t>)</a:t>
            </a:r>
            <a:r>
              <a:rPr lang="en-US" sz="2800" dirty="0" smtClean="0"/>
              <a:t>about </a:t>
            </a:r>
            <a:r>
              <a:rPr lang="en-US" sz="2800" dirty="0"/>
              <a:t>the population parameters. The inferences that link sample characteristics and population </a:t>
            </a:r>
            <a:r>
              <a:rPr lang="en-US" sz="2800" dirty="0" smtClean="0"/>
              <a:t>parameters </a:t>
            </a:r>
            <a:r>
              <a:rPr lang="en-US" sz="2800" dirty="0"/>
              <a:t>are estimation procedures and tests of hypotheses.</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30 at 12.25.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48" y="514832"/>
            <a:ext cx="8877300" cy="5880100"/>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2-30 at 12.59.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72" y="446188"/>
            <a:ext cx="7823200" cy="5969000"/>
          </a:xfrm>
          <a:prstGeom prst="rect">
            <a:avLst/>
          </a:prstGeom>
        </p:spPr>
      </p:pic>
      <p:cxnSp>
        <p:nvCxnSpPr>
          <p:cNvPr id="5" name="Straight Arrow Connector 4"/>
          <p:cNvCxnSpPr/>
          <p:nvPr/>
        </p:nvCxnSpPr>
        <p:spPr>
          <a:xfrm flipH="1">
            <a:off x="4290943" y="446188"/>
            <a:ext cx="652224" cy="5834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438842" y="1149792"/>
            <a:ext cx="652224" cy="5834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681407" y="2589275"/>
            <a:ext cx="652224" cy="5834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764954" y="4457783"/>
            <a:ext cx="652224" cy="5834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095919" y="3426068"/>
            <a:ext cx="652224" cy="5834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549928" y="1675996"/>
            <a:ext cx="1503809"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smtClean="0">
                <a:solidFill>
                  <a:srgbClr val="FFFF00"/>
                </a:solidFill>
              </a:rPr>
              <a:t>Engineering Faculty</a:t>
            </a:r>
            <a:endParaRPr lang="en-US" dirty="0">
              <a:solidFill>
                <a:srgbClr val="FFFF00"/>
              </a:solidFill>
            </a:endParaRP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fltVal val="0"/>
                                          </p:val>
                                        </p:tav>
                                        <p:tav tm="100000">
                                          <p:val>
                                            <p:strVal val="#ppt_w"/>
                                          </p:val>
                                        </p:tav>
                                      </p:tavLst>
                                    </p:anim>
                                    <p:anim calcmode="lin" valueType="num">
                                      <p:cBhvr>
                                        <p:cTn id="54" dur="1000" fill="hold"/>
                                        <p:tgtEl>
                                          <p:spTgt spid="8"/>
                                        </p:tgtEl>
                                        <p:attrNameLst>
                                          <p:attrName>ppt_h</p:attrName>
                                        </p:attrNameLst>
                                      </p:cBhvr>
                                      <p:tavLst>
                                        <p:tav tm="0">
                                          <p:val>
                                            <p:fltVal val="0"/>
                                          </p:val>
                                        </p:tav>
                                        <p:tav tm="100000">
                                          <p:val>
                                            <p:strVal val="#ppt_h"/>
                                          </p:val>
                                        </p:tav>
                                      </p:tavLst>
                                    </p:anim>
                                    <p:anim calcmode="lin" valueType="num">
                                      <p:cBhvr>
                                        <p:cTn id="5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438" y="765400"/>
            <a:ext cx="8341593" cy="5016758"/>
          </a:xfrm>
          <a:prstGeom prst="rect">
            <a:avLst/>
          </a:prstGeom>
        </p:spPr>
        <p:txBody>
          <a:bodyPr wrap="square">
            <a:spAutoFit/>
          </a:bodyPr>
          <a:lstStyle/>
          <a:p>
            <a:pPr algn="just"/>
            <a:r>
              <a:rPr lang="en-US" sz="4000" dirty="0"/>
              <a:t>The key distinction between cluster sampling and stratified sampling is that in cluster sampling only a sample of sub-populations (clusters) is chosen, whereas in stratified sampling all the sub-populations (strata) are selected for further sampling.</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474" y="683700"/>
            <a:ext cx="8564722" cy="4524315"/>
          </a:xfrm>
          <a:prstGeom prst="rect">
            <a:avLst/>
          </a:prstGeom>
        </p:spPr>
        <p:txBody>
          <a:bodyPr wrap="square">
            <a:spAutoFit/>
          </a:bodyPr>
          <a:lstStyle/>
          <a:p>
            <a:pPr algn="just"/>
            <a:r>
              <a:rPr lang="en-US" sz="3200" dirty="0"/>
              <a:t>The objectives of the two methods are also different. The objective of cluster sampling is to increase sampling efficiency by decreasing costs, but the objective of stratified sampling is to increase precision. </a:t>
            </a:r>
            <a:endParaRPr lang="en-US" sz="3200" dirty="0" smtClean="0"/>
          </a:p>
          <a:p>
            <a:pPr algn="just"/>
            <a:endParaRPr lang="en-US" sz="3200" dirty="0"/>
          </a:p>
          <a:p>
            <a:pPr algn="just"/>
            <a:r>
              <a:rPr lang="en-US" sz="3200" dirty="0" smtClean="0"/>
              <a:t>With </a:t>
            </a:r>
            <a:r>
              <a:rPr lang="en-US" sz="3200" dirty="0"/>
              <a:t>respect to homogeneity and heterogeneity, the criteria for forming clusters are just the opposite of those for strata.</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275" y="1736229"/>
            <a:ext cx="8461740" cy="2739211"/>
          </a:xfrm>
          <a:prstGeom prst="rect">
            <a:avLst/>
          </a:prstGeom>
        </p:spPr>
        <p:txBody>
          <a:bodyPr wrap="square">
            <a:spAutoFit/>
          </a:bodyPr>
          <a:lstStyle/>
          <a:p>
            <a:pPr algn="just"/>
            <a:r>
              <a:rPr lang="ro-RO" sz="4400" dirty="0">
                <a:solidFill>
                  <a:srgbClr val="0000FF"/>
                </a:solidFill>
              </a:rPr>
              <a:t>Area sampling</a:t>
            </a:r>
          </a:p>
          <a:p>
            <a:pPr algn="just"/>
            <a:r>
              <a:rPr lang="en-US" sz="3200" dirty="0"/>
              <a:t>A common form of cluster sampling in which the clusters consist of geographic areas such as counties, housing tracts, blocks or other area descriptions.</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800" decel="100000"/>
                                        <p:tgtEl>
                                          <p:spTgt spid="2">
                                            <p:txEl>
                                              <p:pRg st="1" end="1"/>
                                            </p:txEl>
                                          </p:spTgt>
                                        </p:tgtEl>
                                      </p:cBhvr>
                                    </p:animEffect>
                                    <p:anim calcmode="lin" valueType="num">
                                      <p:cBhvr>
                                        <p:cTn id="18"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309" y="177080"/>
            <a:ext cx="8736361" cy="5693867"/>
          </a:xfrm>
          <a:prstGeom prst="rect">
            <a:avLst/>
          </a:prstGeom>
        </p:spPr>
        <p:txBody>
          <a:bodyPr wrap="square">
            <a:spAutoFit/>
          </a:bodyPr>
          <a:lstStyle/>
          <a:p>
            <a:pPr algn="just"/>
            <a:r>
              <a:rPr lang="en-US" sz="2800" dirty="0"/>
              <a:t>If only one level of sampling takes place in selecting the basic elements </a:t>
            </a:r>
            <a:r>
              <a:rPr lang="en-US" sz="2800" dirty="0" smtClean="0"/>
              <a:t>(all </a:t>
            </a:r>
            <a:r>
              <a:rPr lang="en-US" sz="2800" dirty="0"/>
              <a:t>the households within the selected blocks are included in the sample), the design is called one-stage area sampling. </a:t>
            </a:r>
            <a:endParaRPr lang="en-US" sz="2800" dirty="0" smtClean="0"/>
          </a:p>
          <a:p>
            <a:pPr algn="just"/>
            <a:endParaRPr lang="en-US" sz="2800" dirty="0"/>
          </a:p>
          <a:p>
            <a:pPr algn="just"/>
            <a:r>
              <a:rPr lang="en-US" sz="2800" dirty="0" smtClean="0"/>
              <a:t>If </a:t>
            </a:r>
            <a:r>
              <a:rPr lang="en-US" sz="2800" dirty="0"/>
              <a:t>two or more levels of sampling take place before the basic elements are selected </a:t>
            </a:r>
            <a:r>
              <a:rPr lang="en-US" sz="2800" dirty="0" smtClean="0"/>
              <a:t>(a few apartments in each block)</a:t>
            </a:r>
            <a:r>
              <a:rPr lang="en-US" sz="2800" dirty="0"/>
              <a:t>, the design is called two-stage (or multistage) area sampling. </a:t>
            </a:r>
            <a:endParaRPr lang="en-US" sz="2800" dirty="0" smtClean="0"/>
          </a:p>
          <a:p>
            <a:pPr algn="just"/>
            <a:endParaRPr lang="en-US" sz="2800" dirty="0"/>
          </a:p>
          <a:p>
            <a:pPr algn="just"/>
            <a:r>
              <a:rPr lang="en-US" sz="2800" dirty="0" smtClean="0"/>
              <a:t>The </a:t>
            </a:r>
            <a:r>
              <a:rPr lang="en-US" sz="2800" dirty="0"/>
              <a:t>distinguishing feature of one- stage area sampling is that all the households in the selected blocks (or geographic areas) are included in the sample.</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800" decel="100000"/>
                                        <p:tgtEl>
                                          <p:spTgt spid="2">
                                            <p:txEl>
                                              <p:pRg st="2" end="2"/>
                                            </p:txEl>
                                          </p:spTgt>
                                        </p:tgtEl>
                                      </p:cBhvr>
                                    </p:animEffect>
                                    <p:anim calcmode="lin" valueType="num">
                                      <p:cBhvr>
                                        <p:cTn id="18"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800" decel="100000"/>
                                        <p:tgtEl>
                                          <p:spTgt spid="2">
                                            <p:txEl>
                                              <p:pRg st="4" end="4"/>
                                            </p:txEl>
                                          </p:spTgt>
                                        </p:tgtEl>
                                      </p:cBhvr>
                                    </p:animEffect>
                                    <p:anim calcmode="lin" valueType="num">
                                      <p:cBhvr>
                                        <p:cTn id="28" dur="800" decel="100000" fill="hold"/>
                                        <p:tgtEl>
                                          <p:spTgt spid="2">
                                            <p:txEl>
                                              <p:pRg st="4" end="4"/>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
                                            <p:txEl>
                                              <p:pRg st="4" end="4"/>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
                                            <p:txEl>
                                              <p:pRg st="4" end="4"/>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
                                            <p:txEl>
                                              <p:pRg st="4" end="4"/>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0887"/>
            <a:ext cx="4810143" cy="2661891"/>
          </a:xfrm>
          <a:prstGeom prst="rect">
            <a:avLst/>
          </a:prstGeom>
        </p:spPr>
      </p:pic>
      <p:pic>
        <p:nvPicPr>
          <p:cNvPr id="3" name="Picture 2"/>
          <p:cNvPicPr>
            <a:picLocks noChangeAspect="1"/>
          </p:cNvPicPr>
          <p:nvPr/>
        </p:nvPicPr>
        <p:blipFill>
          <a:blip r:embed="rId4"/>
          <a:stretch>
            <a:fillRect/>
          </a:stretch>
        </p:blipFill>
        <p:spPr>
          <a:xfrm>
            <a:off x="3839017" y="3392532"/>
            <a:ext cx="5304984" cy="3465468"/>
          </a:xfrm>
          <a:prstGeom prst="rect">
            <a:avLst/>
          </a:prstGeom>
        </p:spPr>
      </p:pic>
      <p:sp>
        <p:nvSpPr>
          <p:cNvPr id="4" name="TextBox 3"/>
          <p:cNvSpPr txBox="1"/>
          <p:nvPr/>
        </p:nvSpPr>
        <p:spPr>
          <a:xfrm>
            <a:off x="4810143" y="0"/>
            <a:ext cx="2918513" cy="9541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800" dirty="0" smtClean="0">
                <a:solidFill>
                  <a:srgbClr val="0000FF"/>
                </a:solidFill>
              </a:rPr>
              <a:t>One Stage Area Sampling</a:t>
            </a:r>
            <a:endParaRPr lang="en-US" sz="2800" dirty="0">
              <a:solidFill>
                <a:srgbClr val="0000FF"/>
              </a:solidFill>
            </a:endParaRPr>
          </a:p>
        </p:txBody>
      </p:sp>
      <p:sp>
        <p:nvSpPr>
          <p:cNvPr id="6" name="TextBox 5"/>
          <p:cNvSpPr txBox="1"/>
          <p:nvPr/>
        </p:nvSpPr>
        <p:spPr>
          <a:xfrm>
            <a:off x="920503" y="5879791"/>
            <a:ext cx="2918513" cy="9541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800" dirty="0" smtClean="0">
                <a:solidFill>
                  <a:srgbClr val="0000FF"/>
                </a:solidFill>
              </a:rPr>
              <a:t>Two Stages Area Sampling</a:t>
            </a:r>
            <a:endParaRPr lang="en-US" sz="2800" dirty="0">
              <a:solidFill>
                <a:srgbClr val="0000FF"/>
              </a:solidFill>
            </a:endParaRPr>
          </a:p>
        </p:txBody>
      </p:sp>
      <p:cxnSp>
        <p:nvCxnSpPr>
          <p:cNvPr id="8" name="Straight Arrow Connector 7"/>
          <p:cNvCxnSpPr/>
          <p:nvPr/>
        </p:nvCxnSpPr>
        <p:spPr>
          <a:xfrm>
            <a:off x="1736823" y="20887"/>
            <a:ext cx="765696" cy="707396"/>
          </a:xfrm>
          <a:prstGeom prst="straightConnector1">
            <a:avLst/>
          </a:prstGeom>
          <a:ln w="57150" cmpd="sng">
            <a:solidFill>
              <a:srgbClr val="302C24"/>
            </a:solidFill>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a:off x="3818476" y="4661202"/>
            <a:ext cx="765696" cy="707396"/>
          </a:xfrm>
          <a:prstGeom prst="straightConnector1">
            <a:avLst/>
          </a:prstGeom>
          <a:ln w="57150" cmpd="sng">
            <a:solidFill>
              <a:srgbClr val="302C24"/>
            </a:solidFill>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3612269" y="3284867"/>
            <a:ext cx="765696" cy="707396"/>
          </a:xfrm>
          <a:prstGeom prst="straightConnector1">
            <a:avLst/>
          </a:prstGeom>
          <a:ln w="57150" cmpd="sng">
            <a:solidFill>
              <a:srgbClr val="302C24"/>
            </a:solidFill>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5689682" y="4307504"/>
            <a:ext cx="765696" cy="707396"/>
          </a:xfrm>
          <a:prstGeom prst="straightConnector1">
            <a:avLst/>
          </a:prstGeom>
          <a:ln w="57150" cmpd="sng">
            <a:solidFill>
              <a:srgbClr val="302C24"/>
            </a:solidFill>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6072530" y="3638565"/>
            <a:ext cx="765696" cy="707396"/>
          </a:xfrm>
          <a:prstGeom prst="straightConnector1">
            <a:avLst/>
          </a:prstGeom>
          <a:ln w="57150" cmpd="sng">
            <a:solidFill>
              <a:srgbClr val="302C24"/>
            </a:solidFill>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7728656" y="4158059"/>
            <a:ext cx="765696" cy="707396"/>
          </a:xfrm>
          <a:prstGeom prst="straightConnector1">
            <a:avLst/>
          </a:prstGeom>
          <a:ln w="57150" cmpd="sng">
            <a:solidFill>
              <a:srgbClr val="302C24"/>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7345808" y="4812365"/>
            <a:ext cx="765696" cy="707396"/>
          </a:xfrm>
          <a:prstGeom prst="straightConnector1">
            <a:avLst/>
          </a:prstGeom>
          <a:ln w="57150" cmpd="sng">
            <a:solidFill>
              <a:srgbClr val="302C24"/>
            </a:solidFill>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5844661" y="5014900"/>
            <a:ext cx="765696" cy="707396"/>
          </a:xfrm>
          <a:prstGeom prst="straightConnector1">
            <a:avLst/>
          </a:prstGeom>
          <a:ln w="57150" cmpd="sng">
            <a:solidFill>
              <a:srgbClr val="302C24"/>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655816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6" dur="1000" fill="hold"/>
                                        <p:tgtEl>
                                          <p:spTgt spid="6"/>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58" dur="1000" fill="hold"/>
                                        <p:tgtEl>
                                          <p:spTgt spid="3"/>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70" dur="1000" fill="hold"/>
                                        <p:tgtEl>
                                          <p:spTgt spid="7"/>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82" dur="1000" fill="hold"/>
                                        <p:tgtEl>
                                          <p:spTgt spid="9"/>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p:cTn id="9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4" dur="1000" fill="hold"/>
                                        <p:tgtEl>
                                          <p:spTgt spid="10"/>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0"/>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p:cTn id="10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6" dur="1000" fill="hold"/>
                                        <p:tgtEl>
                                          <p:spTgt spid="11"/>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1"/>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nodeType="clickEffect">
                                  <p:stCondLst>
                                    <p:cond delay="0"/>
                                  </p:stCondLst>
                                  <p:childTnLst>
                                    <p:set>
                                      <p:cBhvr>
                                        <p:cTn id="114" dur="1" fill="hold">
                                          <p:stCondLst>
                                            <p:cond delay="0"/>
                                          </p:stCondLst>
                                        </p:cTn>
                                        <p:tgtEl>
                                          <p:spTgt spid="12"/>
                                        </p:tgtEl>
                                        <p:attrNameLst>
                                          <p:attrName>style.visibility</p:attrName>
                                        </p:attrNameLst>
                                      </p:cBhvr>
                                      <p:to>
                                        <p:strVal val="visible"/>
                                      </p:to>
                                    </p:set>
                                    <p:anim calcmode="lin" valueType="num">
                                      <p:cBhvr>
                                        <p:cTn id="11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18" dur="1000" fill="hold"/>
                                        <p:tgtEl>
                                          <p:spTgt spid="12"/>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2"/>
                                        </p:tgtEl>
                                      </p:cBhvr>
                                    </p:animEffect>
                                  </p:childTnLst>
                                </p:cTn>
                              </p:par>
                            </p:childTnLst>
                          </p:cTn>
                        </p:par>
                      </p:childTnLst>
                    </p:cTn>
                  </p:par>
                  <p:par>
                    <p:cTn id="123" fill="hold">
                      <p:stCondLst>
                        <p:cond delay="indefinite"/>
                      </p:stCondLst>
                      <p:childTnLst>
                        <p:par>
                          <p:cTn id="124" fill="hold">
                            <p:stCondLst>
                              <p:cond delay="0"/>
                            </p:stCondLst>
                            <p:childTnLst>
                              <p:par>
                                <p:cTn id="125" presetID="25" presetClass="entr" presetSubtype="0" fill="hold" nodeType="clickEffect">
                                  <p:stCondLst>
                                    <p:cond delay="0"/>
                                  </p:stCondLst>
                                  <p:childTnLst>
                                    <p:set>
                                      <p:cBhvr>
                                        <p:cTn id="126" dur="1" fill="hold">
                                          <p:stCondLst>
                                            <p:cond delay="0"/>
                                          </p:stCondLst>
                                        </p:cTn>
                                        <p:tgtEl>
                                          <p:spTgt spid="13"/>
                                        </p:tgtEl>
                                        <p:attrNameLst>
                                          <p:attrName>style.visibility</p:attrName>
                                        </p:attrNameLst>
                                      </p:cBhvr>
                                      <p:to>
                                        <p:strVal val="visible"/>
                                      </p:to>
                                    </p:set>
                                    <p:anim calcmode="lin" valueType="num">
                                      <p:cBhvr>
                                        <p:cTn id="1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30" dur="1000" fill="hold"/>
                                        <p:tgtEl>
                                          <p:spTgt spid="13"/>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13"/>
                                        </p:tgtEl>
                                      </p:cBhvr>
                                    </p:animEffect>
                                  </p:childTnLst>
                                </p:cTn>
                              </p:par>
                            </p:childTnLst>
                          </p:cTn>
                        </p:par>
                      </p:childTnLst>
                    </p:cTn>
                  </p:par>
                  <p:par>
                    <p:cTn id="135" fill="hold">
                      <p:stCondLst>
                        <p:cond delay="indefinite"/>
                      </p:stCondLst>
                      <p:childTnLst>
                        <p:par>
                          <p:cTn id="136" fill="hold">
                            <p:stCondLst>
                              <p:cond delay="0"/>
                            </p:stCondLst>
                            <p:childTnLst>
                              <p:par>
                                <p:cTn id="137" presetID="25" presetClass="entr" presetSubtype="0" fill="hold" nodeType="clickEffect">
                                  <p:stCondLst>
                                    <p:cond delay="0"/>
                                  </p:stCondLst>
                                  <p:childTnLst>
                                    <p:set>
                                      <p:cBhvr>
                                        <p:cTn id="138" dur="1" fill="hold">
                                          <p:stCondLst>
                                            <p:cond delay="0"/>
                                          </p:stCondLst>
                                        </p:cTn>
                                        <p:tgtEl>
                                          <p:spTgt spid="14"/>
                                        </p:tgtEl>
                                        <p:attrNameLst>
                                          <p:attrName>style.visibility</p:attrName>
                                        </p:attrNameLst>
                                      </p:cBhvr>
                                      <p:to>
                                        <p:strVal val="visible"/>
                                      </p:to>
                                    </p:set>
                                    <p:anim calcmode="lin" valueType="num">
                                      <p:cBhvr>
                                        <p:cTn id="13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4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4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42" dur="1000" fill="hold"/>
                                        <p:tgtEl>
                                          <p:spTgt spid="14"/>
                                        </p:tgtEl>
                                        <p:attrNameLst>
                                          <p:attrName>ppt_h</p:attrName>
                                        </p:attrNameLst>
                                      </p:cBhvr>
                                      <p:tavLst>
                                        <p:tav tm="0">
                                          <p:val>
                                            <p:strVal val="#ppt_h"/>
                                          </p:val>
                                        </p:tav>
                                        <p:tav tm="100000">
                                          <p:val>
                                            <p:strVal val="#ppt_h"/>
                                          </p:val>
                                        </p:tav>
                                      </p:tavLst>
                                    </p:anim>
                                    <p:anim calcmode="lin" valueType="num">
                                      <p:cBhvr>
                                        <p:cTn id="14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4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4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6"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30 at 14.43.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866"/>
            <a:ext cx="9144000" cy="5680320"/>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30 at 14.47.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765" y="0"/>
            <a:ext cx="7966253" cy="6858000"/>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2457" y="2727762"/>
            <a:ext cx="5109091" cy="830997"/>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sz="4800" dirty="0">
                <a:solidFill>
                  <a:srgbClr val="000000"/>
                </a:solidFill>
              </a:rPr>
              <a:t>Internet Sampling</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31 at 20.17.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28383" cy="3177187"/>
          </a:xfrm>
          <a:prstGeom prst="rect">
            <a:avLst/>
          </a:prstGeom>
        </p:spPr>
      </p:pic>
      <p:sp>
        <p:nvSpPr>
          <p:cNvPr id="3" name="TextBox 2"/>
          <p:cNvSpPr txBox="1"/>
          <p:nvPr/>
        </p:nvSpPr>
        <p:spPr>
          <a:xfrm>
            <a:off x="172462" y="3155663"/>
            <a:ext cx="3509057" cy="461665"/>
          </a:xfrm>
          <a:prstGeom prst="rect">
            <a:avLst/>
          </a:prstGeom>
          <a:noFill/>
        </p:spPr>
        <p:txBody>
          <a:bodyPr wrap="square" rtlCol="0">
            <a:spAutoFit/>
          </a:bodyPr>
          <a:lstStyle/>
          <a:p>
            <a:r>
              <a:rPr lang="en-US" sz="2400" dirty="0" smtClean="0"/>
              <a:t>Full Census</a:t>
            </a:r>
            <a:endParaRPr lang="en-US" sz="2400" dirty="0"/>
          </a:p>
        </p:txBody>
      </p:sp>
      <p:pic>
        <p:nvPicPr>
          <p:cNvPr id="5" name="Picture 4" descr="Screen Shot 2013-12-31 at 20.18.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442" y="0"/>
            <a:ext cx="2642557" cy="3617328"/>
          </a:xfrm>
          <a:prstGeom prst="rect">
            <a:avLst/>
          </a:prstGeom>
        </p:spPr>
      </p:pic>
      <p:pic>
        <p:nvPicPr>
          <p:cNvPr id="6" name="Picture 5" descr="Screen Shot 2013-12-31 at 20.19.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17327"/>
            <a:ext cx="2228382" cy="3240671"/>
          </a:xfrm>
          <a:prstGeom prst="rect">
            <a:avLst/>
          </a:prstGeom>
        </p:spPr>
      </p:pic>
      <p:pic>
        <p:nvPicPr>
          <p:cNvPr id="7" name="Picture 6" descr="Screen Shot 2013-12-31 at 20.19.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442" y="3617328"/>
            <a:ext cx="2642558" cy="3240671"/>
          </a:xfrm>
          <a:prstGeom prst="rect">
            <a:avLst/>
          </a:prstGeom>
        </p:spPr>
      </p:pic>
      <p:sp>
        <p:nvSpPr>
          <p:cNvPr id="8" name="TextBox 7"/>
          <p:cNvSpPr txBox="1"/>
          <p:nvPr/>
        </p:nvSpPr>
        <p:spPr>
          <a:xfrm>
            <a:off x="2906274" y="2819610"/>
            <a:ext cx="2583355" cy="1077218"/>
          </a:xfrm>
          <a:prstGeom prst="rect">
            <a:avLst/>
          </a:prstGeom>
          <a:noFill/>
        </p:spPr>
        <p:txBody>
          <a:bodyPr wrap="square" rtlCol="0">
            <a:spAutoFit/>
          </a:bodyPr>
          <a:lstStyle/>
          <a:p>
            <a:pPr algn="ctr"/>
            <a:r>
              <a:rPr lang="en-US" sz="3200" dirty="0" smtClean="0"/>
              <a:t>How Much Sampling?</a:t>
            </a:r>
            <a:endParaRPr lang="en-US" sz="3200" dirty="0"/>
          </a:p>
        </p:txBody>
      </p:sp>
    </p:spTree>
    <p:extLst>
      <p:ext uri="{BB962C8B-B14F-4D97-AF65-F5344CB8AC3E}">
        <p14:creationId xmlns:p14="http://schemas.microsoft.com/office/powerpoint/2010/main" val="1339983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
                                        <p:tgtEl>
                                          <p:spTgt spid="8"/>
                                        </p:tgtEl>
                                      </p:cBhvr>
                                    </p:animEffect>
                                    <p:anim calcmode="lin" valueType="num">
                                      <p:cBhvr>
                                        <p:cTn id="8" dur="400" fill="hold"/>
                                        <p:tgtEl>
                                          <p:spTgt spid="8"/>
                                        </p:tgtEl>
                                        <p:attrNameLst>
                                          <p:attrName>ppt_x</p:attrName>
                                        </p:attrNameLst>
                                      </p:cBhvr>
                                      <p:tavLst>
                                        <p:tav tm="0">
                                          <p:val>
                                            <p:strVal val="#ppt_x"/>
                                          </p:val>
                                        </p:tav>
                                        <p:tav tm="100000">
                                          <p:val>
                                            <p:strVal val="#ppt_x"/>
                                          </p:val>
                                        </p:tav>
                                      </p:tavLst>
                                    </p:anim>
                                    <p:anim calcmode="lin" valueType="num">
                                      <p:cBhvr>
                                        <p:cTn id="9" dur="400" fill="hold"/>
                                        <p:tgtEl>
                                          <p:spTgt spid="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
                                        <p:tgtEl>
                                          <p:spTgt spid="3"/>
                                        </p:tgtEl>
                                      </p:cBhvr>
                                    </p:animEffect>
                                    <p:anim calcmode="lin" valueType="num">
                                      <p:cBhvr>
                                        <p:cTn id="17" dur="400" fill="hold"/>
                                        <p:tgtEl>
                                          <p:spTgt spid="3"/>
                                        </p:tgtEl>
                                        <p:attrNameLst>
                                          <p:attrName>ppt_x</p:attrName>
                                        </p:attrNameLst>
                                      </p:cBhvr>
                                      <p:tavLst>
                                        <p:tav tm="0">
                                          <p:val>
                                            <p:strVal val="#ppt_x"/>
                                          </p:val>
                                        </p:tav>
                                        <p:tav tm="100000">
                                          <p:val>
                                            <p:strVal val="#ppt_x"/>
                                          </p:val>
                                        </p:tav>
                                      </p:tavLst>
                                    </p:anim>
                                    <p:anim calcmode="lin" valueType="num">
                                      <p:cBhvr>
                                        <p:cTn id="18" dur="400" fill="hold"/>
                                        <p:tgtEl>
                                          <p:spTgt spid="3"/>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931" y="662564"/>
            <a:ext cx="8522742" cy="5693867"/>
          </a:xfrm>
          <a:prstGeom prst="rect">
            <a:avLst/>
          </a:prstGeom>
        </p:spPr>
        <p:txBody>
          <a:bodyPr wrap="square">
            <a:spAutoFit/>
          </a:bodyPr>
          <a:lstStyle/>
          <a:p>
            <a:pPr algn="just"/>
            <a:r>
              <a:rPr lang="en-US" sz="2800" dirty="0"/>
              <a:t>The ease and low cost of an Internet survey </a:t>
            </a:r>
            <a:r>
              <a:rPr lang="en-US" sz="2800" dirty="0" smtClean="0"/>
              <a:t>has </a:t>
            </a:r>
            <a:r>
              <a:rPr lang="en-US" sz="2800" dirty="0"/>
              <a:t>contributed to a flood of online </a:t>
            </a:r>
            <a:r>
              <a:rPr lang="en-US" sz="2800" dirty="0" smtClean="0"/>
              <a:t>questionnaires</a:t>
            </a:r>
            <a:r>
              <a:rPr lang="en-US" sz="2800" dirty="0"/>
              <a:t>, some more formal than others. As a result, frequent Internet users may be more selective about which surveys they bother answering. </a:t>
            </a:r>
            <a:endParaRPr lang="en-US" sz="2800" dirty="0" smtClean="0"/>
          </a:p>
          <a:p>
            <a:pPr algn="just"/>
            <a:endParaRPr lang="en-US" sz="2800" dirty="0"/>
          </a:p>
          <a:p>
            <a:pPr algn="just"/>
            <a:r>
              <a:rPr lang="en-US" sz="2800" dirty="0" smtClean="0"/>
              <a:t>Researchers </a:t>
            </a:r>
            <a:r>
              <a:rPr lang="en-US" sz="2800" dirty="0"/>
              <a:t>investigating college students’ attitudes toward environmental issues found that those who responded to an e-mail request that had been sent to all students tended to be more concerned about the environment than students who were contacted individually through systematic </a:t>
            </a:r>
            <a:r>
              <a:rPr lang="en-US" sz="2800" dirty="0" smtClean="0"/>
              <a:t>sampling. </a:t>
            </a:r>
          </a:p>
          <a:p>
            <a:pPr algn="just"/>
            <a:endParaRPr lang="en-US" sz="2800" dirty="0"/>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800" decel="100000"/>
                                        <p:tgtEl>
                                          <p:spTgt spid="2">
                                            <p:txEl>
                                              <p:pRg st="2" end="2"/>
                                            </p:txEl>
                                          </p:spTgt>
                                        </p:tgtEl>
                                      </p:cBhvr>
                                    </p:animEffect>
                                    <p:anim calcmode="lin" valueType="num">
                                      <p:cBhvr>
                                        <p:cTn id="18"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745" y="348595"/>
            <a:ext cx="8467519" cy="6001642"/>
          </a:xfrm>
          <a:prstGeom prst="rect">
            <a:avLst/>
          </a:prstGeom>
        </p:spPr>
        <p:txBody>
          <a:bodyPr wrap="square">
            <a:spAutoFit/>
          </a:bodyPr>
          <a:lstStyle/>
          <a:p>
            <a:pPr algn="just"/>
            <a:r>
              <a:rPr lang="en-US" sz="3200" dirty="0">
                <a:solidFill>
                  <a:srgbClr val="FFFF00"/>
                </a:solidFill>
              </a:rPr>
              <a:t>Web Site Visitors</a:t>
            </a:r>
          </a:p>
          <a:p>
            <a:pPr algn="just"/>
            <a:r>
              <a:rPr lang="en-US" sz="3200" dirty="0"/>
              <a:t>M</a:t>
            </a:r>
            <a:r>
              <a:rPr lang="en-US" sz="3200" dirty="0" smtClean="0"/>
              <a:t>any </a:t>
            </a:r>
            <a:r>
              <a:rPr lang="en-US" sz="3200" dirty="0"/>
              <a:t>Internet surveys are conducted with volunteer respondents who visit an organization’s Web site intentionally or by </a:t>
            </a:r>
            <a:r>
              <a:rPr lang="en-US" sz="3200" dirty="0" smtClean="0"/>
              <a:t>happenstance</a:t>
            </a:r>
            <a:r>
              <a:rPr lang="en-US" sz="1200" dirty="0" smtClean="0"/>
              <a:t>(</a:t>
            </a:r>
            <a:r>
              <a:rPr lang="en-US" sz="1200" dirty="0" err="1" smtClean="0"/>
              <a:t>tesadüfi</a:t>
            </a:r>
            <a:r>
              <a:rPr lang="en-US" sz="1200" dirty="0" smtClean="0"/>
              <a:t>)</a:t>
            </a:r>
            <a:r>
              <a:rPr lang="en-US" sz="3200" dirty="0" smtClean="0"/>
              <a:t>. </a:t>
            </a:r>
          </a:p>
          <a:p>
            <a:pPr algn="just"/>
            <a:endParaRPr lang="en-US" sz="3200" dirty="0"/>
          </a:p>
          <a:p>
            <a:pPr algn="just"/>
            <a:r>
              <a:rPr lang="en-US" sz="3200" dirty="0" smtClean="0"/>
              <a:t>These </a:t>
            </a:r>
            <a:r>
              <a:rPr lang="en-US" sz="3200" dirty="0"/>
              <a:t>unrestricted samples are clearly convenience samples. They may not be representative because of the </a:t>
            </a:r>
            <a:r>
              <a:rPr lang="en-US" sz="3200" dirty="0" smtClean="0"/>
              <a:t>haphazard</a:t>
            </a:r>
            <a:r>
              <a:rPr lang="en-US" sz="1200" dirty="0" smtClean="0"/>
              <a:t>(</a:t>
            </a:r>
            <a:r>
              <a:rPr lang="en-US" sz="1200" dirty="0" err="1" smtClean="0"/>
              <a:t>gelişigüzel</a:t>
            </a:r>
            <a:r>
              <a:rPr lang="en-US" sz="1200" dirty="0" smtClean="0"/>
              <a:t>)</a:t>
            </a:r>
            <a:r>
              <a:rPr lang="en-US" sz="3200" dirty="0" smtClean="0"/>
              <a:t>manner </a:t>
            </a:r>
            <a:r>
              <a:rPr lang="en-US" sz="3200" dirty="0"/>
              <a:t>by which many respondents arrived at a particular Web site or because of self-selection bias.</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800" decel="100000"/>
                                        <p:tgtEl>
                                          <p:spTgt spid="2">
                                            <p:txEl>
                                              <p:pRg st="1" end="1"/>
                                            </p:txEl>
                                          </p:spTgt>
                                        </p:tgtEl>
                                      </p:cBhvr>
                                    </p:animEffect>
                                    <p:anim calcmode="lin" valueType="num">
                                      <p:cBhvr>
                                        <p:cTn id="18"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800" decel="100000"/>
                                        <p:tgtEl>
                                          <p:spTgt spid="2">
                                            <p:txEl>
                                              <p:pRg st="3" end="3"/>
                                            </p:txEl>
                                          </p:spTgt>
                                        </p:tgtEl>
                                      </p:cBhvr>
                                    </p:animEffect>
                                    <p:anim calcmode="lin" valueType="num">
                                      <p:cBhvr>
                                        <p:cTn id="28" dur="800" decel="100000" fill="hold"/>
                                        <p:tgtEl>
                                          <p:spTgt spid="2">
                                            <p:txEl>
                                              <p:pRg st="3" end="3"/>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
                                            <p:txEl>
                                              <p:pRg st="3" end="3"/>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
                                            <p:txEl>
                                              <p:pRg st="3" end="3"/>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
                                            <p:txEl>
                                              <p:pRg st="3" end="3"/>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75" y="0"/>
            <a:ext cx="8357073" cy="6494085"/>
          </a:xfrm>
          <a:prstGeom prst="rect">
            <a:avLst/>
          </a:prstGeom>
        </p:spPr>
        <p:txBody>
          <a:bodyPr wrap="square">
            <a:spAutoFit/>
          </a:bodyPr>
          <a:lstStyle/>
          <a:p>
            <a:pPr algn="just"/>
            <a:r>
              <a:rPr lang="en-US" sz="3200" dirty="0">
                <a:solidFill>
                  <a:srgbClr val="FFFF00"/>
                </a:solidFill>
              </a:rPr>
              <a:t>Panel Samples</a:t>
            </a:r>
          </a:p>
          <a:p>
            <a:pPr algn="just"/>
            <a:r>
              <a:rPr lang="en-US" sz="3200" dirty="0"/>
              <a:t>Drawing a probability sample from an established consumer panel or other </a:t>
            </a:r>
            <a:r>
              <a:rPr lang="en-US" sz="3200" dirty="0" err="1"/>
              <a:t>prerecruited</a:t>
            </a:r>
            <a:r>
              <a:rPr lang="en-US" sz="3200" dirty="0"/>
              <a:t> membership panel is a popular, scientific, and effective method for creating a sample of Internet users. </a:t>
            </a:r>
            <a:endParaRPr lang="en-US" sz="3200" dirty="0" smtClean="0"/>
          </a:p>
          <a:p>
            <a:pPr algn="just"/>
            <a:endParaRPr lang="en-US" sz="3200" dirty="0"/>
          </a:p>
          <a:p>
            <a:pPr algn="just"/>
            <a:r>
              <a:rPr lang="en-US" sz="3200" dirty="0" smtClean="0"/>
              <a:t>Typically</a:t>
            </a:r>
            <a:r>
              <a:rPr lang="en-US" sz="3200" dirty="0"/>
              <a:t>, sampling from a panel yields a high response rate because panel members have already agreed to cooperate with the research organization’s e-mail or Internet surveys. </a:t>
            </a:r>
            <a:endParaRPr lang="en-US" sz="3200" dirty="0" smtClean="0"/>
          </a:p>
          <a:p>
            <a:pPr algn="just"/>
            <a:endParaRPr lang="en-US" sz="3200" dirty="0"/>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p:cTn id="23"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337" y="549185"/>
            <a:ext cx="8320258" cy="5016757"/>
          </a:xfrm>
          <a:prstGeom prst="rect">
            <a:avLst/>
          </a:prstGeom>
        </p:spPr>
        <p:txBody>
          <a:bodyPr wrap="square">
            <a:spAutoFit/>
          </a:bodyPr>
          <a:lstStyle/>
          <a:p>
            <a:pPr algn="just"/>
            <a:r>
              <a:rPr lang="en-US" sz="3200" dirty="0"/>
              <a:t>Often panel members are </a:t>
            </a:r>
            <a:r>
              <a:rPr lang="en-US" sz="3200" dirty="0" smtClean="0"/>
              <a:t>compensated</a:t>
            </a:r>
            <a:r>
              <a:rPr lang="en-US" sz="1400" dirty="0" smtClean="0"/>
              <a:t>(</a:t>
            </a:r>
            <a:r>
              <a:rPr lang="en-US" sz="1400" dirty="0" err="1" smtClean="0"/>
              <a:t>telafi</a:t>
            </a:r>
            <a:r>
              <a:rPr lang="en-US" sz="1400" dirty="0" smtClean="0"/>
              <a:t>)</a:t>
            </a:r>
            <a:r>
              <a:rPr lang="en-US" sz="3200" dirty="0" smtClean="0"/>
              <a:t>for </a:t>
            </a:r>
            <a:r>
              <a:rPr lang="en-US" sz="3200" dirty="0"/>
              <a:t>their time with a </a:t>
            </a:r>
            <a:r>
              <a:rPr lang="en-US" sz="3200" dirty="0" smtClean="0"/>
              <a:t>sweepstakes</a:t>
            </a:r>
            <a:r>
              <a:rPr lang="en-US" sz="1400" dirty="0" smtClean="0"/>
              <a:t>(</a:t>
            </a:r>
            <a:r>
              <a:rPr lang="en-US" sz="1400" dirty="0" err="1" smtClean="0"/>
              <a:t>çekiliş</a:t>
            </a:r>
            <a:r>
              <a:rPr lang="en-US" sz="1400" dirty="0" smtClean="0"/>
              <a:t>)</a:t>
            </a:r>
            <a:r>
              <a:rPr lang="en-US" sz="3200" dirty="0" smtClean="0"/>
              <a:t>, </a:t>
            </a:r>
            <a:r>
              <a:rPr lang="en-US" sz="3200" dirty="0"/>
              <a:t>a small cash incentive, or </a:t>
            </a:r>
            <a:r>
              <a:rPr lang="en-US" sz="3200" dirty="0" smtClean="0"/>
              <a:t>redeemable</a:t>
            </a:r>
            <a:r>
              <a:rPr lang="en-US" sz="1200" dirty="0" smtClean="0"/>
              <a:t>(</a:t>
            </a:r>
            <a:r>
              <a:rPr lang="en-US" sz="1200" dirty="0" err="1" smtClean="0"/>
              <a:t>kurtarılabilir</a:t>
            </a:r>
            <a:r>
              <a:rPr lang="en-US" sz="1200" dirty="0" smtClean="0"/>
              <a:t>)</a:t>
            </a:r>
            <a:r>
              <a:rPr lang="en-US" sz="3200" dirty="0" smtClean="0"/>
              <a:t>points</a:t>
            </a:r>
            <a:r>
              <a:rPr lang="en-US" sz="3200" dirty="0"/>
              <a:t>. </a:t>
            </a:r>
            <a:endParaRPr lang="en-US" sz="3200" dirty="0" smtClean="0"/>
          </a:p>
          <a:p>
            <a:pPr algn="just"/>
            <a:endParaRPr lang="en-US" sz="3200" dirty="0"/>
          </a:p>
          <a:p>
            <a:pPr algn="just"/>
            <a:r>
              <a:rPr lang="en-US" sz="3200" dirty="0" smtClean="0"/>
              <a:t>Further</a:t>
            </a:r>
            <a:r>
              <a:rPr lang="en-US" sz="3200" dirty="0"/>
              <a:t>, because the panel has already supplied demographic characteristics and other information from previous questionnaires, researchers are able to select panelists based on product ownership, lifestyle, or other characteristics. </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p:cTn id="15"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087" y="365594"/>
            <a:ext cx="5984772"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600" dirty="0" smtClean="0"/>
              <a:t>Some Important Definitions</a:t>
            </a:r>
            <a:endParaRPr lang="en-US" sz="3600" dirty="0"/>
          </a:p>
        </p:txBody>
      </p:sp>
      <p:sp>
        <p:nvSpPr>
          <p:cNvPr id="3" name="Rectangle 2"/>
          <p:cNvSpPr/>
          <p:nvPr/>
        </p:nvSpPr>
        <p:spPr>
          <a:xfrm>
            <a:off x="279863" y="1036438"/>
            <a:ext cx="8546600" cy="5509200"/>
          </a:xfrm>
          <a:prstGeom prst="rect">
            <a:avLst/>
          </a:prstGeom>
        </p:spPr>
        <p:txBody>
          <a:bodyPr wrap="square">
            <a:spAutoFit/>
          </a:bodyPr>
          <a:lstStyle/>
          <a:p>
            <a:pPr algn="just"/>
            <a:r>
              <a:rPr lang="en-US" sz="3200" dirty="0"/>
              <a:t>■ </a:t>
            </a:r>
            <a:r>
              <a:rPr lang="en-US" sz="3200" dirty="0">
                <a:solidFill>
                  <a:srgbClr val="000090"/>
                </a:solidFill>
              </a:rPr>
              <a:t>Parameter. </a:t>
            </a:r>
            <a:r>
              <a:rPr lang="en-US" sz="3200" dirty="0"/>
              <a:t>A parameter is a summary description of a fixed characteristic or measure of the target population. A parameter denotes the true value that would be obtained if a census rather than a sample was undertaken</a:t>
            </a:r>
            <a:r>
              <a:rPr lang="en-US" sz="3200" dirty="0" smtClean="0"/>
              <a:t>.</a:t>
            </a:r>
          </a:p>
          <a:p>
            <a:pPr algn="just"/>
            <a:endParaRPr lang="en-US" sz="3200" dirty="0"/>
          </a:p>
          <a:p>
            <a:pPr algn="just"/>
            <a:r>
              <a:rPr lang="en-US" sz="3200" dirty="0"/>
              <a:t>■ </a:t>
            </a:r>
            <a:r>
              <a:rPr lang="en-US" sz="3200" dirty="0">
                <a:solidFill>
                  <a:srgbClr val="000090"/>
                </a:solidFill>
              </a:rPr>
              <a:t>Statistic. </a:t>
            </a:r>
            <a:r>
              <a:rPr lang="en-US" sz="3200" dirty="0"/>
              <a:t>A statistic is a summary description of a characteristic or measure of the sample. The sample statistic is used as an estimate of the population parameter.</a:t>
            </a:r>
          </a:p>
        </p:txBody>
      </p:sp>
    </p:spTree>
    <p:extLst>
      <p:ext uri="{BB962C8B-B14F-4D97-AF65-F5344CB8AC3E}">
        <p14:creationId xmlns:p14="http://schemas.microsoft.com/office/powerpoint/2010/main" val="27106466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9405"/>
            <a:ext cx="8885665" cy="4524315"/>
          </a:xfrm>
          <a:prstGeom prst="rect">
            <a:avLst/>
          </a:prstGeom>
        </p:spPr>
        <p:txBody>
          <a:bodyPr wrap="square">
            <a:spAutoFit/>
          </a:bodyPr>
          <a:lstStyle/>
          <a:p>
            <a:pPr algn="just"/>
            <a:endParaRPr lang="en-US" sz="3200" dirty="0"/>
          </a:p>
          <a:p>
            <a:pPr algn="just"/>
            <a:r>
              <a:rPr lang="en-US" sz="3200" dirty="0"/>
              <a:t>■ </a:t>
            </a:r>
            <a:r>
              <a:rPr lang="en-US" sz="3200" dirty="0">
                <a:solidFill>
                  <a:srgbClr val="000090"/>
                </a:solidFill>
              </a:rPr>
              <a:t>Precision level. </a:t>
            </a:r>
            <a:r>
              <a:rPr lang="en-US" sz="3200" dirty="0"/>
              <a:t>When estimating a population parameter by using a sample statistic, the precision level is the desired size of the estimating interval. </a:t>
            </a:r>
            <a:endParaRPr lang="en-US" sz="3200" dirty="0" smtClean="0"/>
          </a:p>
          <a:p>
            <a:pPr algn="just"/>
            <a:endParaRPr lang="en-US" sz="3200" dirty="0"/>
          </a:p>
          <a:p>
            <a:pPr algn="just"/>
            <a:r>
              <a:rPr lang="en-US" sz="3200" dirty="0" smtClean="0"/>
              <a:t>This </a:t>
            </a:r>
            <a:r>
              <a:rPr lang="en-US" sz="3200" dirty="0"/>
              <a:t>is the maximum permissible difference between the sample statistic and the population parameter</a:t>
            </a:r>
            <a:r>
              <a:rPr lang="en-US" sz="3200" dirty="0" smtClean="0"/>
              <a:t>.</a:t>
            </a:r>
            <a:endParaRPr lang="en-US" sz="3200" dirty="0"/>
          </a:p>
        </p:txBody>
      </p:sp>
    </p:spTree>
    <p:extLst>
      <p:ext uri="{BB962C8B-B14F-4D97-AF65-F5344CB8AC3E}">
        <p14:creationId xmlns:p14="http://schemas.microsoft.com/office/powerpoint/2010/main" val="37078730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p:cTn id="15"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335" y="691439"/>
            <a:ext cx="8885665" cy="4524316"/>
          </a:xfrm>
          <a:prstGeom prst="rect">
            <a:avLst/>
          </a:prstGeom>
        </p:spPr>
        <p:txBody>
          <a:bodyPr wrap="square">
            <a:spAutoFit/>
          </a:bodyPr>
          <a:lstStyle/>
          <a:p>
            <a:pPr algn="just"/>
            <a:r>
              <a:rPr lang="en-US" sz="3600" dirty="0"/>
              <a:t>■ </a:t>
            </a:r>
            <a:r>
              <a:rPr lang="en-US" sz="3600" dirty="0">
                <a:solidFill>
                  <a:srgbClr val="000090"/>
                </a:solidFill>
              </a:rPr>
              <a:t>Confidence interval. </a:t>
            </a:r>
            <a:r>
              <a:rPr lang="en-US" sz="3600" dirty="0"/>
              <a:t>The confidence interval is the range into which the true </a:t>
            </a:r>
            <a:r>
              <a:rPr lang="en-US" sz="3600" dirty="0" smtClean="0"/>
              <a:t>population </a:t>
            </a:r>
            <a:r>
              <a:rPr lang="en-US" sz="3600" dirty="0"/>
              <a:t>parameter will fall, assuming a given level of confidence</a:t>
            </a:r>
            <a:r>
              <a:rPr lang="en-US" sz="3600" dirty="0" smtClean="0"/>
              <a:t>.</a:t>
            </a:r>
          </a:p>
          <a:p>
            <a:pPr algn="just"/>
            <a:endParaRPr lang="en-US" sz="3600" dirty="0"/>
          </a:p>
          <a:p>
            <a:pPr algn="just"/>
            <a:r>
              <a:rPr lang="en-US" sz="3600" dirty="0"/>
              <a:t>■ </a:t>
            </a:r>
            <a:r>
              <a:rPr lang="en-US" sz="3600" dirty="0">
                <a:solidFill>
                  <a:srgbClr val="000090"/>
                </a:solidFill>
              </a:rPr>
              <a:t>Confidence level. </a:t>
            </a:r>
            <a:r>
              <a:rPr lang="en-US" sz="3600" dirty="0"/>
              <a:t>The confidence level is the probability that a confidence interval will include the population parameter.</a:t>
            </a:r>
          </a:p>
        </p:txBody>
      </p:sp>
    </p:spTree>
    <p:extLst>
      <p:ext uri="{BB962C8B-B14F-4D97-AF65-F5344CB8AC3E}">
        <p14:creationId xmlns:p14="http://schemas.microsoft.com/office/powerpoint/2010/main" val="19205722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p:cTn id="15"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294" y="2875002"/>
            <a:ext cx="7588436"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sz="4800" dirty="0"/>
              <a:t>S</a:t>
            </a:r>
            <a:r>
              <a:rPr lang="en-US" sz="4800" dirty="0" smtClean="0"/>
              <a:t>ample </a:t>
            </a:r>
            <a:r>
              <a:rPr lang="en-US" sz="4800" dirty="0"/>
              <a:t>S</a:t>
            </a:r>
            <a:r>
              <a:rPr lang="en-US" sz="4800" dirty="0" smtClean="0"/>
              <a:t>ize </a:t>
            </a:r>
            <a:r>
              <a:rPr lang="en-US" sz="4800" dirty="0"/>
              <a:t>D</a:t>
            </a:r>
            <a:r>
              <a:rPr lang="en-US" sz="4800" dirty="0" smtClean="0"/>
              <a:t>etermination</a:t>
            </a:r>
            <a:endParaRPr lang="en-US" sz="4800" dirty="0"/>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31 at 10.49.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3522"/>
            <a:ext cx="9144000" cy="6198836"/>
          </a:xfrm>
          <a:prstGeom prst="rect">
            <a:avLst/>
          </a:prstGeom>
        </p:spPr>
      </p:pic>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690" y="298702"/>
            <a:ext cx="6873196" cy="5847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just"/>
            <a:r>
              <a:rPr lang="en-US" sz="3200" dirty="0">
                <a:solidFill>
                  <a:srgbClr val="000090"/>
                </a:solidFill>
              </a:rPr>
              <a:t>Descriptive </a:t>
            </a:r>
            <a:r>
              <a:rPr lang="en-US" sz="3200" dirty="0" smtClean="0">
                <a:solidFill>
                  <a:srgbClr val="000090"/>
                </a:solidFill>
              </a:rPr>
              <a:t>and Inferential Statistics</a:t>
            </a:r>
            <a:endParaRPr lang="en-US" sz="3200" dirty="0">
              <a:solidFill>
                <a:srgbClr val="000090"/>
              </a:solidFill>
            </a:endParaRPr>
          </a:p>
        </p:txBody>
      </p:sp>
      <p:sp>
        <p:nvSpPr>
          <p:cNvPr id="3" name="Rectangle 2"/>
          <p:cNvSpPr/>
          <p:nvPr/>
        </p:nvSpPr>
        <p:spPr>
          <a:xfrm>
            <a:off x="305428" y="1319365"/>
            <a:ext cx="8838572" cy="1569660"/>
          </a:xfrm>
          <a:prstGeom prst="rect">
            <a:avLst/>
          </a:prstGeom>
        </p:spPr>
        <p:txBody>
          <a:bodyPr wrap="square">
            <a:spAutoFit/>
          </a:bodyPr>
          <a:lstStyle/>
          <a:p>
            <a:r>
              <a:rPr lang="en-US" sz="3200" dirty="0">
                <a:solidFill>
                  <a:srgbClr val="000090"/>
                </a:solidFill>
              </a:rPr>
              <a:t>descriptive statistics</a:t>
            </a:r>
          </a:p>
          <a:p>
            <a:r>
              <a:rPr lang="en-US" sz="3200" dirty="0"/>
              <a:t>Statistics which summarize and describe the data in a simple and understandable manner.</a:t>
            </a:r>
          </a:p>
        </p:txBody>
      </p:sp>
      <p:sp>
        <p:nvSpPr>
          <p:cNvPr id="4" name="Rectangle 3"/>
          <p:cNvSpPr/>
          <p:nvPr/>
        </p:nvSpPr>
        <p:spPr>
          <a:xfrm>
            <a:off x="305428" y="3256501"/>
            <a:ext cx="8838572" cy="1569660"/>
          </a:xfrm>
          <a:prstGeom prst="rect">
            <a:avLst/>
          </a:prstGeom>
        </p:spPr>
        <p:txBody>
          <a:bodyPr wrap="square">
            <a:spAutoFit/>
          </a:bodyPr>
          <a:lstStyle/>
          <a:p>
            <a:r>
              <a:rPr lang="en-US" sz="3200" dirty="0" smtClean="0">
                <a:solidFill>
                  <a:srgbClr val="000090"/>
                </a:solidFill>
              </a:rPr>
              <a:t>Inferential</a:t>
            </a:r>
            <a:r>
              <a:rPr lang="en-US" sz="1400" dirty="0" smtClean="0">
                <a:solidFill>
                  <a:srgbClr val="000090"/>
                </a:solidFill>
              </a:rPr>
              <a:t>(</a:t>
            </a:r>
            <a:r>
              <a:rPr lang="en-US" sz="1400" dirty="0" err="1" smtClean="0">
                <a:solidFill>
                  <a:srgbClr val="000090"/>
                </a:solidFill>
              </a:rPr>
              <a:t>istintaç</a:t>
            </a:r>
            <a:r>
              <a:rPr lang="en-US" sz="1400" dirty="0" smtClean="0">
                <a:solidFill>
                  <a:srgbClr val="000090"/>
                </a:solidFill>
              </a:rPr>
              <a:t>)</a:t>
            </a:r>
            <a:r>
              <a:rPr lang="en-US" sz="3200" dirty="0" smtClean="0">
                <a:solidFill>
                  <a:srgbClr val="000090"/>
                </a:solidFill>
              </a:rPr>
              <a:t>statistics</a:t>
            </a:r>
            <a:endParaRPr lang="en-US" sz="3200" dirty="0">
              <a:solidFill>
                <a:srgbClr val="000090"/>
              </a:solidFill>
            </a:endParaRPr>
          </a:p>
          <a:p>
            <a:r>
              <a:rPr lang="en-US" sz="3200" dirty="0"/>
              <a:t>Using statistics to </a:t>
            </a:r>
            <a:r>
              <a:rPr lang="en-US" sz="3200" dirty="0" smtClean="0"/>
              <a:t>project</a:t>
            </a:r>
            <a:r>
              <a:rPr lang="en-US" sz="1400" dirty="0" smtClean="0"/>
              <a:t>(</a:t>
            </a:r>
            <a:r>
              <a:rPr lang="en-US" sz="1400" dirty="0" err="1" smtClean="0"/>
              <a:t>tasvir</a:t>
            </a:r>
            <a:r>
              <a:rPr lang="en-US" sz="1400" dirty="0" smtClean="0"/>
              <a:t>)</a:t>
            </a:r>
            <a:r>
              <a:rPr lang="en-US" sz="3200" dirty="0" smtClean="0"/>
              <a:t>characteristics </a:t>
            </a:r>
            <a:r>
              <a:rPr lang="en-US" sz="3200" dirty="0"/>
              <a:t>from a sample to an entire population.</a:t>
            </a:r>
          </a:p>
        </p:txBody>
      </p:sp>
      <p:sp>
        <p:nvSpPr>
          <p:cNvPr id="5" name="TextBox 4"/>
          <p:cNvSpPr txBox="1"/>
          <p:nvPr/>
        </p:nvSpPr>
        <p:spPr>
          <a:xfrm>
            <a:off x="305428" y="5187221"/>
            <a:ext cx="7857704" cy="1077218"/>
          </a:xfrm>
          <a:prstGeom prst="rect">
            <a:avLst/>
          </a:prstGeom>
          <a:noFill/>
        </p:spPr>
        <p:txBody>
          <a:bodyPr wrap="square" rtlCol="0">
            <a:spAutoFit/>
          </a:bodyPr>
          <a:lstStyle/>
          <a:p>
            <a:pPr algn="ctr"/>
            <a:r>
              <a:rPr lang="en-US" sz="3200" b="1" dirty="0" smtClean="0">
                <a:solidFill>
                  <a:schemeClr val="accent6">
                    <a:lumMod val="50000"/>
                  </a:schemeClr>
                </a:solidFill>
              </a:rPr>
              <a:t>But both can not be used to interpret the statistical data</a:t>
            </a:r>
            <a:endParaRPr lang="en-US" sz="3200" b="1" dirty="0">
              <a:solidFill>
                <a:schemeClr val="accent6">
                  <a:lumMod val="50000"/>
                </a:schemeClr>
              </a:solidFill>
            </a:endParaRPr>
          </a:p>
        </p:txBody>
      </p:sp>
    </p:spTree>
    <p:extLst>
      <p:ext uri="{BB962C8B-B14F-4D97-AF65-F5344CB8AC3E}">
        <p14:creationId xmlns:p14="http://schemas.microsoft.com/office/powerpoint/2010/main" val="12100061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Scale>
                                      <p:cBhvr>
                                        <p:cTn id="21"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1" end="1"/>
                                            </p:txEl>
                                          </p:spTgt>
                                        </p:tgtEl>
                                        <p:attrNameLst>
                                          <p:attrName>ppt_x</p:attrName>
                                          <p:attrName>ppt_y</p:attrName>
                                        </p:attrNameLst>
                                      </p:cBhvr>
                                    </p:animMotion>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Scale>
                                      <p:cBhvr>
                                        <p:cTn id="28"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4">
                                            <p:txEl>
                                              <p:pRg st="0" end="0"/>
                                            </p:txEl>
                                          </p:spTgt>
                                        </p:tgtEl>
                                        <p:attrNameLst>
                                          <p:attrName>ppt_x</p:attrName>
                                          <p:attrName>ppt_y</p:attrName>
                                        </p:attrNameLst>
                                      </p:cBhvr>
                                    </p:animMotion>
                                    <p:animEffect transition="in" filter="fade">
                                      <p:cBhvr>
                                        <p:cTn id="30" dur="10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Scale>
                                      <p:cBhvr>
                                        <p:cTn id="35" dur="1000" decel="50000" fill="hold">
                                          <p:stCondLst>
                                            <p:cond delay="0"/>
                                          </p:stCondLst>
                                        </p:cTn>
                                        <p:tgtEl>
                                          <p:spTgt spid="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4">
                                            <p:txEl>
                                              <p:pRg st="1" end="1"/>
                                            </p:txEl>
                                          </p:spTgt>
                                        </p:tgtEl>
                                        <p:attrNameLst>
                                          <p:attrName>ppt_x</p:attrName>
                                          <p:attrName>ppt_y</p:attrName>
                                        </p:attrNameLst>
                                      </p:cBhvr>
                                    </p:animMotion>
                                    <p:animEffect transition="in" filter="fade">
                                      <p:cBhvr>
                                        <p:cTn id="37" dur="10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80">
                                          <p:stCondLst>
                                            <p:cond delay="0"/>
                                          </p:stCondLst>
                                        </p:cTn>
                                        <p:tgtEl>
                                          <p:spTgt spid="5"/>
                                        </p:tgtEl>
                                      </p:cBhvr>
                                    </p:animEffect>
                                    <p:anim calcmode="lin" valueType="num">
                                      <p:cBhvr>
                                        <p:cTn id="4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8" dur="26">
                                          <p:stCondLst>
                                            <p:cond delay="650"/>
                                          </p:stCondLst>
                                        </p:cTn>
                                        <p:tgtEl>
                                          <p:spTgt spid="5"/>
                                        </p:tgtEl>
                                      </p:cBhvr>
                                      <p:to x="100000" y="60000"/>
                                    </p:animScale>
                                    <p:animScale>
                                      <p:cBhvr>
                                        <p:cTn id="49" dur="166" decel="50000">
                                          <p:stCondLst>
                                            <p:cond delay="676"/>
                                          </p:stCondLst>
                                        </p:cTn>
                                        <p:tgtEl>
                                          <p:spTgt spid="5"/>
                                        </p:tgtEl>
                                      </p:cBhvr>
                                      <p:to x="100000" y="100000"/>
                                    </p:animScale>
                                    <p:animScale>
                                      <p:cBhvr>
                                        <p:cTn id="50" dur="26">
                                          <p:stCondLst>
                                            <p:cond delay="1312"/>
                                          </p:stCondLst>
                                        </p:cTn>
                                        <p:tgtEl>
                                          <p:spTgt spid="5"/>
                                        </p:tgtEl>
                                      </p:cBhvr>
                                      <p:to x="100000" y="80000"/>
                                    </p:animScale>
                                    <p:animScale>
                                      <p:cBhvr>
                                        <p:cTn id="51" dur="166" decel="50000">
                                          <p:stCondLst>
                                            <p:cond delay="1338"/>
                                          </p:stCondLst>
                                        </p:cTn>
                                        <p:tgtEl>
                                          <p:spTgt spid="5"/>
                                        </p:tgtEl>
                                      </p:cBhvr>
                                      <p:to x="100000" y="100000"/>
                                    </p:animScale>
                                    <p:animScale>
                                      <p:cBhvr>
                                        <p:cTn id="52" dur="26">
                                          <p:stCondLst>
                                            <p:cond delay="1642"/>
                                          </p:stCondLst>
                                        </p:cTn>
                                        <p:tgtEl>
                                          <p:spTgt spid="5"/>
                                        </p:tgtEl>
                                      </p:cBhvr>
                                      <p:to x="100000" y="90000"/>
                                    </p:animScale>
                                    <p:animScale>
                                      <p:cBhvr>
                                        <p:cTn id="53" dur="166" decel="50000">
                                          <p:stCondLst>
                                            <p:cond delay="1668"/>
                                          </p:stCondLst>
                                        </p:cTn>
                                        <p:tgtEl>
                                          <p:spTgt spid="5"/>
                                        </p:tgtEl>
                                      </p:cBhvr>
                                      <p:to x="100000" y="100000"/>
                                    </p:animScale>
                                    <p:animScale>
                                      <p:cBhvr>
                                        <p:cTn id="54" dur="26">
                                          <p:stCondLst>
                                            <p:cond delay="1808"/>
                                          </p:stCondLst>
                                        </p:cTn>
                                        <p:tgtEl>
                                          <p:spTgt spid="5"/>
                                        </p:tgtEl>
                                      </p:cBhvr>
                                      <p:to x="100000" y="95000"/>
                                    </p:animScale>
                                    <p:animScale>
                                      <p:cBhvr>
                                        <p:cTn id="5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16 at 10.36.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863"/>
            <a:ext cx="9144000" cy="5843467"/>
          </a:xfrm>
          <a:prstGeom prst="rect">
            <a:avLst/>
          </a:prstGeom>
        </p:spPr>
      </p:pic>
      <p:sp>
        <p:nvSpPr>
          <p:cNvPr id="4" name="TextBox 3"/>
          <p:cNvSpPr txBox="1"/>
          <p:nvPr/>
        </p:nvSpPr>
        <p:spPr>
          <a:xfrm>
            <a:off x="5558563" y="4754826"/>
            <a:ext cx="2375172" cy="307777"/>
          </a:xfrm>
          <a:prstGeom prst="rect">
            <a:avLst/>
          </a:prstGeom>
          <a:noFill/>
        </p:spPr>
        <p:txBody>
          <a:bodyPr wrap="square" rtlCol="0">
            <a:spAutoFit/>
          </a:bodyPr>
          <a:lstStyle/>
          <a:p>
            <a:r>
              <a:rPr lang="en-US" sz="1400" dirty="0" err="1" smtClean="0">
                <a:solidFill>
                  <a:srgbClr val="000090"/>
                </a:solidFill>
              </a:rPr>
              <a:t>zararlı</a:t>
            </a:r>
            <a:endParaRPr lang="en-US" sz="1400" dirty="0">
              <a:solidFill>
                <a:srgbClr val="000090"/>
              </a:solidFill>
            </a:endParaRP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694" y="427844"/>
            <a:ext cx="8278629" cy="58477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sz="3200" dirty="0"/>
              <a:t>Sample Statistics and Population Parameters</a:t>
            </a:r>
          </a:p>
        </p:txBody>
      </p:sp>
      <p:sp>
        <p:nvSpPr>
          <p:cNvPr id="3" name="Rectangle 2"/>
          <p:cNvSpPr/>
          <p:nvPr/>
        </p:nvSpPr>
        <p:spPr>
          <a:xfrm>
            <a:off x="378694" y="1583888"/>
            <a:ext cx="8765306" cy="1569660"/>
          </a:xfrm>
          <a:prstGeom prst="rect">
            <a:avLst/>
          </a:prstGeom>
        </p:spPr>
        <p:txBody>
          <a:bodyPr wrap="square">
            <a:spAutoFit/>
          </a:bodyPr>
          <a:lstStyle/>
          <a:p>
            <a:pPr algn="just"/>
            <a:r>
              <a:rPr lang="en-US" sz="3200" dirty="0">
                <a:solidFill>
                  <a:srgbClr val="26373B"/>
                </a:solidFill>
              </a:rPr>
              <a:t>sample statistics</a:t>
            </a:r>
          </a:p>
          <a:p>
            <a:pPr algn="just"/>
            <a:r>
              <a:rPr lang="en-US" sz="3200" dirty="0"/>
              <a:t>Variables in a sample or measures computed from sample data</a:t>
            </a:r>
            <a:r>
              <a:rPr lang="en-US" baseline="30000" dirty="0"/>
              <a:t>.</a:t>
            </a:r>
            <a:endParaRPr lang="en-US" dirty="0"/>
          </a:p>
        </p:txBody>
      </p:sp>
      <p:sp>
        <p:nvSpPr>
          <p:cNvPr id="4" name="Rectangle 3"/>
          <p:cNvSpPr/>
          <p:nvPr/>
        </p:nvSpPr>
        <p:spPr>
          <a:xfrm>
            <a:off x="378694" y="3837642"/>
            <a:ext cx="8765306" cy="1569660"/>
          </a:xfrm>
          <a:prstGeom prst="rect">
            <a:avLst/>
          </a:prstGeom>
        </p:spPr>
        <p:txBody>
          <a:bodyPr wrap="square">
            <a:spAutoFit/>
          </a:bodyPr>
          <a:lstStyle/>
          <a:p>
            <a:r>
              <a:rPr lang="fr-FR" sz="3200" dirty="0">
                <a:solidFill>
                  <a:srgbClr val="26373B"/>
                </a:solidFill>
              </a:rPr>
              <a:t>population </a:t>
            </a:r>
            <a:r>
              <a:rPr lang="fr-FR" sz="3200" dirty="0" err="1">
                <a:solidFill>
                  <a:srgbClr val="26373B"/>
                </a:solidFill>
              </a:rPr>
              <a:t>parameters</a:t>
            </a:r>
            <a:endParaRPr lang="fr-FR" sz="3200" dirty="0">
              <a:solidFill>
                <a:srgbClr val="26373B"/>
              </a:solidFill>
            </a:endParaRPr>
          </a:p>
          <a:p>
            <a:r>
              <a:rPr lang="en-US" sz="3200" dirty="0"/>
              <a:t>Variables in a population or measured characteristics of the population.</a:t>
            </a:r>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800" decel="100000"/>
                                        <p:tgtEl>
                                          <p:spTgt spid="4">
                                            <p:txEl>
                                              <p:pRg st="0" end="0"/>
                                            </p:txEl>
                                          </p:spTgt>
                                        </p:tgtEl>
                                      </p:cBhvr>
                                    </p:animEffect>
                                    <p:anim calcmode="lin" valueType="num">
                                      <p:cBhvr>
                                        <p:cTn id="18" dur="800" decel="100000" fill="hold"/>
                                        <p:tgtEl>
                                          <p:spTgt spid="4">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4">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4">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800" decel="100000"/>
                                        <p:tgtEl>
                                          <p:spTgt spid="4">
                                            <p:txEl>
                                              <p:pRg st="1" end="1"/>
                                            </p:txEl>
                                          </p:spTgt>
                                        </p:tgtEl>
                                      </p:cBhvr>
                                    </p:animEffect>
                                    <p:anim calcmode="lin" valueType="num">
                                      <p:cBhvr>
                                        <p:cTn id="26" dur="800" decel="100000" fill="hold"/>
                                        <p:tgtEl>
                                          <p:spTgt spid="4">
                                            <p:txEl>
                                              <p:pRg st="1" end="1"/>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4">
                                            <p:txEl>
                                              <p:pRg st="1" end="1"/>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4">
                                            <p:txEl>
                                              <p:pRg st="1" end="1"/>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
                                            <p:txEl>
                                              <p:pRg st="1" end="1"/>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696" y="221654"/>
            <a:ext cx="8734969" cy="2062103"/>
          </a:xfrm>
          <a:prstGeom prst="rect">
            <a:avLst/>
          </a:prstGeom>
        </p:spPr>
        <p:txBody>
          <a:bodyPr wrap="square">
            <a:spAutoFit/>
          </a:bodyPr>
          <a:lstStyle/>
          <a:p>
            <a:pPr algn="just"/>
            <a:r>
              <a:rPr lang="en-US" sz="3200" dirty="0">
                <a:solidFill>
                  <a:srgbClr val="26373B"/>
                </a:solidFill>
              </a:rPr>
              <a:t>frequency distribution</a:t>
            </a:r>
          </a:p>
          <a:p>
            <a:pPr algn="just"/>
            <a:r>
              <a:rPr lang="en-US" sz="3200" dirty="0"/>
              <a:t>A set of data organized by </a:t>
            </a:r>
            <a:r>
              <a:rPr lang="en-US" sz="3200" dirty="0" smtClean="0"/>
              <a:t>summarizing </a:t>
            </a:r>
            <a:r>
              <a:rPr lang="en-US" sz="3200" dirty="0"/>
              <a:t>the number of </a:t>
            </a:r>
            <a:r>
              <a:rPr lang="en-US" sz="3200" dirty="0" smtClean="0"/>
              <a:t>times a </a:t>
            </a:r>
            <a:r>
              <a:rPr lang="en-US" sz="3200" dirty="0"/>
              <a:t>particular value of a variable occurs.</a:t>
            </a:r>
          </a:p>
        </p:txBody>
      </p:sp>
      <p:sp>
        <p:nvSpPr>
          <p:cNvPr id="3" name="Rectangle 2"/>
          <p:cNvSpPr/>
          <p:nvPr/>
        </p:nvSpPr>
        <p:spPr>
          <a:xfrm>
            <a:off x="150695" y="3013502"/>
            <a:ext cx="8734969" cy="2062103"/>
          </a:xfrm>
          <a:prstGeom prst="rect">
            <a:avLst/>
          </a:prstGeom>
        </p:spPr>
        <p:txBody>
          <a:bodyPr wrap="square">
            <a:spAutoFit/>
          </a:bodyPr>
          <a:lstStyle/>
          <a:p>
            <a:r>
              <a:rPr lang="fr-FR" sz="3200" dirty="0" err="1">
                <a:solidFill>
                  <a:srgbClr val="26373B"/>
                </a:solidFill>
              </a:rPr>
              <a:t>percentage</a:t>
            </a:r>
            <a:r>
              <a:rPr lang="fr-FR" sz="3200" dirty="0">
                <a:solidFill>
                  <a:srgbClr val="26373B"/>
                </a:solidFill>
              </a:rPr>
              <a:t> distribution</a:t>
            </a:r>
          </a:p>
          <a:p>
            <a:r>
              <a:rPr lang="en-US" sz="3200" dirty="0"/>
              <a:t>A frequency distribution </a:t>
            </a:r>
            <a:r>
              <a:rPr lang="en-US" sz="3200" dirty="0" smtClean="0"/>
              <a:t>organized </a:t>
            </a:r>
            <a:r>
              <a:rPr lang="en-US" sz="3200" dirty="0"/>
              <a:t>into a table (or graph) that summarizes percentage values associated with particular values of a variable.</a:t>
            </a:r>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800" decel="100000"/>
                                        <p:tgtEl>
                                          <p:spTgt spid="2">
                                            <p:txEl>
                                              <p:pRg st="1" end="1"/>
                                            </p:txEl>
                                          </p:spTgt>
                                        </p:tgtEl>
                                      </p:cBhvr>
                                    </p:animEffect>
                                    <p:anim calcmode="lin" valueType="num">
                                      <p:cBhvr>
                                        <p:cTn id="16"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800" decel="100000"/>
                                        <p:tgtEl>
                                          <p:spTgt spid="3">
                                            <p:txEl>
                                              <p:pRg st="0" end="0"/>
                                            </p:txEl>
                                          </p:spTgt>
                                        </p:tgtEl>
                                      </p:cBhvr>
                                    </p:animEffect>
                                    <p:anim calcmode="lin" valueType="num">
                                      <p:cBhvr>
                                        <p:cTn id="26"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31" presetID="30"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800" decel="100000"/>
                                        <p:tgtEl>
                                          <p:spTgt spid="3">
                                            <p:txEl>
                                              <p:pRg st="1" end="1"/>
                                            </p:txEl>
                                          </p:spTgt>
                                        </p:tgtEl>
                                      </p:cBhvr>
                                    </p:animEffect>
                                    <p:anim calcmode="lin" valueType="num">
                                      <p:cBhvr>
                                        <p:cTn id="34"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31 at 22.51.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1" y="0"/>
            <a:ext cx="9051039" cy="6858000"/>
          </a:xfrm>
          <a:prstGeom prst="rect">
            <a:avLst/>
          </a:prstGeom>
        </p:spPr>
      </p:pic>
      <p:sp>
        <p:nvSpPr>
          <p:cNvPr id="3" name="TextBox 2"/>
          <p:cNvSpPr txBox="1"/>
          <p:nvPr/>
        </p:nvSpPr>
        <p:spPr>
          <a:xfrm>
            <a:off x="409031" y="2828554"/>
            <a:ext cx="4305592" cy="58477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smtClean="0">
                <a:solidFill>
                  <a:schemeClr val="tx1"/>
                </a:solidFill>
              </a:rPr>
              <a:t>499/3,120 = 0,16=16%</a:t>
            </a:r>
            <a:endParaRPr lang="en-US" sz="3200" dirty="0">
              <a:solidFill>
                <a:schemeClr val="tx1"/>
              </a:solidFill>
            </a:endParaRPr>
          </a:p>
        </p:txBody>
      </p:sp>
      <p:cxnSp>
        <p:nvCxnSpPr>
          <p:cNvPr id="5" name="Straight Arrow Connector 4"/>
          <p:cNvCxnSpPr/>
          <p:nvPr/>
        </p:nvCxnSpPr>
        <p:spPr>
          <a:xfrm>
            <a:off x="4327119" y="3413330"/>
            <a:ext cx="2066684" cy="1214273"/>
          </a:xfrm>
          <a:prstGeom prst="straightConnector1">
            <a:avLst/>
          </a:prstGeom>
          <a:ln w="57150" cmpd="sng">
            <a:solidFill>
              <a:srgbClr val="302C24"/>
            </a:solidFill>
            <a:tailEnd type="arrow"/>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4477816" y="442950"/>
            <a:ext cx="1291677" cy="369332"/>
          </a:xfrm>
          <a:prstGeom prst="rect">
            <a:avLst/>
          </a:prstGeom>
          <a:noFill/>
        </p:spPr>
        <p:txBody>
          <a:bodyPr wrap="square" rtlCol="0">
            <a:spAutoFit/>
          </a:bodyPr>
          <a:lstStyle/>
          <a:p>
            <a:r>
              <a:rPr lang="en-US" dirty="0" err="1" smtClean="0">
                <a:solidFill>
                  <a:srgbClr val="FFFF00"/>
                </a:solidFill>
              </a:rPr>
              <a:t>Mevduat</a:t>
            </a:r>
            <a:endParaRPr lang="en-US" dirty="0">
              <a:solidFill>
                <a:srgbClr val="FFFF00"/>
              </a:solidFill>
            </a:endParaRPr>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280" y="1500602"/>
            <a:ext cx="8928720" cy="3662541"/>
          </a:xfrm>
          <a:prstGeom prst="rect">
            <a:avLst/>
          </a:prstGeom>
        </p:spPr>
        <p:txBody>
          <a:bodyPr wrap="square">
            <a:spAutoFit/>
          </a:bodyPr>
          <a:lstStyle/>
          <a:p>
            <a:pPr algn="just"/>
            <a:r>
              <a:rPr lang="en-US" sz="4000" dirty="0">
                <a:solidFill>
                  <a:srgbClr val="000090"/>
                </a:solidFill>
              </a:rPr>
              <a:t>Probability </a:t>
            </a:r>
            <a:endParaRPr lang="en-US" sz="4000" dirty="0" smtClean="0">
              <a:solidFill>
                <a:srgbClr val="000090"/>
              </a:solidFill>
            </a:endParaRPr>
          </a:p>
          <a:p>
            <a:pPr algn="just"/>
            <a:r>
              <a:rPr lang="en-US" sz="3200" dirty="0" smtClean="0"/>
              <a:t>is </a:t>
            </a:r>
            <a:r>
              <a:rPr lang="en-US" sz="3200" dirty="0"/>
              <a:t>the long-run relative frequency with which an event will occur. Inferential </a:t>
            </a:r>
            <a:r>
              <a:rPr lang="en-US" sz="3200" dirty="0" err="1"/>
              <a:t>statis</a:t>
            </a:r>
            <a:r>
              <a:rPr lang="en-US" sz="3200" dirty="0"/>
              <a:t>- tics uses the concept of a probability distribution, which is conceptually the same as a percentage distribution except that the data are converted into probabilities.</a:t>
            </a:r>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Scale>
                                      <p:cBhvr>
                                        <p:cTn id="14"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1" end="1"/>
                                            </p:txEl>
                                          </p:spTgt>
                                        </p:tgtEl>
                                        <p:attrNameLst>
                                          <p:attrName>ppt_x</p:attrName>
                                          <p:attrName>ppt_y</p:attrName>
                                        </p:attrNameLst>
                                      </p:cBhvr>
                                    </p:animMotion>
                                    <p:animEffect transition="in" filter="fade">
                                      <p:cBhvr>
                                        <p:cTn id="16"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31 at 22.51.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1" y="0"/>
            <a:ext cx="9051039" cy="6858000"/>
          </a:xfrm>
          <a:prstGeom prst="rect">
            <a:avLst/>
          </a:prstGeom>
        </p:spPr>
      </p:pic>
      <p:sp>
        <p:nvSpPr>
          <p:cNvPr id="3" name="Rectangle 2"/>
          <p:cNvSpPr/>
          <p:nvPr/>
        </p:nvSpPr>
        <p:spPr>
          <a:xfrm>
            <a:off x="1855441" y="4661782"/>
            <a:ext cx="4572000" cy="92333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a:r>
              <a:rPr lang="en-US" b="1" dirty="0">
                <a:solidFill>
                  <a:schemeClr val="bg1"/>
                </a:solidFill>
              </a:rPr>
              <a:t>T</a:t>
            </a:r>
            <a:r>
              <a:rPr lang="en-US" b="1" dirty="0" smtClean="0">
                <a:solidFill>
                  <a:schemeClr val="bg1"/>
                </a:solidFill>
              </a:rPr>
              <a:t>he </a:t>
            </a:r>
            <a:r>
              <a:rPr lang="en-US" b="1" dirty="0">
                <a:solidFill>
                  <a:schemeClr val="bg1"/>
                </a:solidFill>
              </a:rPr>
              <a:t>probability </a:t>
            </a:r>
            <a:r>
              <a:rPr lang="en-US" b="1" dirty="0" smtClean="0">
                <a:solidFill>
                  <a:schemeClr val="bg1"/>
                </a:solidFill>
              </a:rPr>
              <a:t>of selecting </a:t>
            </a:r>
            <a:r>
              <a:rPr lang="en-US" b="1" dirty="0">
                <a:solidFill>
                  <a:schemeClr val="bg1"/>
                </a:solidFill>
              </a:rPr>
              <a:t>a respondent falling into the top category of $12,000 or more is the highest, 0.26</a:t>
            </a:r>
            <a:r>
              <a:rPr lang="en-US" dirty="0">
                <a:solidFill>
                  <a:schemeClr val="bg1"/>
                </a:solidFill>
              </a:rPr>
              <a:t>.</a:t>
            </a:r>
          </a:p>
        </p:txBody>
      </p:sp>
      <p:cxnSp>
        <p:nvCxnSpPr>
          <p:cNvPr id="5" name="Straight Arrow Connector 4"/>
          <p:cNvCxnSpPr/>
          <p:nvPr/>
        </p:nvCxnSpPr>
        <p:spPr>
          <a:xfrm>
            <a:off x="4197952" y="5585112"/>
            <a:ext cx="2229489" cy="549152"/>
          </a:xfrm>
          <a:prstGeom prst="straightConnector1">
            <a:avLst/>
          </a:prstGeom>
          <a:ln w="57150" cmpd="sng">
            <a:solidFill>
              <a:schemeClr val="bg1"/>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7" dur="1000" fill="hold"/>
                                        <p:tgtEl>
                                          <p:spTgt spid="2"/>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1" dur="1000" fill="hold"/>
                                        <p:tgtEl>
                                          <p:spTgt spid="5"/>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336" y="1783222"/>
            <a:ext cx="8670385" cy="2185214"/>
          </a:xfrm>
          <a:prstGeom prst="rect">
            <a:avLst/>
          </a:prstGeom>
        </p:spPr>
        <p:txBody>
          <a:bodyPr wrap="square">
            <a:spAutoFit/>
          </a:bodyPr>
          <a:lstStyle/>
          <a:p>
            <a:pPr algn="just"/>
            <a:r>
              <a:rPr lang="en-US" sz="4000" dirty="0">
                <a:solidFill>
                  <a:srgbClr val="302C24"/>
                </a:solidFill>
              </a:rPr>
              <a:t>Measures of Central Tendency</a:t>
            </a:r>
          </a:p>
          <a:p>
            <a:pPr algn="just"/>
            <a:r>
              <a:rPr lang="en-US" sz="3200" dirty="0" smtClean="0"/>
              <a:t>Central </a:t>
            </a:r>
            <a:r>
              <a:rPr lang="en-US" sz="3200" dirty="0"/>
              <a:t>tendency can be measured in three ways—the </a:t>
            </a:r>
            <a:r>
              <a:rPr lang="en-US" sz="3200" dirty="0" err="1" smtClean="0"/>
              <a:t>arithmatical</a:t>
            </a:r>
            <a:r>
              <a:rPr lang="en-US" sz="3200" dirty="0" smtClean="0"/>
              <a:t> mean</a:t>
            </a:r>
            <a:r>
              <a:rPr lang="en-US" sz="3200" dirty="0"/>
              <a:t>, median, or mode—each of which has a different meaning</a:t>
            </a:r>
            <a:r>
              <a:rPr lang="en-US" sz="3200" dirty="0" smtClean="0"/>
              <a:t>.</a:t>
            </a:r>
            <a:endParaRPr lang="en-US" sz="3200" dirty="0"/>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p:cTn id="1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279" y="86274"/>
            <a:ext cx="8734969" cy="2062103"/>
          </a:xfrm>
          <a:prstGeom prst="rect">
            <a:avLst/>
          </a:prstGeom>
        </p:spPr>
        <p:txBody>
          <a:bodyPr wrap="square">
            <a:spAutoFit/>
          </a:bodyPr>
          <a:lstStyle/>
          <a:p>
            <a:pPr algn="just"/>
            <a:r>
              <a:rPr lang="en-US" sz="3200" dirty="0"/>
              <a:t>■ </a:t>
            </a:r>
            <a:r>
              <a:rPr lang="en-US" sz="3200" dirty="0">
                <a:solidFill>
                  <a:srgbClr val="302C24"/>
                </a:solidFill>
              </a:rPr>
              <a:t>THE MEAN</a:t>
            </a:r>
          </a:p>
          <a:p>
            <a:pPr algn="just"/>
            <a:r>
              <a:rPr lang="en-US" sz="3200" dirty="0" smtClean="0"/>
              <a:t>The mean </a:t>
            </a:r>
            <a:r>
              <a:rPr lang="en-US" sz="3200" dirty="0"/>
              <a:t>is simply the arithmetic average, and it is perhaps the most common measure of central tendency.</a:t>
            </a:r>
          </a:p>
        </p:txBody>
      </p:sp>
      <p:pic>
        <p:nvPicPr>
          <p:cNvPr id="3" name="Picture 2" descr="Screen Shot 2013-12-31 at 23.27.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461" y="4894216"/>
            <a:ext cx="1727539" cy="1963784"/>
          </a:xfrm>
          <a:prstGeom prst="rect">
            <a:avLst/>
          </a:prstGeom>
        </p:spPr>
      </p:pic>
      <p:pic>
        <p:nvPicPr>
          <p:cNvPr id="4" name="Picture 3" descr="Screen Shot 2013-12-31 at 23.30.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389" y="5678467"/>
            <a:ext cx="609600" cy="825500"/>
          </a:xfrm>
          <a:prstGeom prst="rect">
            <a:avLst/>
          </a:prstGeom>
        </p:spPr>
      </p:pic>
      <p:pic>
        <p:nvPicPr>
          <p:cNvPr id="5" name="Picture 4" descr="Screen Shot 2013-12-31 at 23.27.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4894216"/>
            <a:ext cx="1727539" cy="1963784"/>
          </a:xfrm>
          <a:prstGeom prst="rect">
            <a:avLst/>
          </a:prstGeom>
        </p:spPr>
      </p:pic>
      <p:sp>
        <p:nvSpPr>
          <p:cNvPr id="6" name="TextBox 5"/>
          <p:cNvSpPr txBox="1"/>
          <p:nvPr/>
        </p:nvSpPr>
        <p:spPr>
          <a:xfrm>
            <a:off x="1410080" y="6134268"/>
            <a:ext cx="40903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solidFill>
                  <a:srgbClr val="302C24"/>
                </a:solidFill>
              </a:rPr>
              <a:t>N</a:t>
            </a:r>
            <a:endParaRPr lang="en-US" b="1" dirty="0">
              <a:solidFill>
                <a:srgbClr val="302C24"/>
              </a:solidFill>
            </a:endParaRPr>
          </a:p>
        </p:txBody>
      </p:sp>
      <p:pic>
        <p:nvPicPr>
          <p:cNvPr id="7" name="Picture 6" descr="Screen Shot 2013-12-31 at 23.30.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43042"/>
            <a:ext cx="558800" cy="635000"/>
          </a:xfrm>
          <a:prstGeom prst="rect">
            <a:avLst/>
          </a:prstGeom>
        </p:spPr>
      </p:pic>
      <p:sp>
        <p:nvSpPr>
          <p:cNvPr id="8" name="TextBox 7"/>
          <p:cNvSpPr txBox="1"/>
          <p:nvPr/>
        </p:nvSpPr>
        <p:spPr>
          <a:xfrm>
            <a:off x="0" y="3831225"/>
            <a:ext cx="3128642" cy="523220"/>
          </a:xfrm>
          <a:prstGeom prst="rect">
            <a:avLst/>
          </a:prstGeom>
          <a:noFill/>
        </p:spPr>
        <p:txBody>
          <a:bodyPr wrap="square" rtlCol="0">
            <a:spAutoFit/>
          </a:bodyPr>
          <a:lstStyle/>
          <a:p>
            <a:r>
              <a:rPr lang="en-US" sz="2800" dirty="0" smtClean="0">
                <a:solidFill>
                  <a:srgbClr val="302C24"/>
                </a:solidFill>
              </a:rPr>
              <a:t>If from population</a:t>
            </a:r>
            <a:endParaRPr lang="en-US" sz="2800" dirty="0">
              <a:solidFill>
                <a:srgbClr val="302C24"/>
              </a:solidFill>
            </a:endParaRPr>
          </a:p>
        </p:txBody>
      </p:sp>
      <p:sp>
        <p:nvSpPr>
          <p:cNvPr id="9" name="TextBox 8"/>
          <p:cNvSpPr txBox="1"/>
          <p:nvPr/>
        </p:nvSpPr>
        <p:spPr>
          <a:xfrm>
            <a:off x="6639669" y="3909095"/>
            <a:ext cx="3128642" cy="523220"/>
          </a:xfrm>
          <a:prstGeom prst="rect">
            <a:avLst/>
          </a:prstGeom>
          <a:noFill/>
        </p:spPr>
        <p:txBody>
          <a:bodyPr wrap="square" rtlCol="0">
            <a:spAutoFit/>
          </a:bodyPr>
          <a:lstStyle/>
          <a:p>
            <a:r>
              <a:rPr lang="en-US" sz="2800" dirty="0" smtClean="0">
                <a:solidFill>
                  <a:srgbClr val="302C24"/>
                </a:solidFill>
              </a:rPr>
              <a:t>If from sample</a:t>
            </a:r>
            <a:endParaRPr lang="en-US" sz="2800" dirty="0">
              <a:solidFill>
                <a:srgbClr val="302C24"/>
              </a:solidFill>
            </a:endParaRPr>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decel="50000" fill="hold">
                                          <p:stCondLst>
                                            <p:cond delay="0"/>
                                          </p:stCondLst>
                                        </p:cTn>
                                        <p:tgtEl>
                                          <p:spTgt spid="2">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2">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8" dur="1000" fill="hold"/>
                                        <p:tgtEl>
                                          <p:spTgt spid="5"/>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5"/>
                                        </p:tgtEl>
                                      </p:cBhvr>
                                    </p:animEffect>
                                  </p:childTnLst>
                                </p:cTn>
                              </p:par>
                              <p:par>
                                <p:cTn id="63" presetID="25"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8" dur="1000" fill="hold"/>
                                        <p:tgtEl>
                                          <p:spTgt spid="6"/>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80" dur="1000" fill="hold"/>
                                        <p:tgtEl>
                                          <p:spTgt spid="9"/>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9"/>
                                        </p:tgtEl>
                                      </p:cBhvr>
                                    </p:animEffect>
                                  </p:childTnLst>
                                </p:cTn>
                              </p:par>
                            </p:childTnLst>
                          </p:cTn>
                        </p:par>
                      </p:childTnLst>
                    </p:cTn>
                  </p:par>
                  <p:par>
                    <p:cTn id="85" fill="hold">
                      <p:stCondLst>
                        <p:cond delay="indefinite"/>
                      </p:stCondLst>
                      <p:childTnLst>
                        <p:par>
                          <p:cTn id="86" fill="hold">
                            <p:stCondLst>
                              <p:cond delay="0"/>
                            </p:stCondLst>
                            <p:childTnLst>
                              <p:par>
                                <p:cTn id="87" presetID="25"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p:cTn id="8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92" dur="1000" fill="hold"/>
                                        <p:tgtEl>
                                          <p:spTgt spid="4"/>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4"/>
                                        </p:tgtEl>
                                      </p:cBhvr>
                                    </p:animEffect>
                                  </p:childTnLst>
                                </p:cTn>
                              </p:par>
                            </p:childTnLst>
                          </p:cTn>
                        </p:par>
                      </p:childTnLst>
                    </p:cTn>
                  </p:par>
                  <p:par>
                    <p:cTn id="97" fill="hold">
                      <p:stCondLst>
                        <p:cond delay="indefinite"/>
                      </p:stCondLst>
                      <p:childTnLst>
                        <p:par>
                          <p:cTn id="98" fill="hold">
                            <p:stCondLst>
                              <p:cond delay="0"/>
                            </p:stCondLst>
                            <p:childTnLst>
                              <p:par>
                                <p:cTn id="99" presetID="25" presetClass="entr" presetSubtype="0"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4" dur="1000" fill="hold"/>
                                        <p:tgtEl>
                                          <p:spTgt spid="3"/>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08222"/>
            <a:ext cx="8993304" cy="3046988"/>
          </a:xfrm>
          <a:prstGeom prst="rect">
            <a:avLst/>
          </a:prstGeom>
        </p:spPr>
        <p:txBody>
          <a:bodyPr wrap="square">
            <a:spAutoFit/>
          </a:bodyPr>
          <a:lstStyle/>
          <a:p>
            <a:pPr algn="just"/>
            <a:r>
              <a:rPr lang="en-US" sz="3200" dirty="0"/>
              <a:t>Suppose our sales manager supervises </a:t>
            </a:r>
            <a:r>
              <a:rPr lang="en-US" sz="3200" dirty="0" smtClean="0"/>
              <a:t>eight </a:t>
            </a:r>
            <a:r>
              <a:rPr lang="en-US" sz="3200" dirty="0"/>
              <a:t>salespeople t</a:t>
            </a:r>
            <a:r>
              <a:rPr lang="en-US" sz="3200" dirty="0" smtClean="0"/>
              <a:t>o </a:t>
            </a:r>
            <a:r>
              <a:rPr lang="en-US" sz="3200" dirty="0"/>
              <a:t>express the sum of the salespeople’s calls </a:t>
            </a:r>
            <a:r>
              <a:rPr lang="en-US" sz="3200" dirty="0" smtClean="0"/>
              <a:t>in 􏰥 notation</a:t>
            </a:r>
            <a:r>
              <a:rPr lang="en-US" sz="3200" dirty="0"/>
              <a:t>, we just number the salespeople (this number becomes the index number) and associate subscripted variables with their numbers of calls:</a:t>
            </a:r>
          </a:p>
        </p:txBody>
      </p:sp>
      <p:pic>
        <p:nvPicPr>
          <p:cNvPr id="3" name="Picture 2" descr="Screen Shot 2014-01-01 at 00.05.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542398" y="2690465"/>
            <a:ext cx="560037" cy="495043"/>
          </a:xfrm>
          <a:prstGeom prst="rect">
            <a:avLst/>
          </a:prstGeom>
        </p:spPr>
      </p:pic>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1-01 at 00.09.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31169"/>
          </a:xfrm>
          <a:prstGeom prst="rect">
            <a:avLst/>
          </a:prstGeom>
        </p:spPr>
      </p:pic>
      <p:pic>
        <p:nvPicPr>
          <p:cNvPr id="6" name="Picture 5" descr="Screen Shot 2013-12-31 at 23.27.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4894216"/>
            <a:ext cx="1727539" cy="1963784"/>
          </a:xfrm>
          <a:prstGeom prst="rect">
            <a:avLst/>
          </a:prstGeom>
        </p:spPr>
      </p:pic>
      <p:sp>
        <p:nvSpPr>
          <p:cNvPr id="7" name="TextBox 6"/>
          <p:cNvSpPr txBox="1"/>
          <p:nvPr/>
        </p:nvSpPr>
        <p:spPr>
          <a:xfrm>
            <a:off x="1410080" y="6134268"/>
            <a:ext cx="40903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solidFill>
                  <a:srgbClr val="302C24"/>
                </a:solidFill>
              </a:rPr>
              <a:t>N</a:t>
            </a:r>
            <a:endParaRPr lang="en-US" b="1" dirty="0">
              <a:solidFill>
                <a:srgbClr val="302C24"/>
              </a:solidFill>
            </a:endParaRPr>
          </a:p>
        </p:txBody>
      </p:sp>
      <p:pic>
        <p:nvPicPr>
          <p:cNvPr id="8" name="Picture 7" descr="Screen Shot 2013-12-31 at 23.30.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43042"/>
            <a:ext cx="558800" cy="635000"/>
          </a:xfrm>
          <a:prstGeom prst="rect">
            <a:avLst/>
          </a:prstGeom>
        </p:spPr>
      </p:pic>
      <p:pic>
        <p:nvPicPr>
          <p:cNvPr id="9" name="Picture 8" descr="Screen Shot 2014-01-01 at 00.13.1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769" y="1612540"/>
            <a:ext cx="5801786" cy="1651000"/>
          </a:xfrm>
          <a:prstGeom prst="rect">
            <a:avLst/>
          </a:prstGeom>
        </p:spPr>
      </p:pic>
      <p:pic>
        <p:nvPicPr>
          <p:cNvPr id="10" name="Picture 9" descr="Screen Shot 2014-01-01 at 00.13.3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339" y="5690881"/>
            <a:ext cx="1524000" cy="787400"/>
          </a:xfrm>
          <a:prstGeom prst="rect">
            <a:avLst/>
          </a:prstGeom>
        </p:spPr>
      </p:pic>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gtEl>
                                      </p:cBhvr>
                                    </p:animEffect>
                                  </p:childTnLst>
                                </p:cTn>
                              </p:par>
                              <p:par>
                                <p:cTn id="39" presetID="25"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224" y="562597"/>
            <a:ext cx="8885665" cy="4401205"/>
          </a:xfrm>
          <a:prstGeom prst="rect">
            <a:avLst/>
          </a:prstGeom>
        </p:spPr>
        <p:txBody>
          <a:bodyPr wrap="square">
            <a:spAutoFit/>
          </a:bodyPr>
          <a:lstStyle/>
          <a:p>
            <a:pPr algn="just"/>
            <a:r>
              <a:rPr lang="en-US" sz="2800" dirty="0">
                <a:solidFill>
                  <a:srgbClr val="0000FF"/>
                </a:solidFill>
              </a:rPr>
              <a:t>■ THE MEDIAN</a:t>
            </a:r>
          </a:p>
          <a:p>
            <a:pPr algn="just"/>
            <a:r>
              <a:rPr lang="en-US" sz="2800" dirty="0"/>
              <a:t>The next measure of central tendency, the </a:t>
            </a:r>
            <a:r>
              <a:rPr lang="en-US" sz="2800" dirty="0">
                <a:solidFill>
                  <a:srgbClr val="FFFF00"/>
                </a:solidFill>
              </a:rPr>
              <a:t>median</a:t>
            </a:r>
            <a:r>
              <a:rPr lang="en-US" sz="2800" dirty="0"/>
              <a:t>, is the midpoint of the distribution, or the 50th percentile. In other words, the median is the value below which half the values in the sample fall, and above which half of the values fall. </a:t>
            </a:r>
            <a:endParaRPr lang="en-US" sz="2800" dirty="0" smtClean="0"/>
          </a:p>
          <a:p>
            <a:pPr algn="just"/>
            <a:endParaRPr lang="en-US" sz="2800" dirty="0"/>
          </a:p>
          <a:p>
            <a:pPr algn="just"/>
            <a:r>
              <a:rPr lang="en-US" sz="2800" dirty="0" smtClean="0"/>
              <a:t>In </a:t>
            </a:r>
            <a:r>
              <a:rPr lang="en-US" sz="2800" dirty="0"/>
              <a:t>the sales manager example, 3 is the median because half the observations are greater than 3 and half are less than 3.</a:t>
            </a:r>
          </a:p>
        </p:txBody>
      </p:sp>
      <p:sp>
        <p:nvSpPr>
          <p:cNvPr id="3" name="Rectangle 2"/>
          <p:cNvSpPr/>
          <p:nvPr/>
        </p:nvSpPr>
        <p:spPr>
          <a:xfrm>
            <a:off x="757514" y="4955208"/>
            <a:ext cx="7245503" cy="584776"/>
          </a:xfrm>
          <a:prstGeom prst="rect">
            <a:avLst/>
          </a:prstGeom>
        </p:spPr>
        <p:txBody>
          <a:bodyPr wrap="square">
            <a:spAutoFit/>
          </a:bodyPr>
          <a:lstStyle/>
          <a:p>
            <a:r>
              <a:rPr lang="en-US" sz="3200" dirty="0">
                <a:solidFill>
                  <a:srgbClr val="0000FF"/>
                </a:solidFill>
              </a:rPr>
              <a:t>4	3	2	5	3	3	1	5</a:t>
            </a:r>
            <a:endParaRPr lang="en-US" sz="3200" dirty="0"/>
          </a:p>
        </p:txBody>
      </p:sp>
      <p:sp>
        <p:nvSpPr>
          <p:cNvPr id="4" name="Rectangle 3"/>
          <p:cNvSpPr/>
          <p:nvPr/>
        </p:nvSpPr>
        <p:spPr>
          <a:xfrm>
            <a:off x="909914" y="5959193"/>
            <a:ext cx="7245503" cy="1077218"/>
          </a:xfrm>
          <a:prstGeom prst="rect">
            <a:avLst/>
          </a:prstGeom>
        </p:spPr>
        <p:txBody>
          <a:bodyPr wrap="square">
            <a:spAutoFit/>
          </a:bodyPr>
          <a:lstStyle/>
          <a:p>
            <a:r>
              <a:rPr lang="en-US" sz="3200" dirty="0" smtClean="0">
                <a:solidFill>
                  <a:srgbClr val="0000FF"/>
                </a:solidFill>
              </a:rPr>
              <a:t>1	2	</a:t>
            </a:r>
            <a:r>
              <a:rPr lang="en-US" sz="3200" dirty="0" smtClean="0">
                <a:solidFill>
                  <a:srgbClr val="FFFF00"/>
                </a:solidFill>
              </a:rPr>
              <a:t>3	3	3</a:t>
            </a:r>
            <a:r>
              <a:rPr lang="en-US" sz="3200" dirty="0" smtClean="0">
                <a:solidFill>
                  <a:srgbClr val="0000FF"/>
                </a:solidFill>
              </a:rPr>
              <a:t>	4	5	5	</a:t>
            </a:r>
            <a:endParaRPr lang="en-US" sz="3200" dirty="0"/>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6"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xEl>
                                              <p:pRg st="0" end="0"/>
                                            </p:txEl>
                                          </p:spTgt>
                                        </p:tgtEl>
                                      </p:cBhvr>
                                    </p:animEffect>
                                  </p:childTnLst>
                                </p:cTn>
                              </p:par>
                              <p:par>
                                <p:cTn id="21" presetID="25"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p:cTn id="23" dur="500" decel="50000" fill="hold">
                                          <p:stCondLst>
                                            <p:cond delay="0"/>
                                          </p:stCondLst>
                                        </p:cTn>
                                        <p:tgtEl>
                                          <p:spTgt spid="2">
                                            <p:txEl>
                                              <p:pRg st="1" end="1"/>
                                            </p:txEl>
                                          </p:spTgt>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
                                            <p:txEl>
                                              <p:pRg st="1" end="1"/>
                                            </p:txEl>
                                          </p:spTgt>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
                                            <p:txEl>
                                              <p:pRg st="1" end="1"/>
                                            </p:txEl>
                                          </p:spTgt>
                                        </p:tgtEl>
                                        <p:attrNameLst>
                                          <p:attrName>ppt_w</p:attrName>
                                        </p:attrNameLst>
                                      </p:cBhvr>
                                      <p:tavLst>
                                        <p:tav tm="0">
                                          <p:val>
                                            <p:strVal val="#ppt_w*.05"/>
                                          </p:val>
                                        </p:tav>
                                        <p:tav tm="100000">
                                          <p:val>
                                            <p:strVal val="#ppt_w"/>
                                          </p:val>
                                        </p:tav>
                                      </p:tavLst>
                                    </p:anim>
                                    <p:anim calcmode="lin" valueType="num">
                                      <p:cBhvr>
                                        <p:cTn id="26" dur="1000" fill="hold"/>
                                        <p:tgtEl>
                                          <p:spTgt spid="2">
                                            <p:txEl>
                                              <p:pRg st="1" end="1"/>
                                            </p:txEl>
                                          </p:spTgt>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
                                            <p:txEl>
                                              <p:pRg st="1" end="1"/>
                                            </p:txEl>
                                          </p:spTgt>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
                                            <p:txEl>
                                              <p:pRg st="1" end="1"/>
                                            </p:txEl>
                                          </p:spTgt>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
                                            <p:txEl>
                                              <p:pRg st="1" end="1"/>
                                            </p:txEl>
                                          </p:spTgt>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
                                            <p:txEl>
                                              <p:pRg st="1" end="1"/>
                                            </p:txEl>
                                          </p:spTgt>
                                        </p:tgtEl>
                                      </p:cBhvr>
                                    </p:animEffect>
                                  </p:childTnLst>
                                </p:cTn>
                              </p:par>
                              <p:par>
                                <p:cTn id="31" presetID="25" presetClass="entr" presetSubtype="0" fill="hold" nodeType="with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 calcmode="lin" valueType="num">
                                      <p:cBhvr>
                                        <p:cTn id="33" dur="500" decel="50000" fill="hold">
                                          <p:stCondLst>
                                            <p:cond delay="0"/>
                                          </p:stCondLst>
                                        </p:cTn>
                                        <p:tgtEl>
                                          <p:spTgt spid="2">
                                            <p:txEl>
                                              <p:pRg st="3" end="3"/>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
                                            <p:txEl>
                                              <p:pRg st="3" end="3"/>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
                                            <p:txEl>
                                              <p:pRg st="3" end="3"/>
                                            </p:txEl>
                                          </p:spTgt>
                                        </p:tgtEl>
                                        <p:attrNameLst>
                                          <p:attrName>ppt_w</p:attrName>
                                        </p:attrNameLst>
                                      </p:cBhvr>
                                      <p:tavLst>
                                        <p:tav tm="0">
                                          <p:val>
                                            <p:strVal val="#ppt_w*.05"/>
                                          </p:val>
                                        </p:tav>
                                        <p:tav tm="100000">
                                          <p:val>
                                            <p:strVal val="#ppt_w"/>
                                          </p:val>
                                        </p:tav>
                                      </p:tavLst>
                                    </p:anim>
                                    <p:anim calcmode="lin" valueType="num">
                                      <p:cBhvr>
                                        <p:cTn id="36" dur="1000" fill="hold"/>
                                        <p:tgtEl>
                                          <p:spTgt spid="2">
                                            <p:txEl>
                                              <p:pRg st="3" end="3"/>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
                                            <p:txEl>
                                              <p:pRg st="3" end="3"/>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
                                            <p:txEl>
                                              <p:pRg st="3" end="3"/>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
                                            <p:txEl>
                                              <p:pRg st="3" end="3"/>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6" presetClass="entr" presetSubtype="0" fill="hold" grpId="0" nodeType="clickEffect">
                                  <p:stCondLst>
                                    <p:cond delay="0"/>
                                  </p:stCondLst>
                                  <p:iterate type="lt">
                                    <p:tmPct val="10000"/>
                                  </p:iterate>
                                  <p:childTnLst>
                                    <p:set>
                                      <p:cBhvr>
                                        <p:cTn id="44" dur="1" fill="hold">
                                          <p:stCondLst>
                                            <p:cond delay="0"/>
                                          </p:stCondLst>
                                        </p:cTn>
                                        <p:tgtEl>
                                          <p:spTgt spid="3"/>
                                        </p:tgtEl>
                                        <p:attrNameLst>
                                          <p:attrName>style.visibility</p:attrName>
                                        </p:attrNameLst>
                                      </p:cBhvr>
                                      <p:to>
                                        <p:strVal val="visible"/>
                                      </p:to>
                                    </p:set>
                                    <p:anim by="(-#ppt_w*2)" calcmode="lin" valueType="num">
                                      <p:cBhvr rctx="PPT">
                                        <p:cTn id="45" dur="500" autoRev="1" fill="hold">
                                          <p:stCondLst>
                                            <p:cond delay="0"/>
                                          </p:stCondLst>
                                        </p:cTn>
                                        <p:tgtEl>
                                          <p:spTgt spid="3"/>
                                        </p:tgtEl>
                                        <p:attrNameLst>
                                          <p:attrName>ppt_w</p:attrName>
                                        </p:attrNameLst>
                                      </p:cBhvr>
                                    </p:anim>
                                    <p:anim by="(#ppt_w*0.50)" calcmode="lin" valueType="num">
                                      <p:cBhvr>
                                        <p:cTn id="46" dur="500" decel="50000" autoRev="1" fill="hold">
                                          <p:stCondLst>
                                            <p:cond delay="0"/>
                                          </p:stCondLst>
                                        </p:cTn>
                                        <p:tgtEl>
                                          <p:spTgt spid="3"/>
                                        </p:tgtEl>
                                        <p:attrNameLst>
                                          <p:attrName>ppt_x</p:attrName>
                                        </p:attrNameLst>
                                      </p:cBhvr>
                                    </p:anim>
                                    <p:anim from="(-#ppt_h/2)" to="(#ppt_y)" calcmode="lin" valueType="num">
                                      <p:cBhvr>
                                        <p:cTn id="47" dur="1000" fill="hold">
                                          <p:stCondLst>
                                            <p:cond delay="0"/>
                                          </p:stCondLst>
                                        </p:cTn>
                                        <p:tgtEl>
                                          <p:spTgt spid="3"/>
                                        </p:tgtEl>
                                        <p:attrNameLst>
                                          <p:attrName>ppt_y</p:attrName>
                                        </p:attrNameLst>
                                      </p:cBhvr>
                                    </p:anim>
                                    <p:animRot by="21600000">
                                      <p:cBhvr>
                                        <p:cTn id="48" dur="1000" fill="hold">
                                          <p:stCondLst>
                                            <p:cond delay="0"/>
                                          </p:stCondLst>
                                        </p:cTn>
                                        <p:tgtEl>
                                          <p:spTgt spid="3"/>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6" presetClass="entr" presetSubtype="0" fill="hold" grpId="0" nodeType="clickEffect">
                                  <p:stCondLst>
                                    <p:cond delay="0"/>
                                  </p:stCondLst>
                                  <p:iterate type="lt">
                                    <p:tmPct val="10000"/>
                                  </p:iterate>
                                  <p:childTnLst>
                                    <p:set>
                                      <p:cBhvr>
                                        <p:cTn id="52" dur="1" fill="hold">
                                          <p:stCondLst>
                                            <p:cond delay="0"/>
                                          </p:stCondLst>
                                        </p:cTn>
                                        <p:tgtEl>
                                          <p:spTgt spid="4"/>
                                        </p:tgtEl>
                                        <p:attrNameLst>
                                          <p:attrName>style.visibility</p:attrName>
                                        </p:attrNameLst>
                                      </p:cBhvr>
                                      <p:to>
                                        <p:strVal val="visible"/>
                                      </p:to>
                                    </p:set>
                                    <p:anim by="(-#ppt_w*2)" calcmode="lin" valueType="num">
                                      <p:cBhvr rctx="PPT">
                                        <p:cTn id="53" dur="500" autoRev="1" fill="hold">
                                          <p:stCondLst>
                                            <p:cond delay="0"/>
                                          </p:stCondLst>
                                        </p:cTn>
                                        <p:tgtEl>
                                          <p:spTgt spid="4"/>
                                        </p:tgtEl>
                                        <p:attrNameLst>
                                          <p:attrName>ppt_w</p:attrName>
                                        </p:attrNameLst>
                                      </p:cBhvr>
                                    </p:anim>
                                    <p:anim by="(#ppt_w*0.50)" calcmode="lin" valueType="num">
                                      <p:cBhvr>
                                        <p:cTn id="54" dur="500" decel="50000" autoRev="1" fill="hold">
                                          <p:stCondLst>
                                            <p:cond delay="0"/>
                                          </p:stCondLst>
                                        </p:cTn>
                                        <p:tgtEl>
                                          <p:spTgt spid="4"/>
                                        </p:tgtEl>
                                        <p:attrNameLst>
                                          <p:attrName>ppt_x</p:attrName>
                                        </p:attrNameLst>
                                      </p:cBhvr>
                                    </p:anim>
                                    <p:anim from="(-#ppt_h/2)" to="(#ppt_y)" calcmode="lin" valueType="num">
                                      <p:cBhvr>
                                        <p:cTn id="55" dur="1000" fill="hold">
                                          <p:stCondLst>
                                            <p:cond delay="0"/>
                                          </p:stCondLst>
                                        </p:cTn>
                                        <p:tgtEl>
                                          <p:spTgt spid="4"/>
                                        </p:tgtEl>
                                        <p:attrNameLst>
                                          <p:attrName>ppt_y</p:attrName>
                                        </p:attrNameLst>
                                      </p:cBhvr>
                                    </p:anim>
                                    <p:animRot by="21600000">
                                      <p:cBhvr>
                                        <p:cTn id="56"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3439" y="2788099"/>
            <a:ext cx="6744956" cy="707886"/>
          </a:xfrm>
          <a:prstGeom prst="rect">
            <a:avLst/>
          </a:prstGeom>
        </p:spPr>
        <p:txBody>
          <a:bodyPr wrap="none">
            <a:spAutoFit/>
          </a:bodyPr>
          <a:lstStyle/>
          <a:p>
            <a:r>
              <a:rPr lang="en-US" sz="4000" dirty="0"/>
              <a:t>The sampling design process</a:t>
            </a:r>
          </a:p>
        </p:txBody>
      </p:sp>
    </p:spTree>
    <p:extLst>
      <p:ext uri="{BB962C8B-B14F-4D97-AF65-F5344CB8AC3E}">
        <p14:creationId xmlns:p14="http://schemas.microsoft.com/office/powerpoint/2010/main" val="22786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65320"/>
            <a:ext cx="8864137" cy="4524315"/>
          </a:xfrm>
          <a:prstGeom prst="rect">
            <a:avLst/>
          </a:prstGeom>
        </p:spPr>
        <p:txBody>
          <a:bodyPr wrap="square">
            <a:spAutoFit/>
          </a:bodyPr>
          <a:lstStyle/>
          <a:p>
            <a:pPr algn="just"/>
            <a:r>
              <a:rPr lang="en-US" sz="3200" dirty="0">
                <a:solidFill>
                  <a:srgbClr val="0000FF"/>
                </a:solidFill>
              </a:rPr>
              <a:t>■ THE MODE</a:t>
            </a:r>
          </a:p>
          <a:p>
            <a:pPr algn="just"/>
            <a:r>
              <a:rPr lang="en-US" sz="3200" dirty="0" smtClean="0"/>
              <a:t>In </a:t>
            </a:r>
            <a:r>
              <a:rPr lang="en-US" sz="3200" dirty="0"/>
              <a:t>statistics the mode is the measure of central tendency that identifies the value that occurs most often. </a:t>
            </a:r>
            <a:r>
              <a:rPr lang="en-US" sz="3200" dirty="0" smtClean="0"/>
              <a:t>value </a:t>
            </a:r>
            <a:r>
              <a:rPr lang="en-US" sz="3200" dirty="0"/>
              <a:t>3 occurs most often, so 3 is the </a:t>
            </a:r>
            <a:r>
              <a:rPr lang="en-US" sz="3200" dirty="0" err="1"/>
              <a:t>mode.The</a:t>
            </a:r>
            <a:r>
              <a:rPr lang="en-US" sz="3200" dirty="0"/>
              <a:t> mode is determined by listing each possible value and noting the number of times each value occurs</a:t>
            </a:r>
            <a:r>
              <a:rPr lang="en-US" sz="3200" dirty="0" smtClean="0"/>
              <a:t>.</a:t>
            </a:r>
          </a:p>
          <a:p>
            <a:pPr algn="just"/>
            <a:endParaRPr lang="en-US" sz="3200" dirty="0"/>
          </a:p>
          <a:p>
            <a:pPr algn="ctr"/>
            <a:r>
              <a:rPr lang="en-US" sz="3200" dirty="0" smtClean="0">
                <a:solidFill>
                  <a:srgbClr val="0000FF"/>
                </a:solidFill>
              </a:rPr>
              <a:t>4	</a:t>
            </a:r>
            <a:r>
              <a:rPr lang="en-US" sz="3200" dirty="0" smtClean="0">
                <a:solidFill>
                  <a:srgbClr val="FFFF00"/>
                </a:solidFill>
              </a:rPr>
              <a:t>3</a:t>
            </a:r>
            <a:r>
              <a:rPr lang="en-US" sz="3200" dirty="0" smtClean="0">
                <a:solidFill>
                  <a:srgbClr val="0000FF"/>
                </a:solidFill>
              </a:rPr>
              <a:t>	2	5	</a:t>
            </a:r>
            <a:r>
              <a:rPr lang="en-US" sz="3200" dirty="0" smtClean="0">
                <a:solidFill>
                  <a:srgbClr val="FFFF00"/>
                </a:solidFill>
              </a:rPr>
              <a:t>3	3</a:t>
            </a:r>
            <a:r>
              <a:rPr lang="en-US" sz="3200" dirty="0" smtClean="0">
                <a:solidFill>
                  <a:srgbClr val="0000FF"/>
                </a:solidFill>
              </a:rPr>
              <a:t>	1	5</a:t>
            </a:r>
            <a:r>
              <a:rPr lang="en-US" sz="3200" dirty="0" smtClean="0"/>
              <a:t>	</a:t>
            </a:r>
            <a:endParaRPr lang="en-US" sz="3200" dirty="0"/>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iterate type="lt">
                                    <p:tmPct val="0"/>
                                  </p:iterate>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2">
                                            <p:txEl>
                                              <p:pRg st="3" end="3"/>
                                            </p:txEl>
                                          </p:spTgt>
                                        </p:tgtEl>
                                        <p:attrNameLst>
                                          <p:attrName>style.visibility</p:attrName>
                                        </p:attrNameLst>
                                      </p:cBhvr>
                                      <p:to>
                                        <p:strVal val="visible"/>
                                      </p:to>
                                    </p:set>
                                    <p:anim by="(-#ppt_w*2)" calcmode="lin" valueType="num">
                                      <p:cBhvr rctx="PPT">
                                        <p:cTn id="23" dur="500" autoRev="1" fill="hold">
                                          <p:stCondLst>
                                            <p:cond delay="0"/>
                                          </p:stCondLst>
                                        </p:cTn>
                                        <p:tgtEl>
                                          <p:spTgt spid="2">
                                            <p:txEl>
                                              <p:pRg st="3" end="3"/>
                                            </p:txEl>
                                          </p:spTgt>
                                        </p:tgtEl>
                                        <p:attrNameLst>
                                          <p:attrName>ppt_w</p:attrName>
                                        </p:attrNameLst>
                                      </p:cBhvr>
                                    </p:anim>
                                    <p:anim by="(#ppt_w*0.50)" calcmode="lin" valueType="num">
                                      <p:cBhvr>
                                        <p:cTn id="24" dur="500" decel="50000" autoRev="1" fill="hold">
                                          <p:stCondLst>
                                            <p:cond delay="0"/>
                                          </p:stCondLst>
                                        </p:cTn>
                                        <p:tgtEl>
                                          <p:spTgt spid="2">
                                            <p:txEl>
                                              <p:pRg st="3" end="3"/>
                                            </p:txEl>
                                          </p:spTgt>
                                        </p:tgtEl>
                                        <p:attrNameLst>
                                          <p:attrName>ppt_x</p:attrName>
                                        </p:attrNameLst>
                                      </p:cBhvr>
                                    </p:anim>
                                    <p:anim from="(-#ppt_h/2)" to="(#ppt_y)" calcmode="lin" valueType="num">
                                      <p:cBhvr>
                                        <p:cTn id="25" dur="1000" fill="hold">
                                          <p:stCondLst>
                                            <p:cond delay="0"/>
                                          </p:stCondLst>
                                        </p:cTn>
                                        <p:tgtEl>
                                          <p:spTgt spid="2">
                                            <p:txEl>
                                              <p:pRg st="3" end="3"/>
                                            </p:txEl>
                                          </p:spTgt>
                                        </p:tgtEl>
                                        <p:attrNameLst>
                                          <p:attrName>ppt_y</p:attrName>
                                        </p:attrNameLst>
                                      </p:cBhvr>
                                    </p:anim>
                                    <p:animRot by="21600000">
                                      <p:cBhvr>
                                        <p:cTn id="26" dur="1000" fill="hold">
                                          <p:stCondLst>
                                            <p:cond delay="0"/>
                                          </p:stCondLst>
                                        </p:cTn>
                                        <p:tgtEl>
                                          <p:spTgt spid="2">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03" y="4789866"/>
            <a:ext cx="3437170" cy="2019300"/>
          </a:xfrm>
          <a:prstGeom prst="rect">
            <a:avLst/>
          </a:prstGeom>
        </p:spPr>
      </p:pic>
      <p:sp>
        <p:nvSpPr>
          <p:cNvPr id="4" name="Rectangle 3"/>
          <p:cNvSpPr/>
          <p:nvPr/>
        </p:nvSpPr>
        <p:spPr>
          <a:xfrm>
            <a:off x="322918" y="50107"/>
            <a:ext cx="8821081" cy="3170099"/>
          </a:xfrm>
          <a:prstGeom prst="rect">
            <a:avLst/>
          </a:prstGeom>
        </p:spPr>
        <p:txBody>
          <a:bodyPr wrap="square">
            <a:spAutoFit/>
          </a:bodyPr>
          <a:lstStyle/>
          <a:p>
            <a:pPr algn="just"/>
            <a:r>
              <a:rPr lang="en-US" sz="4000" b="1" dirty="0" smtClean="0">
                <a:solidFill>
                  <a:srgbClr val="0000FF"/>
                </a:solidFill>
              </a:rPr>
              <a:t>Variance</a:t>
            </a:r>
          </a:p>
          <a:p>
            <a:pPr algn="just"/>
            <a:r>
              <a:rPr lang="en-US" sz="3200" dirty="0" smtClean="0"/>
              <a:t>Statistical </a:t>
            </a:r>
            <a:r>
              <a:rPr lang="en-US" sz="3200" dirty="0"/>
              <a:t>variance gives a measure of how the data distributes itself about the mean or expected value. Unlike range that only looks at the extremes, the variance looks at all the data points and then determines their </a:t>
            </a:r>
            <a:r>
              <a:rPr lang="en-US" sz="3200" dirty="0" smtClean="0"/>
              <a:t>distribution.</a:t>
            </a:r>
            <a:endParaRPr lang="en-US" sz="3200" dirty="0"/>
          </a:p>
        </p:txBody>
      </p:sp>
      <p:sp>
        <p:nvSpPr>
          <p:cNvPr id="5" name="TextBox 4"/>
          <p:cNvSpPr txBox="1"/>
          <p:nvPr/>
        </p:nvSpPr>
        <p:spPr>
          <a:xfrm>
            <a:off x="473615" y="3220206"/>
            <a:ext cx="2712522" cy="1569660"/>
          </a:xfrm>
          <a:prstGeom prst="rect">
            <a:avLst/>
          </a:prstGeom>
          <a:noFill/>
        </p:spPr>
        <p:txBody>
          <a:bodyPr wrap="square" rtlCol="0">
            <a:spAutoFit/>
          </a:bodyPr>
          <a:lstStyle/>
          <a:p>
            <a:pPr algn="ctr"/>
            <a:r>
              <a:rPr lang="en-US" sz="3200" b="1" dirty="0" smtClean="0">
                <a:solidFill>
                  <a:srgbClr val="FFFF00"/>
                </a:solidFill>
              </a:rPr>
              <a:t>If calculated from the population N</a:t>
            </a:r>
            <a:endParaRPr lang="en-US" sz="3200" b="1" dirty="0">
              <a:solidFill>
                <a:srgbClr val="FFFF00"/>
              </a:solidFill>
            </a:endParaRPr>
          </a:p>
        </p:txBody>
      </p:sp>
      <p:sp>
        <p:nvSpPr>
          <p:cNvPr id="6" name="TextBox 5"/>
          <p:cNvSpPr txBox="1"/>
          <p:nvPr/>
        </p:nvSpPr>
        <p:spPr>
          <a:xfrm>
            <a:off x="6431477" y="3220206"/>
            <a:ext cx="2712522" cy="1569660"/>
          </a:xfrm>
          <a:prstGeom prst="rect">
            <a:avLst/>
          </a:prstGeom>
          <a:noFill/>
        </p:spPr>
        <p:txBody>
          <a:bodyPr wrap="square" rtlCol="0">
            <a:spAutoFit/>
          </a:bodyPr>
          <a:lstStyle/>
          <a:p>
            <a:pPr algn="ctr"/>
            <a:r>
              <a:rPr lang="en-US" sz="3200" b="1" dirty="0" smtClean="0">
                <a:solidFill>
                  <a:srgbClr val="FFFF00"/>
                </a:solidFill>
              </a:rPr>
              <a:t>If calculated from the sample n</a:t>
            </a:r>
            <a:endParaRPr lang="en-US" sz="3200" b="1" dirty="0">
              <a:solidFill>
                <a:srgbClr val="FFFF00"/>
              </a:solidFill>
            </a:endParaRPr>
          </a:p>
        </p:txBody>
      </p:sp>
      <p:pic>
        <p:nvPicPr>
          <p:cNvPr id="7" name="Picture 6" descr="Screen Shot 2014-01-01 at 15.19.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685" y="4789866"/>
            <a:ext cx="3611315" cy="2019300"/>
          </a:xfrm>
          <a:prstGeom prst="rect">
            <a:avLst/>
          </a:prstGeom>
        </p:spPr>
      </p:pic>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0" dur="1000" fill="hold"/>
                                        <p:tgtEl>
                                          <p:spTgt spid="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800" decel="100000"/>
                                        <p:tgtEl>
                                          <p:spTgt spid="7"/>
                                        </p:tgtEl>
                                      </p:cBhvr>
                                    </p:animEffect>
                                    <p:anim calcmode="lin" valueType="num">
                                      <p:cBhvr>
                                        <p:cTn id="62" dur="800" decel="100000" fill="hold"/>
                                        <p:tgtEl>
                                          <p:spTgt spid="7"/>
                                        </p:tgtEl>
                                        <p:attrNameLst>
                                          <p:attrName>style.rotation</p:attrName>
                                        </p:attrNameLst>
                                      </p:cBhvr>
                                      <p:tavLst>
                                        <p:tav tm="0">
                                          <p:val>
                                            <p:fltVal val="-90"/>
                                          </p:val>
                                        </p:tav>
                                        <p:tav tm="100000">
                                          <p:val>
                                            <p:fltVal val="0"/>
                                          </p:val>
                                        </p:tav>
                                      </p:tavLst>
                                    </p:anim>
                                    <p:anim calcmode="lin" valueType="num">
                                      <p:cBhvr>
                                        <p:cTn id="63" dur="800" decel="100000" fill="hold"/>
                                        <p:tgtEl>
                                          <p:spTgt spid="7"/>
                                        </p:tgtEl>
                                        <p:attrNameLst>
                                          <p:attrName>ppt_x</p:attrName>
                                        </p:attrNameLst>
                                      </p:cBhvr>
                                      <p:tavLst>
                                        <p:tav tm="0">
                                          <p:val>
                                            <p:strVal val="#ppt_x+0.4"/>
                                          </p:val>
                                        </p:tav>
                                        <p:tav tm="100000">
                                          <p:val>
                                            <p:strVal val="#ppt_x-0.05"/>
                                          </p:val>
                                        </p:tav>
                                      </p:tavLst>
                                    </p:anim>
                                    <p:anim calcmode="lin" valueType="num">
                                      <p:cBhvr>
                                        <p:cTn id="64" dur="800" decel="100000" fill="hold"/>
                                        <p:tgtEl>
                                          <p:spTgt spid="7"/>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224" y="1479079"/>
            <a:ext cx="8734969" cy="3539430"/>
          </a:xfrm>
          <a:prstGeom prst="rect">
            <a:avLst/>
          </a:prstGeom>
        </p:spPr>
        <p:txBody>
          <a:bodyPr wrap="square">
            <a:spAutoFit/>
          </a:bodyPr>
          <a:lstStyle/>
          <a:p>
            <a:pPr algn="just"/>
            <a:r>
              <a:rPr lang="en-US" sz="3200" dirty="0"/>
              <a:t>Variance is a very good index of </a:t>
            </a:r>
            <a:r>
              <a:rPr lang="en-US" sz="3200" dirty="0" err="1"/>
              <a:t>dispersion.The</a:t>
            </a:r>
            <a:r>
              <a:rPr lang="en-US" sz="3200" dirty="0"/>
              <a:t> variance</a:t>
            </a:r>
            <a:r>
              <a:rPr lang="en-US" sz="3200" dirty="0" smtClean="0"/>
              <a:t>, </a:t>
            </a:r>
            <a:r>
              <a:rPr lang="en-US" sz="3200" dirty="0"/>
              <a:t>will equal zero if and only if each and every observation in the distribution is the same as the mean</a:t>
            </a:r>
            <a:r>
              <a:rPr lang="en-US" sz="3200" dirty="0" smtClean="0"/>
              <a:t>. The </a:t>
            </a:r>
            <a:r>
              <a:rPr lang="en-US" sz="3200" dirty="0"/>
              <a:t>variance will grow larger as the observations tend to differ increasingly from one another and from the mean.</a:t>
            </a:r>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3594464"/>
          </a:xfrm>
          <a:prstGeom prst="rect">
            <a:avLst/>
          </a:prstGeom>
        </p:spPr>
      </p:pic>
      <p:sp>
        <p:nvSpPr>
          <p:cNvPr id="3" name="TextBox 2"/>
          <p:cNvSpPr txBox="1"/>
          <p:nvPr/>
        </p:nvSpPr>
        <p:spPr>
          <a:xfrm>
            <a:off x="266035" y="3788178"/>
            <a:ext cx="8627329" cy="2831544"/>
          </a:xfrm>
          <a:prstGeom prst="rect">
            <a:avLst/>
          </a:prstGeom>
          <a:ln>
            <a:solidFill>
              <a:schemeClr val="bg2"/>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3200" dirty="0" smtClean="0">
                <a:solidFill>
                  <a:schemeClr val="bg1"/>
                </a:solidFill>
              </a:rPr>
              <a:t>If arithmetical mean is zero, observation </a:t>
            </a:r>
            <a:r>
              <a:rPr lang="en-US" sz="3200" dirty="0">
                <a:solidFill>
                  <a:schemeClr val="bg1"/>
                </a:solidFill>
              </a:rPr>
              <a:t>values </a:t>
            </a:r>
            <a:r>
              <a:rPr lang="en-US" sz="3200" dirty="0" smtClean="0">
                <a:solidFill>
                  <a:schemeClr val="bg1"/>
                </a:solidFill>
              </a:rPr>
              <a:t>are:</a:t>
            </a:r>
          </a:p>
          <a:p>
            <a:r>
              <a:rPr lang="en-US" sz="3200" dirty="0" smtClean="0">
                <a:solidFill>
                  <a:srgbClr val="000090"/>
                </a:solidFill>
              </a:rPr>
              <a:t>---- </a:t>
            </a:r>
            <a:r>
              <a:rPr lang="en-US" sz="3200" dirty="0" smtClean="0">
                <a:solidFill>
                  <a:srgbClr val="0000FF"/>
                </a:solidFill>
              </a:rPr>
              <a:t>very close and similar to mean</a:t>
            </a:r>
          </a:p>
          <a:p>
            <a:r>
              <a:rPr lang="en-US" sz="3200" dirty="0" smtClean="0">
                <a:solidFill>
                  <a:schemeClr val="bg2">
                    <a:lumMod val="75000"/>
                  </a:schemeClr>
                </a:solidFill>
              </a:rPr>
              <a:t>---- far and totally different than mean</a:t>
            </a:r>
          </a:p>
          <a:p>
            <a:r>
              <a:rPr lang="en-US" sz="3200" dirty="0" smtClean="0">
                <a:solidFill>
                  <a:srgbClr val="FF0000"/>
                </a:solidFill>
              </a:rPr>
              <a:t>---- normal distribution</a:t>
            </a:r>
          </a:p>
          <a:p>
            <a:endParaRPr lang="en-US" dirty="0"/>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800" decel="100000"/>
                                        <p:tgtEl>
                                          <p:spTgt spid="3">
                                            <p:txEl>
                                              <p:pRg st="0" end="0"/>
                                            </p:txEl>
                                          </p:spTgt>
                                        </p:tgtEl>
                                      </p:cBhvr>
                                    </p:animEffect>
                                    <p:anim calcmode="lin" valueType="num">
                                      <p:cBhvr>
                                        <p:cTn id="16"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800" decel="100000"/>
                                        <p:tgtEl>
                                          <p:spTgt spid="3">
                                            <p:txEl>
                                              <p:pRg st="1" end="1"/>
                                            </p:txEl>
                                          </p:spTgt>
                                        </p:tgtEl>
                                      </p:cBhvr>
                                    </p:animEffect>
                                    <p:anim calcmode="lin" valueType="num">
                                      <p:cBhvr>
                                        <p:cTn id="2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800" decel="100000"/>
                                        <p:tgtEl>
                                          <p:spTgt spid="3">
                                            <p:txEl>
                                              <p:pRg st="2" end="2"/>
                                            </p:txEl>
                                          </p:spTgt>
                                        </p:tgtEl>
                                      </p:cBhvr>
                                    </p:animEffect>
                                    <p:anim calcmode="lin" valueType="num">
                                      <p:cBhvr>
                                        <p:cTn id="3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800" decel="100000"/>
                                        <p:tgtEl>
                                          <p:spTgt spid="3">
                                            <p:txEl>
                                              <p:pRg st="3" end="3"/>
                                            </p:txEl>
                                          </p:spTgt>
                                        </p:tgtEl>
                                      </p:cBhvr>
                                    </p:animEffect>
                                    <p:anim calcmode="lin" valueType="num">
                                      <p:cBhvr>
                                        <p:cTn id="46"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919" y="703804"/>
            <a:ext cx="8525072" cy="5139868"/>
          </a:xfrm>
          <a:prstGeom prst="rect">
            <a:avLst/>
          </a:prstGeom>
        </p:spPr>
        <p:txBody>
          <a:bodyPr wrap="square">
            <a:spAutoFit/>
          </a:bodyPr>
          <a:lstStyle/>
          <a:p>
            <a:pPr algn="just"/>
            <a:r>
              <a:rPr lang="tr-TR" sz="4000" dirty="0" err="1">
                <a:solidFill>
                  <a:srgbClr val="302C24"/>
                </a:solidFill>
              </a:rPr>
              <a:t>Standard</a:t>
            </a:r>
            <a:r>
              <a:rPr lang="tr-TR" sz="4000" dirty="0">
                <a:solidFill>
                  <a:srgbClr val="302C24"/>
                </a:solidFill>
              </a:rPr>
              <a:t> </a:t>
            </a:r>
            <a:r>
              <a:rPr lang="tr-TR" sz="4000" dirty="0" err="1">
                <a:solidFill>
                  <a:srgbClr val="302C24"/>
                </a:solidFill>
              </a:rPr>
              <a:t>Deviation</a:t>
            </a:r>
            <a:endParaRPr lang="tr-TR" sz="4000" dirty="0">
              <a:solidFill>
                <a:srgbClr val="302C24"/>
              </a:solidFill>
            </a:endParaRPr>
          </a:p>
          <a:p>
            <a:pPr algn="just"/>
            <a:r>
              <a:rPr lang="en-US" sz="3200" dirty="0"/>
              <a:t>While the variance is frequently used in statistics, it has one major </a:t>
            </a:r>
            <a:r>
              <a:rPr lang="en-US" sz="3200" dirty="0" smtClean="0"/>
              <a:t>drawback</a:t>
            </a:r>
            <a:r>
              <a:rPr lang="en-US" sz="1400" dirty="0" smtClean="0"/>
              <a:t>(</a:t>
            </a:r>
            <a:r>
              <a:rPr lang="en-US" sz="1400" dirty="0" err="1" smtClean="0"/>
              <a:t>sakınca</a:t>
            </a:r>
            <a:r>
              <a:rPr lang="en-US" sz="1400" dirty="0" smtClean="0"/>
              <a:t>)</a:t>
            </a:r>
            <a:r>
              <a:rPr lang="en-US" sz="3200" dirty="0" smtClean="0"/>
              <a:t>. The </a:t>
            </a:r>
            <a:r>
              <a:rPr lang="en-US" sz="3200" dirty="0"/>
              <a:t>variance reflects a unit of measurement that has been squared. </a:t>
            </a:r>
            <a:endParaRPr lang="en-US" sz="3200" dirty="0" smtClean="0"/>
          </a:p>
          <a:p>
            <a:pPr algn="just"/>
            <a:endParaRPr lang="en-US" sz="3200" dirty="0"/>
          </a:p>
          <a:p>
            <a:pPr algn="just"/>
            <a:r>
              <a:rPr lang="en-US" sz="3200" dirty="0" smtClean="0"/>
              <a:t>For </a:t>
            </a:r>
            <a:r>
              <a:rPr lang="en-US" sz="3200" dirty="0"/>
              <a:t>instance, if measures of sales in a territory are made in dollars, the mean number will be reflected in dollars, but the variance will be in squared dollars. </a:t>
            </a:r>
            <a:endParaRPr lang="en-US" baseline="-25000" dirty="0"/>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Scale>
                                      <p:cBhvr>
                                        <p:cTn id="14"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1" end="1"/>
                                            </p:txEl>
                                          </p:spTgt>
                                        </p:tgtEl>
                                        <p:attrNameLst>
                                          <p:attrName>ppt_x</p:attrName>
                                          <p:attrName>ppt_y</p:attrName>
                                        </p:attrNameLst>
                                      </p:cBhvr>
                                    </p:animMotion>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Scale>
                                      <p:cBhvr>
                                        <p:cTn id="21" dur="1000" decel="50000" fill="hold">
                                          <p:stCondLst>
                                            <p:cond delay="0"/>
                                          </p:stCondLst>
                                        </p:cTn>
                                        <p:tgtEl>
                                          <p:spTgt spid="2">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
                                            <p:txEl>
                                              <p:pRg st="3" end="3"/>
                                            </p:txEl>
                                          </p:spTgt>
                                        </p:tgtEl>
                                        <p:attrNameLst>
                                          <p:attrName>ppt_x</p:attrName>
                                          <p:attrName>ppt_y</p:attrName>
                                        </p:attrNameLst>
                                      </p:cBhvr>
                                    </p:animMotion>
                                    <p:animEffect transition="in" filter="fade">
                                      <p:cBhvr>
                                        <p:cTn id="23"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864" y="14846"/>
            <a:ext cx="8438959" cy="3539430"/>
          </a:xfrm>
          <a:prstGeom prst="rect">
            <a:avLst/>
          </a:prstGeom>
        </p:spPr>
        <p:txBody>
          <a:bodyPr wrap="square">
            <a:spAutoFit/>
          </a:bodyPr>
          <a:lstStyle/>
          <a:p>
            <a:pPr algn="just"/>
            <a:r>
              <a:rPr lang="en-US" sz="3200" dirty="0"/>
              <a:t>Because of this, statisticians often take the square root of the variance. Using the square root of the variance for a distribution, called the </a:t>
            </a:r>
            <a:r>
              <a:rPr lang="en-US" sz="3200" dirty="0">
                <a:solidFill>
                  <a:srgbClr val="302C24"/>
                </a:solidFill>
              </a:rPr>
              <a:t>standard deviation</a:t>
            </a:r>
            <a:r>
              <a:rPr lang="en-US" sz="3200" dirty="0"/>
              <a:t>, eliminates the drawback of having the measure of dispersion in squared units rather than in the original measurement units.</a:t>
            </a:r>
          </a:p>
        </p:txBody>
      </p:sp>
      <p:pic>
        <p:nvPicPr>
          <p:cNvPr id="4" name="Picture 3"/>
          <p:cNvPicPr>
            <a:picLocks noChangeAspect="1"/>
          </p:cNvPicPr>
          <p:nvPr/>
        </p:nvPicPr>
        <p:blipFill>
          <a:blip r:embed="rId2"/>
          <a:stretch>
            <a:fillRect/>
          </a:stretch>
        </p:blipFill>
        <p:spPr>
          <a:xfrm>
            <a:off x="14868" y="5130800"/>
            <a:ext cx="3124200" cy="1727200"/>
          </a:xfrm>
          <a:prstGeom prst="rect">
            <a:avLst/>
          </a:prstGeom>
        </p:spPr>
      </p:pic>
      <p:sp>
        <p:nvSpPr>
          <p:cNvPr id="5" name="TextBox 4"/>
          <p:cNvSpPr txBox="1"/>
          <p:nvPr/>
        </p:nvSpPr>
        <p:spPr>
          <a:xfrm>
            <a:off x="0" y="3565873"/>
            <a:ext cx="2712522" cy="1569660"/>
          </a:xfrm>
          <a:prstGeom prst="rect">
            <a:avLst/>
          </a:prstGeom>
          <a:noFill/>
        </p:spPr>
        <p:txBody>
          <a:bodyPr wrap="square" rtlCol="0">
            <a:spAutoFit/>
          </a:bodyPr>
          <a:lstStyle/>
          <a:p>
            <a:pPr algn="ctr"/>
            <a:r>
              <a:rPr lang="en-US" sz="3200" b="1" dirty="0" smtClean="0">
                <a:solidFill>
                  <a:srgbClr val="FFFF00"/>
                </a:solidFill>
              </a:rPr>
              <a:t>If calculated from the population </a:t>
            </a:r>
            <a:r>
              <a:rPr lang="en-US" sz="3200" b="1" i="1" dirty="0" smtClean="0">
                <a:solidFill>
                  <a:srgbClr val="FFFF00"/>
                </a:solidFill>
              </a:rPr>
              <a:t>N</a:t>
            </a:r>
            <a:endParaRPr lang="en-US" sz="3200" b="1" i="1" dirty="0">
              <a:solidFill>
                <a:srgbClr val="FFFF00"/>
              </a:solidFill>
            </a:endParaRPr>
          </a:p>
        </p:txBody>
      </p:sp>
      <p:sp>
        <p:nvSpPr>
          <p:cNvPr id="6" name="TextBox 5"/>
          <p:cNvSpPr txBox="1"/>
          <p:nvPr/>
        </p:nvSpPr>
        <p:spPr>
          <a:xfrm>
            <a:off x="6431478" y="3178441"/>
            <a:ext cx="2712522" cy="1569660"/>
          </a:xfrm>
          <a:prstGeom prst="rect">
            <a:avLst/>
          </a:prstGeom>
          <a:noFill/>
        </p:spPr>
        <p:txBody>
          <a:bodyPr wrap="square" rtlCol="0">
            <a:spAutoFit/>
          </a:bodyPr>
          <a:lstStyle/>
          <a:p>
            <a:pPr algn="ctr"/>
            <a:r>
              <a:rPr lang="en-US" sz="3200" b="1" dirty="0" smtClean="0">
                <a:solidFill>
                  <a:srgbClr val="FFFF00"/>
                </a:solidFill>
              </a:rPr>
              <a:t>If calculated from the sample </a:t>
            </a:r>
            <a:r>
              <a:rPr lang="en-US" sz="3200" b="1" i="1" dirty="0" smtClean="0">
                <a:solidFill>
                  <a:srgbClr val="FFFF00"/>
                </a:solidFill>
              </a:rPr>
              <a:t>n</a:t>
            </a:r>
            <a:endParaRPr lang="en-US" sz="3200" b="1" i="1" dirty="0">
              <a:solidFill>
                <a:srgbClr val="FFFF00"/>
              </a:solidFill>
            </a:endParaRPr>
          </a:p>
        </p:txBody>
      </p:sp>
      <p:pic>
        <p:nvPicPr>
          <p:cNvPr id="8" name="Picture 7" descr="Screen Shot 2014-01-01 at 16.12.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542" y="4748101"/>
            <a:ext cx="4106458" cy="2109899"/>
          </a:xfrm>
          <a:prstGeom prst="rect">
            <a:avLst/>
          </a:prstGeom>
        </p:spPr>
      </p:pic>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800" decel="100000"/>
                                        <p:tgtEl>
                                          <p:spTgt spid="5"/>
                                        </p:tgtEl>
                                      </p:cBhvr>
                                    </p:animEffect>
                                    <p:anim calcmode="lin" valueType="num">
                                      <p:cBhvr>
                                        <p:cTn id="18" dur="800" decel="100000" fill="hold"/>
                                        <p:tgtEl>
                                          <p:spTgt spid="5"/>
                                        </p:tgtEl>
                                        <p:attrNameLst>
                                          <p:attrName>style.rotation</p:attrName>
                                        </p:attrNameLst>
                                      </p:cBhvr>
                                      <p:tavLst>
                                        <p:tav tm="0">
                                          <p:val>
                                            <p:fltVal val="-90"/>
                                          </p:val>
                                        </p:tav>
                                        <p:tav tm="100000">
                                          <p:val>
                                            <p:fltVal val="0"/>
                                          </p:val>
                                        </p:tav>
                                      </p:tavLst>
                                    </p:anim>
                                    <p:anim calcmode="lin" valueType="num">
                                      <p:cBhvr>
                                        <p:cTn id="19" dur="800" decel="100000" fill="hold"/>
                                        <p:tgtEl>
                                          <p:spTgt spid="5"/>
                                        </p:tgtEl>
                                        <p:attrNameLst>
                                          <p:attrName>ppt_x</p:attrName>
                                        </p:attrNameLst>
                                      </p:cBhvr>
                                      <p:tavLst>
                                        <p:tav tm="0">
                                          <p:val>
                                            <p:strVal val="#ppt_x+0.4"/>
                                          </p:val>
                                        </p:tav>
                                        <p:tav tm="100000">
                                          <p:val>
                                            <p:strVal val="#ppt_x-0.05"/>
                                          </p:val>
                                        </p:tav>
                                      </p:tavLst>
                                    </p:anim>
                                    <p:anim calcmode="lin" valueType="num">
                                      <p:cBhvr>
                                        <p:cTn id="20" dur="800" decel="100000" fill="hold"/>
                                        <p:tgtEl>
                                          <p:spTgt spid="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Scale>
                                      <p:cBhvr>
                                        <p:cTn id="2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4"/>
                                        </p:tgtEl>
                                        <p:attrNameLst>
                                          <p:attrName>ppt_x</p:attrName>
                                          <p:attrName>ppt_y</p:attrName>
                                        </p:attrNameLst>
                                      </p:cBhvr>
                                    </p:animMotion>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Scale>
                                      <p:cBhvr>
                                        <p:cTn id="3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6"/>
                                        </p:tgtEl>
                                        <p:attrNameLst>
                                          <p:attrName>ppt_x</p:attrName>
                                          <p:attrName>ppt_y</p:attrName>
                                        </p:attrNameLst>
                                      </p:cBhvr>
                                    </p:animMotion>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800" decel="100000"/>
                                        <p:tgtEl>
                                          <p:spTgt spid="8"/>
                                        </p:tgtEl>
                                      </p:cBhvr>
                                    </p:animEffect>
                                    <p:anim calcmode="lin" valueType="num">
                                      <p:cBhvr>
                                        <p:cTn id="42" dur="800" decel="100000" fill="hold"/>
                                        <p:tgtEl>
                                          <p:spTgt spid="8"/>
                                        </p:tgtEl>
                                        <p:attrNameLst>
                                          <p:attrName>style.rotation</p:attrName>
                                        </p:attrNameLst>
                                      </p:cBhvr>
                                      <p:tavLst>
                                        <p:tav tm="0">
                                          <p:val>
                                            <p:fltVal val="-90"/>
                                          </p:val>
                                        </p:tav>
                                        <p:tav tm="100000">
                                          <p:val>
                                            <p:fltVal val="0"/>
                                          </p:val>
                                        </p:tav>
                                      </p:tavLst>
                                    </p:anim>
                                    <p:anim calcmode="lin" valueType="num">
                                      <p:cBhvr>
                                        <p:cTn id="43" dur="800" decel="100000" fill="hold"/>
                                        <p:tgtEl>
                                          <p:spTgt spid="8"/>
                                        </p:tgtEl>
                                        <p:attrNameLst>
                                          <p:attrName>ppt_x</p:attrName>
                                        </p:attrNameLst>
                                      </p:cBhvr>
                                      <p:tavLst>
                                        <p:tav tm="0">
                                          <p:val>
                                            <p:strVal val="#ppt_x+0.4"/>
                                          </p:val>
                                        </p:tav>
                                        <p:tav tm="100000">
                                          <p:val>
                                            <p:strVal val="#ppt_x-0.05"/>
                                          </p:val>
                                        </p:tav>
                                      </p:tavLst>
                                    </p:anim>
                                    <p:anim calcmode="lin" valueType="num">
                                      <p:cBhvr>
                                        <p:cTn id="44" dur="800" decel="100000" fill="hold"/>
                                        <p:tgtEl>
                                          <p:spTgt spid="8"/>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01 at 16.37.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51"/>
            <a:ext cx="9144000" cy="5093970"/>
          </a:xfrm>
          <a:prstGeom prst="rect">
            <a:avLst/>
          </a:prstGeom>
        </p:spPr>
      </p:pic>
      <p:cxnSp>
        <p:nvCxnSpPr>
          <p:cNvPr id="4" name="Straight Arrow Connector 3"/>
          <p:cNvCxnSpPr/>
          <p:nvPr/>
        </p:nvCxnSpPr>
        <p:spPr>
          <a:xfrm>
            <a:off x="808089" y="2737954"/>
            <a:ext cx="1637482" cy="1470616"/>
          </a:xfrm>
          <a:prstGeom prst="straightConnector1">
            <a:avLst/>
          </a:prstGeom>
          <a:ln w="57150" cmpd="sng">
            <a:tailEnd type="arrow"/>
          </a:ln>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a:xfrm>
            <a:off x="5332190" y="3172455"/>
            <a:ext cx="1637482" cy="1470616"/>
          </a:xfrm>
          <a:prstGeom prst="straightConnector1">
            <a:avLst/>
          </a:prstGeom>
          <a:ln w="57150" cmpd="sng">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a:off x="3024329" y="-929725"/>
            <a:ext cx="1637482" cy="1470616"/>
          </a:xfrm>
          <a:prstGeom prst="straightConnector1">
            <a:avLst/>
          </a:prstGeom>
          <a:ln w="57150" cmpd="sng">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a:off x="-112925" y="2891097"/>
            <a:ext cx="1637482" cy="1470616"/>
          </a:xfrm>
          <a:prstGeom prst="straightConnector1">
            <a:avLst/>
          </a:prstGeom>
          <a:ln w="57150" cmpd="sng">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2846587" y="2437147"/>
            <a:ext cx="1637482" cy="1470616"/>
          </a:xfrm>
          <a:prstGeom prst="straightConnector1">
            <a:avLst/>
          </a:prstGeom>
          <a:ln w="57150" cmpd="sng">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V="1">
            <a:off x="6969672" y="350942"/>
            <a:ext cx="1234447" cy="1303501"/>
          </a:xfrm>
          <a:prstGeom prst="straightConnector1">
            <a:avLst/>
          </a:prstGeom>
          <a:ln w="57150" cmpd="sng">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317471" y="5280848"/>
            <a:ext cx="8371209" cy="1384995"/>
          </a:xfrm>
          <a:prstGeom prst="rect">
            <a:avLst/>
          </a:prstGeom>
          <a:noFill/>
        </p:spPr>
        <p:txBody>
          <a:bodyPr wrap="square" rtlCol="0">
            <a:spAutoFit/>
          </a:bodyPr>
          <a:lstStyle/>
          <a:p>
            <a:r>
              <a:rPr lang="en-US" sz="2800" dirty="0" smtClean="0"/>
              <a:t>The sales call numbers are scattering around the mean with 1.3887 units (calls) to the right and to the left.  </a:t>
            </a:r>
            <a:endParaRPr lang="en-US" sz="2800" dirty="0"/>
          </a:p>
        </p:txBody>
      </p:sp>
      <p:pic>
        <p:nvPicPr>
          <p:cNvPr id="13" name="Picture 12" descr="Screen Shot 2014-01-04 at 15.06.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447" y="540891"/>
            <a:ext cx="6014128" cy="3667679"/>
          </a:xfrm>
          <a:prstGeom prst="rect">
            <a:avLst/>
          </a:prstGeom>
        </p:spPr>
      </p:pic>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Scale>
                                      <p:cBhvr>
                                        <p:cTn id="2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
                                        </p:tgtEl>
                                        <p:attrNameLst>
                                          <p:attrName>ppt_x</p:attrName>
                                          <p:attrName>ppt_y</p:attrName>
                                        </p:attrNameLst>
                                      </p:cBhvr>
                                    </p:animMotion>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Scale>
                                      <p:cBhvr>
                                        <p:cTn id="2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gtEl>
                                        <p:attrNameLst>
                                          <p:attrName>ppt_x</p:attrName>
                                          <p:attrName>ppt_y</p:attrName>
                                        </p:attrNameLst>
                                      </p:cBhvr>
                                    </p:animMotion>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Scale>
                                      <p:cBhvr>
                                        <p:cTn id="3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8"/>
                                        </p:tgtEl>
                                        <p:attrNameLst>
                                          <p:attrName>ppt_x</p:attrName>
                                          <p:attrName>ppt_y</p:attrName>
                                        </p:attrNameLst>
                                      </p:cBhvr>
                                    </p:animMotion>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Scale>
                                      <p:cBhvr>
                                        <p:cTn id="4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0"/>
                                        </p:tgtEl>
                                        <p:attrNameLst>
                                          <p:attrName>ppt_x</p:attrName>
                                          <p:attrName>ppt_y</p:attrName>
                                        </p:attrNameLst>
                                      </p:cBhvr>
                                    </p:animMotion>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80">
                                          <p:stCondLst>
                                            <p:cond delay="0"/>
                                          </p:stCondLst>
                                        </p:cTn>
                                        <p:tgtEl>
                                          <p:spTgt spid="5"/>
                                        </p:tgtEl>
                                      </p:cBhvr>
                                    </p:animEffect>
                                    <p:anim calcmode="lin" valueType="num">
                                      <p:cBhvr>
                                        <p:cTn id="5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5" dur="26">
                                          <p:stCondLst>
                                            <p:cond delay="650"/>
                                          </p:stCondLst>
                                        </p:cTn>
                                        <p:tgtEl>
                                          <p:spTgt spid="5"/>
                                        </p:tgtEl>
                                      </p:cBhvr>
                                      <p:to x="100000" y="60000"/>
                                    </p:animScale>
                                    <p:animScale>
                                      <p:cBhvr>
                                        <p:cTn id="56" dur="166" decel="50000">
                                          <p:stCondLst>
                                            <p:cond delay="676"/>
                                          </p:stCondLst>
                                        </p:cTn>
                                        <p:tgtEl>
                                          <p:spTgt spid="5"/>
                                        </p:tgtEl>
                                      </p:cBhvr>
                                      <p:to x="100000" y="100000"/>
                                    </p:animScale>
                                    <p:animScale>
                                      <p:cBhvr>
                                        <p:cTn id="57" dur="26">
                                          <p:stCondLst>
                                            <p:cond delay="1312"/>
                                          </p:stCondLst>
                                        </p:cTn>
                                        <p:tgtEl>
                                          <p:spTgt spid="5"/>
                                        </p:tgtEl>
                                      </p:cBhvr>
                                      <p:to x="100000" y="80000"/>
                                    </p:animScale>
                                    <p:animScale>
                                      <p:cBhvr>
                                        <p:cTn id="58" dur="166" decel="50000">
                                          <p:stCondLst>
                                            <p:cond delay="1338"/>
                                          </p:stCondLst>
                                        </p:cTn>
                                        <p:tgtEl>
                                          <p:spTgt spid="5"/>
                                        </p:tgtEl>
                                      </p:cBhvr>
                                      <p:to x="100000" y="100000"/>
                                    </p:animScale>
                                    <p:animScale>
                                      <p:cBhvr>
                                        <p:cTn id="59" dur="26">
                                          <p:stCondLst>
                                            <p:cond delay="1642"/>
                                          </p:stCondLst>
                                        </p:cTn>
                                        <p:tgtEl>
                                          <p:spTgt spid="5"/>
                                        </p:tgtEl>
                                      </p:cBhvr>
                                      <p:to x="100000" y="90000"/>
                                    </p:animScale>
                                    <p:animScale>
                                      <p:cBhvr>
                                        <p:cTn id="60" dur="166" decel="50000">
                                          <p:stCondLst>
                                            <p:cond delay="1668"/>
                                          </p:stCondLst>
                                        </p:cTn>
                                        <p:tgtEl>
                                          <p:spTgt spid="5"/>
                                        </p:tgtEl>
                                      </p:cBhvr>
                                      <p:to x="100000" y="100000"/>
                                    </p:animScale>
                                    <p:animScale>
                                      <p:cBhvr>
                                        <p:cTn id="61" dur="26">
                                          <p:stCondLst>
                                            <p:cond delay="1808"/>
                                          </p:stCondLst>
                                        </p:cTn>
                                        <p:tgtEl>
                                          <p:spTgt spid="5"/>
                                        </p:tgtEl>
                                      </p:cBhvr>
                                      <p:to x="100000" y="95000"/>
                                    </p:animScale>
                                    <p:animScale>
                                      <p:cBhvr>
                                        <p:cTn id="62" dur="166" decel="50000">
                                          <p:stCondLst>
                                            <p:cond delay="1834"/>
                                          </p:stCondLst>
                                        </p:cTn>
                                        <p:tgtEl>
                                          <p:spTgt spid="5"/>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52"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Scale>
                                      <p:cBhvr>
                                        <p:cTn id="6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13"/>
                                        </p:tgtEl>
                                        <p:attrNameLst>
                                          <p:attrName>ppt_x</p:attrName>
                                          <p:attrName>ppt_y</p:attrName>
                                        </p:attrNameLst>
                                      </p:cBhvr>
                                    </p:animMotion>
                                    <p:animEffect transition="in" filter="fade">
                                      <p:cBhvr>
                                        <p:cTn id="69" dur="1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80">
                                          <p:stCondLst>
                                            <p:cond delay="0"/>
                                          </p:stCondLst>
                                        </p:cTn>
                                        <p:tgtEl>
                                          <p:spTgt spid="11"/>
                                        </p:tgtEl>
                                      </p:cBhvr>
                                    </p:animEffect>
                                    <p:anim calcmode="lin" valueType="num">
                                      <p:cBhvr>
                                        <p:cTn id="7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0" dur="26">
                                          <p:stCondLst>
                                            <p:cond delay="650"/>
                                          </p:stCondLst>
                                        </p:cTn>
                                        <p:tgtEl>
                                          <p:spTgt spid="11"/>
                                        </p:tgtEl>
                                      </p:cBhvr>
                                      <p:to x="100000" y="60000"/>
                                    </p:animScale>
                                    <p:animScale>
                                      <p:cBhvr>
                                        <p:cTn id="81" dur="166" decel="50000">
                                          <p:stCondLst>
                                            <p:cond delay="676"/>
                                          </p:stCondLst>
                                        </p:cTn>
                                        <p:tgtEl>
                                          <p:spTgt spid="11"/>
                                        </p:tgtEl>
                                      </p:cBhvr>
                                      <p:to x="100000" y="100000"/>
                                    </p:animScale>
                                    <p:animScale>
                                      <p:cBhvr>
                                        <p:cTn id="82" dur="26">
                                          <p:stCondLst>
                                            <p:cond delay="1312"/>
                                          </p:stCondLst>
                                        </p:cTn>
                                        <p:tgtEl>
                                          <p:spTgt spid="11"/>
                                        </p:tgtEl>
                                      </p:cBhvr>
                                      <p:to x="100000" y="80000"/>
                                    </p:animScale>
                                    <p:animScale>
                                      <p:cBhvr>
                                        <p:cTn id="83" dur="166" decel="50000">
                                          <p:stCondLst>
                                            <p:cond delay="1338"/>
                                          </p:stCondLst>
                                        </p:cTn>
                                        <p:tgtEl>
                                          <p:spTgt spid="11"/>
                                        </p:tgtEl>
                                      </p:cBhvr>
                                      <p:to x="100000" y="100000"/>
                                    </p:animScale>
                                    <p:animScale>
                                      <p:cBhvr>
                                        <p:cTn id="84" dur="26">
                                          <p:stCondLst>
                                            <p:cond delay="1642"/>
                                          </p:stCondLst>
                                        </p:cTn>
                                        <p:tgtEl>
                                          <p:spTgt spid="11"/>
                                        </p:tgtEl>
                                      </p:cBhvr>
                                      <p:to x="100000" y="90000"/>
                                    </p:animScale>
                                    <p:animScale>
                                      <p:cBhvr>
                                        <p:cTn id="85" dur="166" decel="50000">
                                          <p:stCondLst>
                                            <p:cond delay="1668"/>
                                          </p:stCondLst>
                                        </p:cTn>
                                        <p:tgtEl>
                                          <p:spTgt spid="11"/>
                                        </p:tgtEl>
                                      </p:cBhvr>
                                      <p:to x="100000" y="100000"/>
                                    </p:animScale>
                                    <p:animScale>
                                      <p:cBhvr>
                                        <p:cTn id="86" dur="26">
                                          <p:stCondLst>
                                            <p:cond delay="1808"/>
                                          </p:stCondLst>
                                        </p:cTn>
                                        <p:tgtEl>
                                          <p:spTgt spid="11"/>
                                        </p:tgtEl>
                                      </p:cBhvr>
                                      <p:to x="100000" y="95000"/>
                                    </p:animScale>
                                    <p:animScale>
                                      <p:cBhvr>
                                        <p:cTn id="8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031" y="90720"/>
            <a:ext cx="8417432" cy="6494085"/>
          </a:xfrm>
          <a:prstGeom prst="rect">
            <a:avLst/>
          </a:prstGeom>
        </p:spPr>
        <p:txBody>
          <a:bodyPr wrap="square">
            <a:spAutoFit/>
          </a:bodyPr>
          <a:lstStyle/>
          <a:p>
            <a:pPr algn="just"/>
            <a:r>
              <a:rPr lang="en-US" sz="3200" b="1" dirty="0">
                <a:solidFill>
                  <a:srgbClr val="0000FF"/>
                </a:solidFill>
              </a:rPr>
              <a:t>The Normal </a:t>
            </a:r>
            <a:r>
              <a:rPr lang="en-US" sz="3200" b="1" dirty="0" smtClean="0">
                <a:solidFill>
                  <a:srgbClr val="0000FF"/>
                </a:solidFill>
              </a:rPr>
              <a:t>Distribution</a:t>
            </a:r>
            <a:endParaRPr lang="en-US" sz="3200" b="1" dirty="0">
              <a:solidFill>
                <a:srgbClr val="0000FF"/>
              </a:solidFill>
            </a:endParaRPr>
          </a:p>
          <a:p>
            <a:pPr algn="just"/>
            <a:r>
              <a:rPr lang="en-US" sz="3200" dirty="0"/>
              <a:t>One of the most common probability distributions in statistics is the normal distribution, </a:t>
            </a:r>
            <a:r>
              <a:rPr lang="en-US" sz="3200" dirty="0" smtClean="0"/>
              <a:t>commonly </a:t>
            </a:r>
            <a:r>
              <a:rPr lang="en-US" sz="3200" dirty="0"/>
              <a:t>represented by the normal curve. </a:t>
            </a:r>
            <a:endParaRPr lang="en-US" sz="3200" dirty="0" smtClean="0"/>
          </a:p>
          <a:p>
            <a:pPr algn="just"/>
            <a:endParaRPr lang="en-US" sz="3200" dirty="0"/>
          </a:p>
          <a:p>
            <a:pPr algn="just"/>
            <a:r>
              <a:rPr lang="en-US" sz="3200" dirty="0" smtClean="0"/>
              <a:t>This </a:t>
            </a:r>
            <a:r>
              <a:rPr lang="en-US" sz="3200" dirty="0"/>
              <a:t>mathematical and theoretical distribution describes the expected distribution of sample means and many other chance </a:t>
            </a:r>
            <a:r>
              <a:rPr lang="en-US" sz="3200" dirty="0" err="1"/>
              <a:t>occurrences.The</a:t>
            </a:r>
            <a:r>
              <a:rPr lang="en-US" sz="3200" dirty="0"/>
              <a:t> normal curve is bell shaped, and almost all (99 percent) of its values are within ±3 standard deviations from its mean.</a:t>
            </a:r>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p:cTn id="1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01 at 17.12.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09" y="2238192"/>
            <a:ext cx="7505700" cy="4305300"/>
          </a:xfrm>
          <a:prstGeom prst="rect">
            <a:avLst/>
          </a:prstGeom>
        </p:spPr>
      </p:pic>
      <p:sp>
        <p:nvSpPr>
          <p:cNvPr id="3" name="Rectangle 2"/>
          <p:cNvSpPr/>
          <p:nvPr/>
        </p:nvSpPr>
        <p:spPr>
          <a:xfrm>
            <a:off x="322920" y="357035"/>
            <a:ext cx="8605801" cy="1569660"/>
          </a:xfrm>
          <a:prstGeom prst="rect">
            <a:avLst/>
          </a:prstGeom>
        </p:spPr>
        <p:txBody>
          <a:bodyPr wrap="square">
            <a:spAutoFit/>
          </a:bodyPr>
          <a:lstStyle/>
          <a:p>
            <a:r>
              <a:rPr lang="en-US" sz="3200" dirty="0"/>
              <a:t>The normal curve is bell shaped, and almost all (99 percent) of its values are within ±3 standard deviations from its mean.</a:t>
            </a:r>
          </a:p>
        </p:txBody>
      </p:sp>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1012"/>
            <a:ext cx="9144000" cy="3046988"/>
          </a:xfrm>
          <a:prstGeom prst="rect">
            <a:avLst/>
          </a:prstGeom>
        </p:spPr>
        <p:txBody>
          <a:bodyPr wrap="square">
            <a:spAutoFit/>
          </a:bodyPr>
          <a:lstStyle/>
          <a:p>
            <a:pPr algn="just"/>
            <a:r>
              <a:rPr lang="en-US" sz="3200" dirty="0"/>
              <a:t>An example of a normal curve, the distribution of </a:t>
            </a:r>
            <a:r>
              <a:rPr lang="en-US" sz="3200" b="1" dirty="0">
                <a:solidFill>
                  <a:srgbClr val="302C24"/>
                </a:solidFill>
              </a:rPr>
              <a:t>Intelligence </a:t>
            </a:r>
            <a:r>
              <a:rPr lang="en-US" sz="3200" b="1" dirty="0" smtClean="0">
                <a:solidFill>
                  <a:srgbClr val="302C24"/>
                </a:solidFill>
              </a:rPr>
              <a:t>Quotient</a:t>
            </a:r>
            <a:r>
              <a:rPr lang="en-US" sz="3200" dirty="0" smtClean="0"/>
              <a:t>. </a:t>
            </a:r>
            <a:r>
              <a:rPr lang="en-US" sz="3200" dirty="0"/>
              <a:t>In this example, 1 standard deviation for IQ equals 15</a:t>
            </a:r>
            <a:r>
              <a:rPr lang="en-US" sz="3200" dirty="0" smtClean="0"/>
              <a:t>. We </a:t>
            </a:r>
            <a:r>
              <a:rPr lang="en-US" sz="3200" dirty="0"/>
              <a:t>can identify the proportion of the curve by measuring a score’s distance (in this case, standard deviation) from the mean (100).</a:t>
            </a:r>
          </a:p>
        </p:txBody>
      </p:sp>
      <p:pic>
        <p:nvPicPr>
          <p:cNvPr id="6" name="Picture 5" descr="Screen Shot 2014-01-01 at 17.40.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3811012"/>
          </a:xfrm>
          <a:prstGeom prst="rect">
            <a:avLst/>
          </a:prstGeom>
        </p:spPr>
      </p:pic>
      <p:sp>
        <p:nvSpPr>
          <p:cNvPr id="2" name="TextBox 1"/>
          <p:cNvSpPr txBox="1"/>
          <p:nvPr/>
        </p:nvSpPr>
        <p:spPr>
          <a:xfrm>
            <a:off x="5630934" y="786282"/>
            <a:ext cx="3513066" cy="830997"/>
          </a:xfrm>
          <a:prstGeom prst="rect">
            <a:avLst/>
          </a:prstGeom>
          <a:noFill/>
        </p:spPr>
        <p:txBody>
          <a:bodyPr wrap="square" rtlCol="0">
            <a:spAutoFit/>
          </a:bodyPr>
          <a:lstStyle/>
          <a:p>
            <a:pPr algn="ctr"/>
            <a:r>
              <a:rPr lang="en-US" sz="2400" b="1" dirty="0" smtClean="0">
                <a:solidFill>
                  <a:schemeClr val="tx2">
                    <a:lumMod val="10000"/>
                  </a:schemeClr>
                </a:solidFill>
              </a:rPr>
              <a:t>34,13+13,59+2,14=49,86</a:t>
            </a:r>
          </a:p>
          <a:p>
            <a:pPr algn="ctr"/>
            <a:r>
              <a:rPr lang="en-US" sz="2400" b="1" dirty="0" smtClean="0">
                <a:solidFill>
                  <a:schemeClr val="tx2">
                    <a:lumMod val="10000"/>
                  </a:schemeClr>
                </a:solidFill>
              </a:rPr>
              <a:t>49,86X2=99,72</a:t>
            </a:r>
            <a:endParaRPr lang="en-US" sz="2400" b="1" dirty="0">
              <a:solidFill>
                <a:schemeClr val="tx2">
                  <a:lumMod val="10000"/>
                </a:schemeClr>
              </a:solidFill>
            </a:endParaRPr>
          </a:p>
        </p:txBody>
      </p:sp>
      <p:pic>
        <p:nvPicPr>
          <p:cNvPr id="3" name="Picture 2" descr="Screen Shot 2014-01-04 at 15.05.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593" y="3528957"/>
            <a:ext cx="355600" cy="482600"/>
          </a:xfrm>
          <a:prstGeom prst="rect">
            <a:avLst/>
          </a:prstGeom>
        </p:spPr>
      </p:pic>
    </p:spTree>
    <p:extLst>
      <p:ext uri="{BB962C8B-B14F-4D97-AF65-F5344CB8AC3E}">
        <p14:creationId xmlns:p14="http://schemas.microsoft.com/office/powerpoint/2010/main" val="337897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Scale>
                                      <p:cBhvr>
                                        <p:cTn id="14"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0" end="0"/>
                                            </p:txEl>
                                          </p:spTgt>
                                        </p:tgtEl>
                                        <p:attrNameLst>
                                          <p:attrName>ppt_x</p:attrName>
                                          <p:attrName>ppt_y</p:attrName>
                                        </p:attrNameLst>
                                      </p:cBhvr>
                                    </p:animMotion>
                                    <p:animEffect transition="in" filter="fade">
                                      <p:cBhvr>
                                        <p:cTn id="16" dur="10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Scale>
                                      <p:cBhvr>
                                        <p:cTn id="21"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
                                            <p:txEl>
                                              <p:pRg st="1" end="1"/>
                                            </p:txEl>
                                          </p:spTgt>
                                        </p:tgtEl>
                                        <p:attrNameLst>
                                          <p:attrName>ppt_x</p:attrName>
                                          <p:attrName>ppt_y</p:attrName>
                                        </p:attrNameLst>
                                      </p:cBhvr>
                                    </p:animMotion>
                                    <p:animEffect transition="in" filter="fade">
                                      <p:cBhvr>
                                        <p:cTn id="23" dur="10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Scale>
                                      <p:cBhvr>
                                        <p:cTn id="28"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4">
                                            <p:txEl>
                                              <p:pRg st="0" end="0"/>
                                            </p:txEl>
                                          </p:spTgt>
                                        </p:tgtEl>
                                        <p:attrNameLst>
                                          <p:attrName>ppt_x</p:attrName>
                                          <p:attrName>ppt_y</p:attrName>
                                        </p:attrNameLst>
                                      </p:cBhvr>
                                    </p:animMotion>
                                    <p:animEffect transition="in" filter="fade">
                                      <p:cBhvr>
                                        <p:cTn id="3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majorFont>
      <a:minorFont>
        <a:latin typeface="Book Antiqua"/>
        <a:ea typeface=""/>
        <a:cs typeface=""/>
        <a:font script="Jpan" typeface="ＭＳ 明朝"/>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9032</TotalTime>
  <Words>4466</Words>
  <Application>Microsoft Macintosh PowerPoint</Application>
  <PresentationFormat>On-screen Show (4:3)</PresentationFormat>
  <Paragraphs>355</Paragraphs>
  <Slides>138</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0" baseType="lpstr">
      <vt:lpstr>Saddle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Stratified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deneme</dc:creator>
  <cp:lastModifiedBy>deneme</cp:lastModifiedBy>
  <cp:revision>158</cp:revision>
  <dcterms:created xsi:type="dcterms:W3CDTF">2013-12-15T19:54:51Z</dcterms:created>
  <dcterms:modified xsi:type="dcterms:W3CDTF">2014-01-20T19:13:55Z</dcterms:modified>
</cp:coreProperties>
</file>